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6" r:id="rId3"/>
    <p:sldId id="410" r:id="rId4"/>
    <p:sldId id="452" r:id="rId5"/>
    <p:sldId id="454" r:id="rId6"/>
    <p:sldId id="456" r:id="rId7"/>
    <p:sldId id="468" r:id="rId8"/>
    <p:sldId id="462" r:id="rId9"/>
    <p:sldId id="463" r:id="rId10"/>
    <p:sldId id="464" r:id="rId11"/>
    <p:sldId id="470" r:id="rId12"/>
    <p:sldId id="4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78" autoAdjust="0"/>
  </p:normalViewPr>
  <p:slideViewPr>
    <p:cSldViewPr>
      <p:cViewPr varScale="1">
        <p:scale>
          <a:sx n="68" d="100"/>
          <a:sy n="68" d="100"/>
        </p:scale>
        <p:origin x="188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96D64-5615-472C-BDF7-FCD421C728CD}" type="datetimeFigureOut">
              <a:rPr lang="en-US" smtClean="0"/>
              <a:pPr/>
              <a:t>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BF5BA-E7F6-49B4-86B0-93CDF9F80C53}" type="slidenum">
              <a:rPr lang="en-US" smtClean="0"/>
              <a:pPr/>
              <a:t>‹#›</a:t>
            </a:fld>
            <a:endParaRPr lang="en-US" dirty="0"/>
          </a:p>
        </p:txBody>
      </p:sp>
    </p:spTree>
    <p:extLst>
      <p:ext uri="{BB962C8B-B14F-4D97-AF65-F5344CB8AC3E}">
        <p14:creationId xmlns:p14="http://schemas.microsoft.com/office/powerpoint/2010/main" val="409041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29057" indent="-280406" eaLnBrk="0" hangingPunct="0">
              <a:defRPr sz="2400">
                <a:solidFill>
                  <a:schemeClr val="tx1"/>
                </a:solidFill>
                <a:latin typeface="Arial" charset="0"/>
                <a:ea typeface="ＭＳ Ｐゴシック" pitchFamily="34" charset="-128"/>
              </a:defRPr>
            </a:lvl2pPr>
            <a:lvl3pPr marL="1121626" indent="-224325" eaLnBrk="0" hangingPunct="0">
              <a:defRPr sz="2400">
                <a:solidFill>
                  <a:schemeClr val="tx1"/>
                </a:solidFill>
                <a:latin typeface="Arial" charset="0"/>
                <a:ea typeface="ＭＳ Ｐゴシック" pitchFamily="34" charset="-128"/>
              </a:defRPr>
            </a:lvl3pPr>
            <a:lvl4pPr marL="1570276" indent="-224325" eaLnBrk="0" hangingPunct="0">
              <a:defRPr sz="2400">
                <a:solidFill>
                  <a:schemeClr val="tx1"/>
                </a:solidFill>
                <a:latin typeface="Arial" charset="0"/>
                <a:ea typeface="ＭＳ Ｐゴシック" pitchFamily="34" charset="-128"/>
              </a:defRPr>
            </a:lvl4pPr>
            <a:lvl5pPr marL="2018927" indent="-224325" eaLnBrk="0" hangingPunct="0">
              <a:defRPr sz="2400">
                <a:solidFill>
                  <a:schemeClr val="tx1"/>
                </a:solidFill>
                <a:latin typeface="Arial" charset="0"/>
                <a:ea typeface="ＭＳ Ｐゴシック" pitchFamily="34" charset="-128"/>
              </a:defRPr>
            </a:lvl5pPr>
            <a:lvl6pPr marL="2467577" indent="-224325" eaLnBrk="0" fontAlgn="base" hangingPunct="0">
              <a:spcBef>
                <a:spcPct val="0"/>
              </a:spcBef>
              <a:spcAft>
                <a:spcPct val="0"/>
              </a:spcAft>
              <a:defRPr sz="2400">
                <a:solidFill>
                  <a:schemeClr val="tx1"/>
                </a:solidFill>
                <a:latin typeface="Arial" charset="0"/>
                <a:ea typeface="ＭＳ Ｐゴシック" pitchFamily="34" charset="-128"/>
              </a:defRPr>
            </a:lvl6pPr>
            <a:lvl7pPr marL="2916227" indent="-224325" eaLnBrk="0" fontAlgn="base" hangingPunct="0">
              <a:spcBef>
                <a:spcPct val="0"/>
              </a:spcBef>
              <a:spcAft>
                <a:spcPct val="0"/>
              </a:spcAft>
              <a:defRPr sz="2400">
                <a:solidFill>
                  <a:schemeClr val="tx1"/>
                </a:solidFill>
                <a:latin typeface="Arial" charset="0"/>
                <a:ea typeface="ＭＳ Ｐゴシック" pitchFamily="34" charset="-128"/>
              </a:defRPr>
            </a:lvl7pPr>
            <a:lvl8pPr marL="3364878" indent="-224325" eaLnBrk="0" fontAlgn="base" hangingPunct="0">
              <a:spcBef>
                <a:spcPct val="0"/>
              </a:spcBef>
              <a:spcAft>
                <a:spcPct val="0"/>
              </a:spcAft>
              <a:defRPr sz="2400">
                <a:solidFill>
                  <a:schemeClr val="tx1"/>
                </a:solidFill>
                <a:latin typeface="Arial" charset="0"/>
                <a:ea typeface="ＭＳ Ｐゴシック" pitchFamily="34" charset="-128"/>
              </a:defRPr>
            </a:lvl8pPr>
            <a:lvl9pPr marL="3813528" indent="-224325"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F5BB76C-E7AC-49D9-9D6D-983AE1DAFFE7}" type="slidenum">
              <a:rPr lang="en-US" sz="1200">
                <a:solidFill>
                  <a:srgbClr val="000000"/>
                </a:solidFill>
                <a:latin typeface="Calibri" pitchFamily="34" charset="0"/>
              </a:rPr>
              <a:pPr eaLnBrk="1" hangingPunct="1"/>
              <a:t>1</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167989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70B29D01-6F94-BB49-A35A-7F3A8CF2A674}" type="slidenum">
              <a:rPr lang="en-US"/>
              <a:pPr/>
              <a:t>2</a:t>
            </a:fld>
            <a:endParaRPr lang="en-US" dirty="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dirty="0" smtClean="0">
                <a:latin typeface="Times New Roman" charset="0"/>
                <a:ea typeface="ヒラギノ角ゴ Pro W3" charset="-128"/>
              </a:rPr>
              <a:t>What parts</a:t>
            </a:r>
            <a:r>
              <a:rPr lang="en-US" baseline="0" dirty="0" smtClean="0">
                <a:latin typeface="Times New Roman" charset="0"/>
                <a:ea typeface="ヒラギノ角ゴ Pro W3" charset="-128"/>
              </a:rPr>
              <a:t> of your cerebrum help you see and understand what you are seeing? (occipital lobe &amp; parietal lobe)</a:t>
            </a:r>
          </a:p>
          <a:p>
            <a:pPr eaLnBrk="1" hangingPunct="1"/>
            <a:r>
              <a:rPr lang="en-US" baseline="0" dirty="0" smtClean="0">
                <a:latin typeface="Times New Roman" charset="0"/>
                <a:ea typeface="ヒラギノ角ゴ Pro W3" charset="-128"/>
              </a:rPr>
              <a:t>What parts of your brain help you hear and make sense of what you are hearing? (temporal lobe)</a:t>
            </a:r>
          </a:p>
          <a:p>
            <a:pPr eaLnBrk="1" hangingPunct="1"/>
            <a:r>
              <a:rPr lang="en-US" baseline="0" dirty="0" smtClean="0">
                <a:latin typeface="Times New Roman" charset="0"/>
                <a:ea typeface="ヒラギノ角ゴ Pro W3" charset="-128"/>
              </a:rPr>
              <a:t>Today we will look at the structural features that allow eyes and ears to function as receptors of stimuli.</a:t>
            </a:r>
            <a:endParaRPr lang="en-US" dirty="0">
              <a:latin typeface="Times New Roman" charset="0"/>
              <a:ea typeface="ヒラギノ角ゴ Pro W3" charset="-128"/>
            </a:endParaRPr>
          </a:p>
        </p:txBody>
      </p:sp>
    </p:spTree>
    <p:extLst>
      <p:ext uri="{BB962C8B-B14F-4D97-AF65-F5344CB8AC3E}">
        <p14:creationId xmlns:p14="http://schemas.microsoft.com/office/powerpoint/2010/main" val="277296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it is the retina that contains</a:t>
            </a:r>
            <a:r>
              <a:rPr lang="en-US" baseline="0" dirty="0" smtClean="0"/>
              <a:t> the photoreceptors that collect visual stimuli.</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4</a:t>
            </a:fld>
            <a:endParaRPr lang="en-US" dirty="0"/>
          </a:p>
        </p:txBody>
      </p:sp>
    </p:spTree>
    <p:extLst>
      <p:ext uri="{BB962C8B-B14F-4D97-AF65-F5344CB8AC3E}">
        <p14:creationId xmlns:p14="http://schemas.microsoft.com/office/powerpoint/2010/main" val="373049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 the</a:t>
            </a:r>
            <a:r>
              <a:rPr lang="en-US" baseline="0" dirty="0" smtClean="0"/>
              <a:t> rods and cones are the cells that respond the to light stimulus. After light strikes the rods and cones they start a chemical reaction that turns the image focused on the retina into electrical impulses that are then sent to the brain through the optic nerve.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5</a:t>
            </a:fld>
            <a:endParaRPr lang="en-US" dirty="0"/>
          </a:p>
        </p:txBody>
      </p:sp>
    </p:spTree>
    <p:extLst>
      <p:ext uri="{BB962C8B-B14F-4D97-AF65-F5344CB8AC3E}">
        <p14:creationId xmlns:p14="http://schemas.microsoft.com/office/powerpoint/2010/main" val="19983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the</a:t>
            </a:r>
            <a:r>
              <a:rPr lang="en-US" baseline="0" dirty="0" smtClean="0"/>
              <a:t> cursor over the image to show the pathway of light, to rods (black), cones to brain (red, green and blue cones—which happen to be properly represented since those are the primary colors of LIGHT [RGB] as opposed to pigment (red, blue, yellow).  </a:t>
            </a:r>
          </a:p>
          <a:p>
            <a:endParaRPr lang="en-US" baseline="0" dirty="0" smtClean="0"/>
          </a:p>
          <a:p>
            <a:r>
              <a:rPr lang="en-US" baseline="0" dirty="0" smtClean="0"/>
              <a:t>Students may ask you why folks say that dogs are colorblind.  Like most mammals, dogs are dichromats and have color vision equivalent to red-green color blindness in humans. Dogs are less sensitive to differences in grey shades than humans and also can detect brightness at about half the accuracy of humans.  </a:t>
            </a:r>
          </a:p>
          <a:p>
            <a:endParaRPr lang="en-US" baseline="0" dirty="0" smtClean="0"/>
          </a:p>
          <a:p>
            <a:r>
              <a:rPr lang="en-US" baseline="0" dirty="0" smtClean="0"/>
              <a:t>The dog's visual system has evolved to aid proficient hunting. While a dog's visual acuity is poor, their visual discrimination for moving objects is very high; dogs have been shown to be able to discriminate between humans (e.g., identifying their owner) at a range of between 800 and 900 m, however this range decreases to 500–600 m if the object is stationary.</a:t>
            </a:r>
          </a:p>
          <a:p>
            <a:r>
              <a:rPr lang="en-US" dirty="0" smtClean="0"/>
              <a:t>http://en.wikipedia.org/wiki/Dog</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6</a:t>
            </a:fld>
            <a:endParaRPr lang="en-US" dirty="0"/>
          </a:p>
        </p:txBody>
      </p:sp>
    </p:spTree>
    <p:extLst>
      <p:ext uri="{BB962C8B-B14F-4D97-AF65-F5344CB8AC3E}">
        <p14:creationId xmlns:p14="http://schemas.microsoft.com/office/powerpoint/2010/main" val="360098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answer</a:t>
            </a:r>
            <a:r>
              <a:rPr lang="en-US" baseline="0" dirty="0" smtClean="0"/>
              <a:t> the question using their understanding of the anatomy of the eye. </a:t>
            </a:r>
          </a:p>
          <a:p>
            <a:r>
              <a:rPr lang="en-US" baseline="0" dirty="0" smtClean="0"/>
              <a:t>Interesting note: Cephalopods (like squid and octopi) have excellent complex eyes, but they do not have a blind spot. Why not? Their eyes evolved independently and their retinas are not “backwards” like ours so there are receptors even where the optic nerve exits the back of the eye.</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7</a:t>
            </a:fld>
            <a:endParaRPr lang="en-US" dirty="0"/>
          </a:p>
        </p:txBody>
      </p:sp>
    </p:spTree>
    <p:extLst>
      <p:ext uri="{BB962C8B-B14F-4D97-AF65-F5344CB8AC3E}">
        <p14:creationId xmlns:p14="http://schemas.microsoft.com/office/powerpoint/2010/main" val="125439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structure of the ear allows a mechanical</a:t>
            </a:r>
            <a:r>
              <a:rPr lang="en-US" baseline="0" dirty="0" smtClean="0"/>
              <a:t> receptor to detect sound waves.</a:t>
            </a:r>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10</a:t>
            </a:fld>
            <a:endParaRPr lang="en-US" dirty="0"/>
          </a:p>
        </p:txBody>
      </p:sp>
    </p:spTree>
    <p:extLst>
      <p:ext uri="{BB962C8B-B14F-4D97-AF65-F5344CB8AC3E}">
        <p14:creationId xmlns:p14="http://schemas.microsoft.com/office/powerpoint/2010/main" val="1634232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1 Something vibrates and creates a sound wave.</a:t>
            </a:r>
          </a:p>
          <a:p>
            <a:pPr lvl="0"/>
            <a:r>
              <a:rPr lang="en-US" sz="1200" kern="1200" dirty="0" smtClean="0">
                <a:solidFill>
                  <a:schemeClr val="tx1"/>
                </a:solidFill>
                <a:latin typeface="+mn-lt"/>
                <a:ea typeface="+mn-ea"/>
                <a:cs typeface="+mn-cs"/>
              </a:rPr>
              <a:t>2 The sound wave travels to the ear and is collect by the outer ear.</a:t>
            </a:r>
          </a:p>
          <a:p>
            <a:pPr lvl="0"/>
            <a:r>
              <a:rPr lang="en-US" sz="1200" kern="1200" dirty="0" smtClean="0">
                <a:solidFill>
                  <a:schemeClr val="tx1"/>
                </a:solidFill>
                <a:latin typeface="+mn-lt"/>
                <a:ea typeface="+mn-ea"/>
                <a:cs typeface="+mn-cs"/>
              </a:rPr>
              <a:t>3 The sound wave then moves into the ear canal.</a:t>
            </a:r>
          </a:p>
          <a:p>
            <a:pPr lvl="0"/>
            <a:r>
              <a:rPr lang="en-US" sz="1200" kern="1200" dirty="0" smtClean="0">
                <a:solidFill>
                  <a:schemeClr val="tx1"/>
                </a:solidFill>
                <a:latin typeface="+mn-lt"/>
                <a:ea typeface="+mn-ea"/>
                <a:cs typeface="+mn-cs"/>
              </a:rPr>
              <a:t>4 When it reaches the end of the ear canal, the sound waves bump up against the eardrum.</a:t>
            </a:r>
          </a:p>
          <a:p>
            <a:pPr lvl="0"/>
            <a:r>
              <a:rPr lang="en-US" sz="1200" kern="1200" dirty="0" smtClean="0">
                <a:solidFill>
                  <a:schemeClr val="tx1"/>
                </a:solidFill>
                <a:latin typeface="+mn-lt"/>
                <a:ea typeface="+mn-ea"/>
                <a:cs typeface="+mn-cs"/>
              </a:rPr>
              <a:t>5 The ear drum vibrates with these sound waves.</a:t>
            </a:r>
          </a:p>
          <a:p>
            <a:pPr lvl="0"/>
            <a:r>
              <a:rPr lang="en-US" sz="1200" kern="1200" dirty="0" smtClean="0">
                <a:solidFill>
                  <a:schemeClr val="tx1"/>
                </a:solidFill>
                <a:latin typeface="+mn-lt"/>
                <a:ea typeface="+mn-ea"/>
                <a:cs typeface="+mn-cs"/>
              </a:rPr>
              <a:t>6 The vibration moves tiny bones in the middle ear.</a:t>
            </a:r>
          </a:p>
          <a:p>
            <a:pPr lvl="0"/>
            <a:r>
              <a:rPr lang="en-US" sz="1200" kern="1200" dirty="0" smtClean="0">
                <a:solidFill>
                  <a:schemeClr val="tx1"/>
                </a:solidFill>
                <a:latin typeface="+mn-lt"/>
                <a:ea typeface="+mn-ea"/>
                <a:cs typeface="+mn-cs"/>
              </a:rPr>
              <a:t>7 These bones carry vibrations into the inner ear to a fluid-filled tube called the cochlea.</a:t>
            </a:r>
          </a:p>
          <a:p>
            <a:pPr lvl="0"/>
            <a:r>
              <a:rPr lang="en-US" sz="1200" kern="1200" dirty="0" smtClean="0">
                <a:solidFill>
                  <a:schemeClr val="tx1"/>
                </a:solidFill>
                <a:latin typeface="+mn-lt"/>
                <a:ea typeface="+mn-ea"/>
                <a:cs typeface="+mn-cs"/>
              </a:rPr>
              <a:t>8 The fluid inside the cochlea vibrates a series of tiny hairs called cilia, which are attached to auditory nerves.</a:t>
            </a:r>
          </a:p>
          <a:p>
            <a:pPr lvl="0"/>
            <a:r>
              <a:rPr lang="en-US" sz="1200" kern="1200" dirty="0" smtClean="0">
                <a:solidFill>
                  <a:schemeClr val="tx1"/>
                </a:solidFill>
                <a:latin typeface="+mn-lt"/>
                <a:ea typeface="+mn-ea"/>
                <a:cs typeface="+mn-cs"/>
              </a:rPr>
              <a:t>9 The movement of these cilia stimulates the nerve cells, and they send signals to the brain via the auditory nerve.</a:t>
            </a:r>
          </a:p>
          <a:p>
            <a:pPr lvl="0"/>
            <a:r>
              <a:rPr lang="en-US" sz="1200" kern="1200" dirty="0" smtClean="0">
                <a:solidFill>
                  <a:schemeClr val="tx1"/>
                </a:solidFill>
                <a:latin typeface="+mn-lt"/>
                <a:ea typeface="+mn-ea"/>
                <a:cs typeface="+mn-cs"/>
              </a:rPr>
              <a:t>The brain processes these signals into the sounds we hear</a:t>
            </a:r>
          </a:p>
          <a:p>
            <a:endParaRPr lang="en-US" dirty="0"/>
          </a:p>
        </p:txBody>
      </p:sp>
      <p:sp>
        <p:nvSpPr>
          <p:cNvPr id="4" name="Slide Number Placeholder 3"/>
          <p:cNvSpPr>
            <a:spLocks noGrp="1"/>
          </p:cNvSpPr>
          <p:nvPr>
            <p:ph type="sldNum" sz="quarter" idx="10"/>
          </p:nvPr>
        </p:nvSpPr>
        <p:spPr/>
        <p:txBody>
          <a:bodyPr/>
          <a:lstStyle/>
          <a:p>
            <a:fld id="{314BF5BA-E7F6-49B4-86B0-93CDF9F80C53}" type="slidenum">
              <a:rPr lang="en-US" smtClean="0"/>
              <a:pPr/>
              <a:t>11</a:t>
            </a:fld>
            <a:endParaRPr lang="en-US" dirty="0"/>
          </a:p>
        </p:txBody>
      </p:sp>
    </p:spTree>
    <p:extLst>
      <p:ext uri="{BB962C8B-B14F-4D97-AF65-F5344CB8AC3E}">
        <p14:creationId xmlns:p14="http://schemas.microsoft.com/office/powerpoint/2010/main" val="317996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50013541-4D4A-4683-8A81-ED5E9B19693F}"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DBE545D-94EF-48D5-B086-5D92FF72BB3D}" type="slidenum">
              <a:rPr lang="en-US"/>
              <a:pPr>
                <a:defRPr/>
              </a:pPr>
              <a:t>‹#›</a:t>
            </a:fld>
            <a:endParaRPr lang="en-US" dirty="0"/>
          </a:p>
        </p:txBody>
      </p:sp>
    </p:spTree>
    <p:extLst>
      <p:ext uri="{BB962C8B-B14F-4D97-AF65-F5344CB8AC3E}">
        <p14:creationId xmlns:p14="http://schemas.microsoft.com/office/powerpoint/2010/main" val="429483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26B5C40-9E46-4F91-8C72-F05CDB37DAB5}"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F61E40E-4322-4342-B53F-B95B907AFAF7}" type="slidenum">
              <a:rPr lang="en-US"/>
              <a:pPr>
                <a:defRPr/>
              </a:pPr>
              <a:t>‹#›</a:t>
            </a:fld>
            <a:endParaRPr lang="en-US" dirty="0"/>
          </a:p>
        </p:txBody>
      </p:sp>
    </p:spTree>
    <p:extLst>
      <p:ext uri="{BB962C8B-B14F-4D97-AF65-F5344CB8AC3E}">
        <p14:creationId xmlns:p14="http://schemas.microsoft.com/office/powerpoint/2010/main" val="166410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F2AF1C8A-97EC-44BF-84FB-DDC436A361BC}"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9C1B803-EF83-408D-BFD7-9CBF64D6A782}" type="slidenum">
              <a:rPr lang="en-US"/>
              <a:pPr>
                <a:defRPr/>
              </a:pPr>
              <a:t>‹#›</a:t>
            </a:fld>
            <a:endParaRPr lang="en-US" dirty="0"/>
          </a:p>
        </p:txBody>
      </p:sp>
    </p:spTree>
    <p:extLst>
      <p:ext uri="{BB962C8B-B14F-4D97-AF65-F5344CB8AC3E}">
        <p14:creationId xmlns:p14="http://schemas.microsoft.com/office/powerpoint/2010/main" val="4180839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03F8B3F-A2F4-4374-AE48-1F1AAEEB602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690EE7-13CC-4908-8F8C-25822FFA84D8}" type="slidenum">
              <a:rPr lang="en-US"/>
              <a:pPr>
                <a:defRPr/>
              </a:pPr>
              <a:t>‹#›</a:t>
            </a:fld>
            <a:endParaRPr lang="en-US" dirty="0"/>
          </a:p>
        </p:txBody>
      </p:sp>
    </p:spTree>
    <p:extLst>
      <p:ext uri="{BB962C8B-B14F-4D97-AF65-F5344CB8AC3E}">
        <p14:creationId xmlns:p14="http://schemas.microsoft.com/office/powerpoint/2010/main" val="168983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FDEDCE-55BB-4472-A061-0E418C52F7D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lvl1pPr>
          </a:lstStyle>
          <a:p>
            <a:pPr>
              <a:defRPr/>
            </a:pPr>
            <a:fld id="{777A361B-253D-4461-BB41-89D82972233F}" type="slidenum">
              <a:rPr lang="en-US"/>
              <a:pPr>
                <a:defRPr/>
              </a:pPr>
              <a:t>‹#›</a:t>
            </a:fld>
            <a:endParaRPr lang="en-US" dirty="0"/>
          </a:p>
        </p:txBody>
      </p:sp>
    </p:spTree>
    <p:extLst>
      <p:ext uri="{BB962C8B-B14F-4D97-AF65-F5344CB8AC3E}">
        <p14:creationId xmlns:p14="http://schemas.microsoft.com/office/powerpoint/2010/main" val="124992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A08636-0093-4543-A11A-F96A3BC559E6}"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1B9D49-C0C0-4228-B817-9F91D96B458D}" type="slidenum">
              <a:rPr lang="en-US"/>
              <a:pPr>
                <a:defRPr/>
              </a:pPr>
              <a:t>‹#›</a:t>
            </a:fld>
            <a:endParaRPr lang="en-US" dirty="0"/>
          </a:p>
        </p:txBody>
      </p:sp>
    </p:spTree>
    <p:extLst>
      <p:ext uri="{BB962C8B-B14F-4D97-AF65-F5344CB8AC3E}">
        <p14:creationId xmlns:p14="http://schemas.microsoft.com/office/powerpoint/2010/main" val="388427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B430D5-D7D5-46A9-A9BB-5849268E5407}"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3AD739-A8F1-4DD7-A6A2-E1F076C47C56}" type="slidenum">
              <a:rPr lang="en-US"/>
              <a:pPr>
                <a:defRPr/>
              </a:pPr>
              <a:t>‹#›</a:t>
            </a:fld>
            <a:endParaRPr lang="en-US" dirty="0"/>
          </a:p>
        </p:txBody>
      </p:sp>
    </p:spTree>
    <p:extLst>
      <p:ext uri="{BB962C8B-B14F-4D97-AF65-F5344CB8AC3E}">
        <p14:creationId xmlns:p14="http://schemas.microsoft.com/office/powerpoint/2010/main" val="227080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DA63CC-F533-43BB-9494-09EAC3720A23}" type="datetime1">
              <a:rPr lang="en-US"/>
              <a:pPr>
                <a:defRPr/>
              </a:pPr>
              <a:t>1/22/2019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8291CB-6F1A-402F-A70A-327A12D1EB0E}" type="slidenum">
              <a:rPr lang="en-US"/>
              <a:pPr>
                <a:defRPr/>
              </a:pPr>
              <a:t>‹#›</a:t>
            </a:fld>
            <a:endParaRPr lang="en-US" dirty="0"/>
          </a:p>
        </p:txBody>
      </p:sp>
    </p:spTree>
    <p:extLst>
      <p:ext uri="{BB962C8B-B14F-4D97-AF65-F5344CB8AC3E}">
        <p14:creationId xmlns:p14="http://schemas.microsoft.com/office/powerpoint/2010/main" val="402404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3985AD-4A38-4BEF-B7C9-1171C2C9D1EE}" type="datetime1">
              <a:rPr lang="en-US"/>
              <a:pPr>
                <a:defRPr/>
              </a:pPr>
              <a:t>1/22/2019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9B6538-4665-474E-8013-E749EBD10B37}" type="slidenum">
              <a:rPr lang="en-US"/>
              <a:pPr>
                <a:defRPr/>
              </a:pPr>
              <a:t>‹#›</a:t>
            </a:fld>
            <a:endParaRPr lang="en-US" dirty="0"/>
          </a:p>
        </p:txBody>
      </p:sp>
    </p:spTree>
    <p:extLst>
      <p:ext uri="{BB962C8B-B14F-4D97-AF65-F5344CB8AC3E}">
        <p14:creationId xmlns:p14="http://schemas.microsoft.com/office/powerpoint/2010/main" val="2287046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120757-9DA8-4C70-899E-885D6A84280E}" type="datetime1">
              <a:rPr lang="en-US"/>
              <a:pPr>
                <a:defRPr/>
              </a:pPr>
              <a:t>1/22/2019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B077C96-A84F-485F-9418-48F9877A1BEA}" type="slidenum">
              <a:rPr lang="en-US"/>
              <a:pPr>
                <a:defRPr/>
              </a:pPr>
              <a:t>‹#›</a:t>
            </a:fld>
            <a:endParaRPr lang="en-US" dirty="0"/>
          </a:p>
        </p:txBody>
      </p:sp>
    </p:spTree>
    <p:extLst>
      <p:ext uri="{BB962C8B-B14F-4D97-AF65-F5344CB8AC3E}">
        <p14:creationId xmlns:p14="http://schemas.microsoft.com/office/powerpoint/2010/main" val="33009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66DA93-FBD0-46EF-85FE-576592AC1FA3}"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02C948-E4D5-4FCE-A00B-DFFACD75E2AE}" type="slidenum">
              <a:rPr lang="en-US"/>
              <a:pPr>
                <a:defRPr/>
              </a:pPr>
              <a:t>‹#›</a:t>
            </a:fld>
            <a:endParaRPr lang="en-US" dirty="0"/>
          </a:p>
        </p:txBody>
      </p:sp>
    </p:spTree>
    <p:extLst>
      <p:ext uri="{BB962C8B-B14F-4D97-AF65-F5344CB8AC3E}">
        <p14:creationId xmlns:p14="http://schemas.microsoft.com/office/powerpoint/2010/main" val="304597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0771FB0D-7973-4372-8E12-E0120F167A09}"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lvl1pPr>
              <a:defRPr>
                <a:ea typeface="ＭＳ Ｐゴシック" pitchFamily="34" charset="-128"/>
              </a:defRPr>
            </a:lvl1pPr>
          </a:lstStyle>
          <a:p>
            <a:pPr>
              <a:defRPr/>
            </a:pPr>
            <a:fld id="{C99454EA-5ADD-42C2-ACA6-111A0E5832F7}" type="slidenum">
              <a:rPr lang="en-US"/>
              <a:pPr>
                <a:defRPr/>
              </a:pPr>
              <a:t>‹#›</a:t>
            </a:fld>
            <a:endParaRPr lang="en-US" dirty="0"/>
          </a:p>
        </p:txBody>
      </p:sp>
    </p:spTree>
    <p:extLst>
      <p:ext uri="{BB962C8B-B14F-4D97-AF65-F5344CB8AC3E}">
        <p14:creationId xmlns:p14="http://schemas.microsoft.com/office/powerpoint/2010/main" val="32135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14E6E0-3148-49E9-928E-4FE058416670}"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D4E1F2-23B2-4D1F-915D-E50E15134F6D}" type="slidenum">
              <a:rPr lang="en-US"/>
              <a:pPr>
                <a:defRPr/>
              </a:pPr>
              <a:t>‹#›</a:t>
            </a:fld>
            <a:endParaRPr lang="en-US" dirty="0"/>
          </a:p>
        </p:txBody>
      </p:sp>
    </p:spTree>
    <p:extLst>
      <p:ext uri="{BB962C8B-B14F-4D97-AF65-F5344CB8AC3E}">
        <p14:creationId xmlns:p14="http://schemas.microsoft.com/office/powerpoint/2010/main" val="983699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9C5FC7-713A-4D02-B194-DDCA9747EB23}"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05EC7A-D3E7-47EB-92C3-36AD47024204}" type="slidenum">
              <a:rPr lang="en-US"/>
              <a:pPr>
                <a:defRPr/>
              </a:pPr>
              <a:t>‹#›</a:t>
            </a:fld>
            <a:endParaRPr lang="en-US" dirty="0"/>
          </a:p>
        </p:txBody>
      </p:sp>
    </p:spTree>
    <p:extLst>
      <p:ext uri="{BB962C8B-B14F-4D97-AF65-F5344CB8AC3E}">
        <p14:creationId xmlns:p14="http://schemas.microsoft.com/office/powerpoint/2010/main" val="17909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96E2A3-BCDF-4599-91A1-D87C1ED5915D}"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584424-B152-4C52-85B1-41C3BF7684AC}" type="slidenum">
              <a:rPr lang="en-US"/>
              <a:pPr>
                <a:defRPr/>
              </a:pPr>
              <a:t>‹#›</a:t>
            </a:fld>
            <a:endParaRPr lang="en-US" dirty="0"/>
          </a:p>
        </p:txBody>
      </p:sp>
    </p:spTree>
    <p:extLst>
      <p:ext uri="{BB962C8B-B14F-4D97-AF65-F5344CB8AC3E}">
        <p14:creationId xmlns:p14="http://schemas.microsoft.com/office/powerpoint/2010/main" val="66150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AB270972-3479-4082-AC60-58113A413817}" type="datetime1">
              <a:rPr lang="en-US"/>
              <a:pPr>
                <a:defRPr/>
              </a:pPr>
              <a:t>1/22/2019</a:t>
            </a:fld>
            <a:endParaRPr lang="en-US" dirty="0"/>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B30EA98F-FC00-428D-9CFF-23DD7B613EFC}" type="slidenum">
              <a:rPr lang="en-US"/>
              <a:pPr>
                <a:defRPr/>
              </a:pPr>
              <a:t>‹#›</a:t>
            </a:fld>
            <a:endParaRPr lang="en-US" dirty="0"/>
          </a:p>
        </p:txBody>
      </p:sp>
    </p:spTree>
    <p:extLst>
      <p:ext uri="{BB962C8B-B14F-4D97-AF65-F5344CB8AC3E}">
        <p14:creationId xmlns:p14="http://schemas.microsoft.com/office/powerpoint/2010/main" val="26659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3582C37B-240E-44ED-A693-CC45CC173A81}"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EC0A38D-3C6A-4462-A149-DAEC8628E8B4}" type="slidenum">
              <a:rPr lang="en-US"/>
              <a:pPr>
                <a:defRPr/>
              </a:pPr>
              <a:t>‹#›</a:t>
            </a:fld>
            <a:endParaRPr lang="en-US" dirty="0"/>
          </a:p>
        </p:txBody>
      </p:sp>
    </p:spTree>
    <p:extLst>
      <p:ext uri="{BB962C8B-B14F-4D97-AF65-F5344CB8AC3E}">
        <p14:creationId xmlns:p14="http://schemas.microsoft.com/office/powerpoint/2010/main" val="136933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8F12F0AB-6A47-43AC-97DE-E40FCFB85C96}" type="datetime1">
              <a:rPr lang="en-US"/>
              <a:pPr>
                <a:defRPr/>
              </a:pPr>
              <a:t>1/22/2019</a:t>
            </a:fld>
            <a:endParaRPr lang="en-US" dirty="0"/>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747B001-50D3-409A-BF12-789014A0B603}" type="slidenum">
              <a:rPr lang="en-US"/>
              <a:pPr>
                <a:defRPr/>
              </a:pPr>
              <a:t>‹#›</a:t>
            </a:fld>
            <a:endParaRPr lang="en-US" dirty="0"/>
          </a:p>
        </p:txBody>
      </p:sp>
    </p:spTree>
    <p:extLst>
      <p:ext uri="{BB962C8B-B14F-4D97-AF65-F5344CB8AC3E}">
        <p14:creationId xmlns:p14="http://schemas.microsoft.com/office/powerpoint/2010/main" val="117360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DEEB66A8-276C-4507-A574-745F7FD8E259}" type="datetime1">
              <a:rPr lang="en-US"/>
              <a:pPr>
                <a:defRPr/>
              </a:pPr>
              <a:t>1/22/2019</a:t>
            </a:fld>
            <a:endParaRPr lang="en-US" dirty="0"/>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38527CDB-B5CB-4F33-BAAF-2C854459CCFB}" type="slidenum">
              <a:rPr lang="en-US"/>
              <a:pPr>
                <a:defRPr/>
              </a:pPr>
              <a:t>‹#›</a:t>
            </a:fld>
            <a:endParaRPr lang="en-US" dirty="0"/>
          </a:p>
        </p:txBody>
      </p:sp>
    </p:spTree>
    <p:extLst>
      <p:ext uri="{BB962C8B-B14F-4D97-AF65-F5344CB8AC3E}">
        <p14:creationId xmlns:p14="http://schemas.microsoft.com/office/powerpoint/2010/main" val="311141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48457327-E465-4B2E-BAF4-73ED7275ACF5}" type="datetime1">
              <a:rPr lang="en-US"/>
              <a:pPr>
                <a:defRPr/>
              </a:pPr>
              <a:t>1/22/2019</a:t>
            </a:fld>
            <a:endParaRPr lang="en-US" dirty="0"/>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5543D04C-4957-4EB0-84F7-AE1BC560EB5F}" type="slidenum">
              <a:rPr lang="en-US"/>
              <a:pPr>
                <a:defRPr/>
              </a:pPr>
              <a:t>‹#›</a:t>
            </a:fld>
            <a:endParaRPr lang="en-US" dirty="0"/>
          </a:p>
        </p:txBody>
      </p:sp>
    </p:spTree>
    <p:extLst>
      <p:ext uri="{BB962C8B-B14F-4D97-AF65-F5344CB8AC3E}">
        <p14:creationId xmlns:p14="http://schemas.microsoft.com/office/powerpoint/2010/main" val="227372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8627859-6765-4F19-93EE-7CCCC6508D9A}"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7913F3E-2700-495B-9C71-B39A07E04369}" type="slidenum">
              <a:rPr lang="en-US"/>
              <a:pPr>
                <a:defRPr/>
              </a:pPr>
              <a:t>‹#›</a:t>
            </a:fld>
            <a:endParaRPr lang="en-US" dirty="0"/>
          </a:p>
        </p:txBody>
      </p:sp>
    </p:spTree>
    <p:extLst>
      <p:ext uri="{BB962C8B-B14F-4D97-AF65-F5344CB8AC3E}">
        <p14:creationId xmlns:p14="http://schemas.microsoft.com/office/powerpoint/2010/main" val="128342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22C3F071-866D-4FCA-9A2E-ECDF2B0CE065}" type="datetime1">
              <a:rPr lang="en-US"/>
              <a:pPr>
                <a:defRPr/>
              </a:pPr>
              <a:t>1/22/2019</a:t>
            </a:fld>
            <a:endParaRPr lang="en-US" dirty="0"/>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6EF5B5D-75DC-4EE9-BAB8-13A33A04218E}" type="slidenum">
              <a:rPr lang="en-US"/>
              <a:pPr>
                <a:defRPr/>
              </a:pPr>
              <a:t>‹#›</a:t>
            </a:fld>
            <a:endParaRPr lang="en-US" dirty="0"/>
          </a:p>
        </p:txBody>
      </p:sp>
    </p:spTree>
    <p:extLst>
      <p:ext uri="{BB962C8B-B14F-4D97-AF65-F5344CB8AC3E}">
        <p14:creationId xmlns:p14="http://schemas.microsoft.com/office/powerpoint/2010/main" val="317520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1AD00D92-4A99-42F6-9199-A6F5560B81B2}" type="datetime1">
              <a:rPr lang="en-US"/>
              <a:pPr fontAlgn="base">
                <a:spcBef>
                  <a:spcPct val="0"/>
                </a:spcBef>
                <a:spcAft>
                  <a:spcPct val="0"/>
                </a:spcAft>
                <a:defRPr/>
              </a:pPr>
              <a:t>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ea typeface="ＭＳ Ｐゴシック" pitchFamily="-108" charset="-128"/>
              </a:defRPr>
            </a:lvl1pPr>
          </a:lstStyle>
          <a:p>
            <a:pPr fontAlgn="base">
              <a:spcBef>
                <a:spcPct val="0"/>
              </a:spcBef>
              <a:spcAft>
                <a:spcPct val="0"/>
              </a:spcAft>
              <a:defRPr/>
            </a:pPr>
            <a:fld id="{BEE7A7A3-ED7E-4BB1-AAB3-C97E5B9780D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62866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EAC30B48-1A21-4353-A0BF-DE4F3E27D03F}" type="datetime1">
              <a:rPr lang="en-US">
                <a:ea typeface="ＭＳ Ｐゴシック" pitchFamily="34" charset="-128"/>
              </a:rPr>
              <a:pPr fontAlgn="base">
                <a:spcBef>
                  <a:spcPct val="0"/>
                </a:spcBef>
                <a:spcAft>
                  <a:spcPct val="0"/>
                </a:spcAft>
                <a:defRPr/>
              </a:pPr>
              <a:t>1/22/2019</a:t>
            </a:fld>
            <a:endParaRPr lang="en-US" dirty="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E345377A-36F7-4302-B9DA-33E6AC06819C}" type="slidenum">
              <a:rPr lang="en-US">
                <a:ea typeface="ＭＳ Ｐゴシック" pitchFamily="34" charset="-128"/>
              </a:rPr>
              <a:pPr fontAlgn="base">
                <a:spcBef>
                  <a:spcPct val="0"/>
                </a:spcBef>
                <a:spcAft>
                  <a:spcPct val="0"/>
                </a:spcAft>
                <a:defRPr/>
              </a:pPr>
              <a:t>‹#›</a:t>
            </a:fld>
            <a:endParaRPr lang="en-US" dirty="0">
              <a:ea typeface="ＭＳ Ｐゴシック" pitchFamily="34" charset="-128"/>
            </a:endParaRPr>
          </a:p>
        </p:txBody>
      </p:sp>
    </p:spTree>
    <p:extLst>
      <p:ext uri="{BB962C8B-B14F-4D97-AF65-F5344CB8AC3E}">
        <p14:creationId xmlns:p14="http://schemas.microsoft.com/office/powerpoint/2010/main" val="2729736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3" descr="horizontal_logo_low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672138"/>
            <a:ext cx="2438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5"/>
          <p:cNvSpPr txBox="1">
            <a:spLocks noChangeArrowheads="1"/>
          </p:cNvSpPr>
          <p:nvPr/>
        </p:nvSpPr>
        <p:spPr bwMode="auto">
          <a:xfrm>
            <a:off x="1295400" y="3009105"/>
            <a:ext cx="6934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pPr>
            <a:r>
              <a:rPr lang="en-US" sz="3200" b="1" dirty="0">
                <a:solidFill>
                  <a:srgbClr val="000000"/>
                </a:solidFill>
                <a:latin typeface="Calibri" pitchFamily="34" charset="0"/>
                <a:cs typeface="Calibri" pitchFamily="34" charset="0"/>
              </a:rPr>
              <a:t>Nervous System: Part V</a:t>
            </a:r>
            <a:r>
              <a:rPr lang="en-US" sz="3200" b="1" dirty="0" smtClean="0">
                <a:solidFill>
                  <a:srgbClr val="000000"/>
                </a:solidFill>
                <a:latin typeface="Calibri" pitchFamily="34" charset="0"/>
                <a:cs typeface="Calibri" pitchFamily="34" charset="0"/>
              </a:rPr>
              <a:t>I</a:t>
            </a:r>
            <a:endParaRPr lang="en-US" sz="3200" b="1" dirty="0">
              <a:solidFill>
                <a:srgbClr val="000000"/>
              </a:solidFill>
              <a:latin typeface="Calibri" pitchFamily="34" charset="0"/>
              <a:cs typeface="Calibri" pitchFamily="34" charset="0"/>
            </a:endParaRPr>
          </a:p>
          <a:p>
            <a:pPr algn="ctr" eaLnBrk="1" fontAlgn="base" hangingPunct="1">
              <a:spcBef>
                <a:spcPct val="0"/>
              </a:spcBef>
              <a:spcAft>
                <a:spcPct val="0"/>
              </a:spcAft>
            </a:pPr>
            <a:endParaRPr lang="en-US" sz="3200" b="1" dirty="0" smtClean="0">
              <a:solidFill>
                <a:srgbClr val="000000"/>
              </a:solidFill>
              <a:latin typeface="Calibri" pitchFamily="34" charset="0"/>
              <a:cs typeface="Calibri" pitchFamily="34" charset="0"/>
            </a:endParaRPr>
          </a:p>
          <a:p>
            <a:pPr algn="ctr" eaLnBrk="1" fontAlgn="base" hangingPunct="1">
              <a:spcBef>
                <a:spcPct val="0"/>
              </a:spcBef>
              <a:spcAft>
                <a:spcPct val="0"/>
              </a:spcAft>
            </a:pPr>
            <a:r>
              <a:rPr lang="en-US" sz="3200" b="1" dirty="0" smtClean="0">
                <a:solidFill>
                  <a:srgbClr val="000000"/>
                </a:solidFill>
                <a:latin typeface="Calibri" pitchFamily="34" charset="0"/>
                <a:cs typeface="Calibri" pitchFamily="34" charset="0"/>
              </a:rPr>
              <a:t>Specialized Receptors: </a:t>
            </a:r>
          </a:p>
          <a:p>
            <a:pPr algn="ctr" eaLnBrk="1" fontAlgn="base" hangingPunct="1">
              <a:spcBef>
                <a:spcPct val="0"/>
              </a:spcBef>
              <a:spcAft>
                <a:spcPct val="0"/>
              </a:spcAft>
            </a:pPr>
            <a:r>
              <a:rPr lang="en-US" sz="3200" b="1" dirty="0" smtClean="0">
                <a:solidFill>
                  <a:srgbClr val="000000"/>
                </a:solidFill>
                <a:latin typeface="Calibri" pitchFamily="34" charset="0"/>
                <a:cs typeface="Calibri" pitchFamily="34" charset="0"/>
              </a:rPr>
              <a:t>Eyes and Ears</a:t>
            </a:r>
            <a:endParaRPr lang="en-US"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4175621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664" b="55813"/>
          <a:stretch/>
        </p:blipFill>
        <p:spPr bwMode="auto">
          <a:xfrm>
            <a:off x="609600" y="1295398"/>
            <a:ext cx="6934200" cy="493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43000" y="5715000"/>
            <a:ext cx="762000" cy="511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009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9600"/>
            <a:ext cx="9144000" cy="543087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5" name="Picture 38" descr="49_15CerebralCortex-U"/>
          <p:cNvPicPr>
            <a:picLocks noChangeAspect="1" noChangeArrowheads="1"/>
          </p:cNvPicPr>
          <p:nvPr/>
        </p:nvPicPr>
        <p:blipFill>
          <a:blip r:embed="rId3"/>
          <a:srcRect/>
          <a:stretch>
            <a:fillRect/>
          </a:stretch>
        </p:blipFill>
        <p:spPr bwMode="auto">
          <a:xfrm>
            <a:off x="296863" y="411163"/>
            <a:ext cx="8548687" cy="6035675"/>
          </a:xfrm>
          <a:prstGeom prst="rect">
            <a:avLst/>
          </a:prstGeom>
          <a:noFill/>
          <a:ln w="9525">
            <a:noFill/>
            <a:miter lim="800000"/>
            <a:headEnd/>
            <a:tailEnd/>
          </a:ln>
        </p:spPr>
      </p:pic>
      <p:sp>
        <p:nvSpPr>
          <p:cNvPr id="59396" name="Text Box 4"/>
          <p:cNvSpPr txBox="1">
            <a:spLocks noChangeArrowheads="1"/>
          </p:cNvSpPr>
          <p:nvPr/>
        </p:nvSpPr>
        <p:spPr bwMode="auto">
          <a:xfrm>
            <a:off x="3011488" y="422275"/>
            <a:ext cx="2047875" cy="8651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Motor cortex</a:t>
            </a:r>
            <a:br>
              <a:rPr lang="en-US" sz="1800" b="1" dirty="0"/>
            </a:br>
            <a:r>
              <a:rPr lang="en-US" sz="1800" b="1" dirty="0"/>
              <a:t>(control of</a:t>
            </a:r>
            <a:br>
              <a:rPr lang="en-US" sz="1800" b="1" dirty="0"/>
            </a:br>
            <a:r>
              <a:rPr lang="en-US" sz="1800" b="1" dirty="0"/>
              <a:t>skeletal muscles)</a:t>
            </a:r>
          </a:p>
        </p:txBody>
      </p:sp>
      <p:sp>
        <p:nvSpPr>
          <p:cNvPr id="59397" name="Text Box 9"/>
          <p:cNvSpPr txBox="1">
            <a:spLocks noChangeArrowheads="1"/>
          </p:cNvSpPr>
          <p:nvPr/>
        </p:nvSpPr>
        <p:spPr bwMode="auto">
          <a:xfrm>
            <a:off x="1233488" y="1103313"/>
            <a:ext cx="1347787" cy="2555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Frontal lobe</a:t>
            </a:r>
          </a:p>
        </p:txBody>
      </p:sp>
      <p:sp>
        <p:nvSpPr>
          <p:cNvPr id="59398" name="Text Box 10"/>
          <p:cNvSpPr txBox="1">
            <a:spLocks noChangeArrowheads="1"/>
          </p:cNvSpPr>
          <p:nvPr/>
        </p:nvSpPr>
        <p:spPr bwMode="auto">
          <a:xfrm>
            <a:off x="339725" y="1585913"/>
            <a:ext cx="1957388" cy="8778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Prefrontal cortex</a:t>
            </a:r>
            <a:br>
              <a:rPr lang="en-US" sz="1800" b="1" dirty="0"/>
            </a:br>
            <a:r>
              <a:rPr lang="en-US" sz="1800" b="1" dirty="0"/>
              <a:t>(decision making,</a:t>
            </a:r>
            <a:br>
              <a:rPr lang="en-US" sz="1800" b="1" dirty="0"/>
            </a:br>
            <a:r>
              <a:rPr lang="en-US" sz="1800" b="1" dirty="0"/>
              <a:t>planning)</a:t>
            </a:r>
          </a:p>
        </p:txBody>
      </p:sp>
      <p:sp>
        <p:nvSpPr>
          <p:cNvPr id="59399" name="Text Box 11"/>
          <p:cNvSpPr txBox="1">
            <a:spLocks noChangeArrowheads="1"/>
          </p:cNvSpPr>
          <p:nvPr/>
        </p:nvSpPr>
        <p:spPr bwMode="auto">
          <a:xfrm>
            <a:off x="333375" y="3656013"/>
            <a:ext cx="1890713" cy="5476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Broca’s area</a:t>
            </a:r>
            <a:br>
              <a:rPr lang="en-US" sz="1800" b="1" dirty="0"/>
            </a:br>
            <a:r>
              <a:rPr lang="en-US" sz="1800" b="1" dirty="0"/>
              <a:t>(forming speech)</a:t>
            </a:r>
          </a:p>
        </p:txBody>
      </p:sp>
      <p:sp>
        <p:nvSpPr>
          <p:cNvPr id="59400" name="Text Box 12"/>
          <p:cNvSpPr txBox="1">
            <a:spLocks noChangeArrowheads="1"/>
          </p:cNvSpPr>
          <p:nvPr/>
        </p:nvSpPr>
        <p:spPr bwMode="auto">
          <a:xfrm>
            <a:off x="993775" y="4516438"/>
            <a:ext cx="1600200" cy="2698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Temporal lobe</a:t>
            </a:r>
          </a:p>
        </p:txBody>
      </p:sp>
      <p:sp>
        <p:nvSpPr>
          <p:cNvPr id="59401" name="Text Box 13"/>
          <p:cNvSpPr txBox="1">
            <a:spLocks noChangeArrowheads="1"/>
          </p:cNvSpPr>
          <p:nvPr/>
        </p:nvSpPr>
        <p:spPr bwMode="auto">
          <a:xfrm>
            <a:off x="769938" y="5019675"/>
            <a:ext cx="2765425" cy="28257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Auditory cortex (hearing)</a:t>
            </a:r>
          </a:p>
        </p:txBody>
      </p:sp>
      <p:sp>
        <p:nvSpPr>
          <p:cNvPr id="59402" name="Text Box 14"/>
          <p:cNvSpPr txBox="1">
            <a:spLocks noChangeArrowheads="1"/>
          </p:cNvSpPr>
          <p:nvPr/>
        </p:nvSpPr>
        <p:spPr bwMode="auto">
          <a:xfrm>
            <a:off x="1874838" y="5740400"/>
            <a:ext cx="2963862" cy="5334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Wernicke’s area</a:t>
            </a:r>
            <a:br>
              <a:rPr lang="en-US" sz="1800" b="1" dirty="0"/>
            </a:br>
            <a:r>
              <a:rPr lang="en-US" sz="1800" b="1" dirty="0"/>
              <a:t>(comprehending language)</a:t>
            </a:r>
          </a:p>
        </p:txBody>
      </p:sp>
      <p:sp>
        <p:nvSpPr>
          <p:cNvPr id="59403" name="Text Box 15"/>
          <p:cNvSpPr txBox="1">
            <a:spLocks noChangeArrowheads="1"/>
          </p:cNvSpPr>
          <p:nvPr/>
        </p:nvSpPr>
        <p:spPr bwMode="auto">
          <a:xfrm>
            <a:off x="5511800" y="687388"/>
            <a:ext cx="2460625" cy="50641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Somatosensory cortex</a:t>
            </a:r>
            <a:br>
              <a:rPr lang="en-US" sz="1800" b="1" dirty="0"/>
            </a:br>
            <a:r>
              <a:rPr lang="en-US" sz="1800" b="1" dirty="0"/>
              <a:t>(sense of touch)</a:t>
            </a:r>
          </a:p>
        </p:txBody>
      </p:sp>
      <p:sp>
        <p:nvSpPr>
          <p:cNvPr id="59404" name="Text Box 16"/>
          <p:cNvSpPr txBox="1">
            <a:spLocks noChangeArrowheads="1"/>
          </p:cNvSpPr>
          <p:nvPr/>
        </p:nvSpPr>
        <p:spPr bwMode="auto">
          <a:xfrm>
            <a:off x="6365875" y="1409700"/>
            <a:ext cx="1389063" cy="24288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Parietal lobe</a:t>
            </a:r>
          </a:p>
        </p:txBody>
      </p:sp>
      <p:sp>
        <p:nvSpPr>
          <p:cNvPr id="59405" name="Text Box 17"/>
          <p:cNvSpPr txBox="1">
            <a:spLocks noChangeArrowheads="1"/>
          </p:cNvSpPr>
          <p:nvPr/>
        </p:nvSpPr>
        <p:spPr bwMode="auto">
          <a:xfrm>
            <a:off x="6457950" y="1898650"/>
            <a:ext cx="2341563" cy="757238"/>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Sensory association</a:t>
            </a:r>
            <a:br>
              <a:rPr lang="en-US" sz="1800" b="1" dirty="0"/>
            </a:br>
            <a:r>
              <a:rPr lang="en-US" sz="1800" b="1" dirty="0"/>
              <a:t>cortex (integration of</a:t>
            </a:r>
            <a:br>
              <a:rPr lang="en-US" sz="1800" b="1" dirty="0"/>
            </a:br>
            <a:r>
              <a:rPr lang="en-US" sz="1800" b="1" dirty="0"/>
              <a:t>sensory information)</a:t>
            </a:r>
          </a:p>
        </p:txBody>
      </p:sp>
      <p:sp>
        <p:nvSpPr>
          <p:cNvPr id="59406" name="Text Box 18"/>
          <p:cNvSpPr txBox="1">
            <a:spLocks noChangeArrowheads="1"/>
          </p:cNvSpPr>
          <p:nvPr/>
        </p:nvSpPr>
        <p:spPr bwMode="auto">
          <a:xfrm>
            <a:off x="6808788" y="3187700"/>
            <a:ext cx="2008187" cy="100965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Visual association</a:t>
            </a:r>
            <a:br>
              <a:rPr lang="en-US" sz="1800" b="1" dirty="0"/>
            </a:br>
            <a:r>
              <a:rPr lang="en-US" sz="1800" b="1" dirty="0"/>
              <a:t>cortex (combining</a:t>
            </a:r>
            <a:br>
              <a:rPr lang="en-US" sz="1800" b="1" dirty="0"/>
            </a:br>
            <a:r>
              <a:rPr lang="en-US" sz="1800" b="1" dirty="0"/>
              <a:t>images and object</a:t>
            </a:r>
            <a:br>
              <a:rPr lang="en-US" sz="1800" b="1" dirty="0"/>
            </a:br>
            <a:r>
              <a:rPr lang="en-US" sz="1800" b="1" dirty="0"/>
              <a:t>recognition)</a:t>
            </a:r>
          </a:p>
        </p:txBody>
      </p:sp>
      <p:sp>
        <p:nvSpPr>
          <p:cNvPr id="59407" name="Text Box 19"/>
          <p:cNvSpPr txBox="1">
            <a:spLocks noChangeArrowheads="1"/>
          </p:cNvSpPr>
          <p:nvPr/>
        </p:nvSpPr>
        <p:spPr bwMode="auto">
          <a:xfrm>
            <a:off x="7046913" y="4630738"/>
            <a:ext cx="1517650" cy="293687"/>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Occipital lobe</a:t>
            </a:r>
          </a:p>
        </p:txBody>
      </p:sp>
      <p:sp>
        <p:nvSpPr>
          <p:cNvPr id="59408" name="Text Box 20"/>
          <p:cNvSpPr txBox="1">
            <a:spLocks noChangeArrowheads="1"/>
          </p:cNvSpPr>
          <p:nvPr/>
        </p:nvSpPr>
        <p:spPr bwMode="auto">
          <a:xfrm>
            <a:off x="5056188" y="5524500"/>
            <a:ext cx="1266825" cy="228600"/>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Cerebellum</a:t>
            </a:r>
          </a:p>
        </p:txBody>
      </p:sp>
      <p:sp>
        <p:nvSpPr>
          <p:cNvPr id="59409" name="Text Box 21"/>
          <p:cNvSpPr txBox="1">
            <a:spLocks noChangeArrowheads="1"/>
          </p:cNvSpPr>
          <p:nvPr/>
        </p:nvSpPr>
        <p:spPr bwMode="auto">
          <a:xfrm>
            <a:off x="6604000" y="5232400"/>
            <a:ext cx="2100263" cy="1101725"/>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1800" b="1" dirty="0"/>
              <a:t>Visual cortex</a:t>
            </a:r>
            <a:br>
              <a:rPr lang="en-US" sz="1800" b="1" dirty="0"/>
            </a:br>
            <a:r>
              <a:rPr lang="en-US" sz="1800" b="1" dirty="0"/>
              <a:t>(processing visual</a:t>
            </a:r>
            <a:br>
              <a:rPr lang="en-US" sz="1800" b="1" dirty="0"/>
            </a:br>
            <a:r>
              <a:rPr lang="en-US" sz="1800" b="1" dirty="0"/>
              <a:t>stimuli and pattern</a:t>
            </a:r>
            <a:br>
              <a:rPr lang="en-US" sz="1800" b="1" dirty="0"/>
            </a:br>
            <a:r>
              <a:rPr lang="en-US" sz="1800" b="1" dirty="0"/>
              <a:t>recognition)</a:t>
            </a:r>
          </a:p>
        </p:txBody>
      </p:sp>
      <p:sp>
        <p:nvSpPr>
          <p:cNvPr id="59410" name="Line 22"/>
          <p:cNvSpPr>
            <a:spLocks noChangeShapeType="1"/>
          </p:cNvSpPr>
          <p:nvPr/>
        </p:nvSpPr>
        <p:spPr bwMode="auto">
          <a:xfrm>
            <a:off x="3346450" y="1190625"/>
            <a:ext cx="555625" cy="11112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1" name="Line 23"/>
          <p:cNvSpPr>
            <a:spLocks noChangeShapeType="1"/>
          </p:cNvSpPr>
          <p:nvPr/>
        </p:nvSpPr>
        <p:spPr bwMode="auto">
          <a:xfrm>
            <a:off x="2381250" y="1389063"/>
            <a:ext cx="568325" cy="58261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2" name="Line 24"/>
          <p:cNvSpPr>
            <a:spLocks noChangeShapeType="1"/>
          </p:cNvSpPr>
          <p:nvPr/>
        </p:nvSpPr>
        <p:spPr bwMode="auto">
          <a:xfrm flipV="1">
            <a:off x="2381250" y="1376363"/>
            <a:ext cx="12700" cy="127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3" name="Line 25"/>
          <p:cNvSpPr>
            <a:spLocks noChangeShapeType="1"/>
          </p:cNvSpPr>
          <p:nvPr/>
        </p:nvSpPr>
        <p:spPr bwMode="auto">
          <a:xfrm>
            <a:off x="1428750" y="2222500"/>
            <a:ext cx="661988" cy="4635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4" name="Line 26"/>
          <p:cNvSpPr>
            <a:spLocks noChangeShapeType="1"/>
          </p:cNvSpPr>
          <p:nvPr/>
        </p:nvSpPr>
        <p:spPr bwMode="auto">
          <a:xfrm flipV="1">
            <a:off x="1746250" y="3068638"/>
            <a:ext cx="1322388" cy="68897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5" name="Line 27"/>
          <p:cNvSpPr>
            <a:spLocks noChangeShapeType="1"/>
          </p:cNvSpPr>
          <p:nvPr/>
        </p:nvSpPr>
        <p:spPr bwMode="auto">
          <a:xfrm flipV="1">
            <a:off x="2646363" y="4100513"/>
            <a:ext cx="528637" cy="37147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6" name="Line 28"/>
          <p:cNvSpPr>
            <a:spLocks noChangeShapeType="1"/>
          </p:cNvSpPr>
          <p:nvPr/>
        </p:nvSpPr>
        <p:spPr bwMode="auto">
          <a:xfrm flipH="1">
            <a:off x="3028950" y="3889375"/>
            <a:ext cx="1177925" cy="112395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7" name="Line 29"/>
          <p:cNvSpPr>
            <a:spLocks noChangeShapeType="1"/>
          </p:cNvSpPr>
          <p:nvPr/>
        </p:nvSpPr>
        <p:spPr bwMode="auto">
          <a:xfrm flipH="1">
            <a:off x="3638550" y="3306763"/>
            <a:ext cx="1851025" cy="24352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8" name="Line 30"/>
          <p:cNvSpPr>
            <a:spLocks noChangeShapeType="1"/>
          </p:cNvSpPr>
          <p:nvPr/>
        </p:nvSpPr>
        <p:spPr bwMode="auto">
          <a:xfrm>
            <a:off x="5410200" y="4933950"/>
            <a:ext cx="92075" cy="58261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19" name="Line 31"/>
          <p:cNvSpPr>
            <a:spLocks noChangeShapeType="1"/>
          </p:cNvSpPr>
          <p:nvPr/>
        </p:nvSpPr>
        <p:spPr bwMode="auto">
          <a:xfrm>
            <a:off x="5807075" y="4167188"/>
            <a:ext cx="714375" cy="11779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0" name="Line 32"/>
          <p:cNvSpPr>
            <a:spLocks noChangeShapeType="1"/>
          </p:cNvSpPr>
          <p:nvPr/>
        </p:nvSpPr>
        <p:spPr bwMode="auto">
          <a:xfrm>
            <a:off x="6256338" y="4154488"/>
            <a:ext cx="714375" cy="581025"/>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1" name="Line 33"/>
          <p:cNvSpPr>
            <a:spLocks noChangeShapeType="1"/>
          </p:cNvSpPr>
          <p:nvPr/>
        </p:nvSpPr>
        <p:spPr bwMode="auto">
          <a:xfrm flipH="1">
            <a:off x="6111875" y="3333750"/>
            <a:ext cx="647700" cy="436563"/>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2" name="Line 34"/>
          <p:cNvSpPr>
            <a:spLocks noChangeShapeType="1"/>
          </p:cNvSpPr>
          <p:nvPr/>
        </p:nvSpPr>
        <p:spPr bwMode="auto">
          <a:xfrm flipH="1">
            <a:off x="5767388" y="2036763"/>
            <a:ext cx="635000" cy="43656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3" name="Line 35"/>
          <p:cNvSpPr>
            <a:spLocks noChangeShapeType="1"/>
          </p:cNvSpPr>
          <p:nvPr/>
        </p:nvSpPr>
        <p:spPr bwMode="auto">
          <a:xfrm flipH="1">
            <a:off x="5661025" y="1508125"/>
            <a:ext cx="609600" cy="64770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59424" name="Line 36"/>
          <p:cNvSpPr>
            <a:spLocks noChangeShapeType="1"/>
          </p:cNvSpPr>
          <p:nvPr/>
        </p:nvSpPr>
        <p:spPr bwMode="auto">
          <a:xfrm flipH="1">
            <a:off x="4524375" y="873125"/>
            <a:ext cx="938213" cy="1296988"/>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0"/>
            <a:ext cx="7772400" cy="1143000"/>
          </a:xfrm>
        </p:spPr>
        <p:txBody>
          <a:bodyPr/>
          <a:lstStyle/>
          <a:p>
            <a:r>
              <a:rPr lang="en-US" dirty="0">
                <a:solidFill>
                  <a:srgbClr val="FFFFFF"/>
                </a:solidFill>
              </a:rPr>
              <a:t>The Human Eye </a:t>
            </a:r>
          </a:p>
        </p:txBody>
      </p:sp>
      <p:sp>
        <p:nvSpPr>
          <p:cNvPr id="2053" name="Text Box 5"/>
          <p:cNvSpPr txBox="1">
            <a:spLocks noChangeArrowheads="1"/>
          </p:cNvSpPr>
          <p:nvPr/>
        </p:nvSpPr>
        <p:spPr bwMode="auto">
          <a:xfrm>
            <a:off x="1752600" y="1828800"/>
            <a:ext cx="5943600" cy="3140075"/>
          </a:xfrm>
          <a:prstGeom prst="rect">
            <a:avLst/>
          </a:prstGeom>
          <a:noFill/>
          <a:ln w="9525">
            <a:noFill/>
            <a:miter lim="800000"/>
            <a:headEnd/>
            <a:tailEnd/>
          </a:ln>
          <a:effectLst/>
        </p:spPr>
        <p:txBody>
          <a:bodyPr>
            <a:prstTxWarp prst="textNoShape">
              <a:avLst/>
            </a:prstTxWarp>
            <a:spAutoFit/>
          </a:bodyPr>
          <a:lstStyle/>
          <a:p>
            <a:r>
              <a:rPr lang="en-US" sz="4000" dirty="0"/>
              <a:t>The two chambered organ which takes in light waves, translates them into signals,  and sends these signals to the brain.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5963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tina"/>
          <p:cNvPicPr>
            <a:picLocks noChangeAspect="1" noChangeArrowheads="1"/>
          </p:cNvPicPr>
          <p:nvPr/>
        </p:nvPicPr>
        <p:blipFill>
          <a:blip r:embed="rId3"/>
          <a:srcRect/>
          <a:stretch>
            <a:fillRect/>
          </a:stretch>
        </p:blipFill>
        <p:spPr bwMode="auto">
          <a:xfrm>
            <a:off x="990600" y="0"/>
            <a:ext cx="7924800" cy="716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077C96-A84F-485F-9418-48F9877A1BEA}" type="slidenum">
              <a:rPr lang="en-US" smtClean="0"/>
              <a:pPr>
                <a:defRPr/>
              </a:pPr>
              <a:t>6</a:t>
            </a:fld>
            <a:endParaRPr lang="en-US" dirty="0"/>
          </a:p>
        </p:txBody>
      </p:sp>
      <p:pic>
        <p:nvPicPr>
          <p:cNvPr id="4" name="Picture 3" descr="retina.gif"/>
          <p:cNvPicPr>
            <a:picLocks noChangeAspect="1"/>
          </p:cNvPicPr>
          <p:nvPr/>
        </p:nvPicPr>
        <p:blipFill>
          <a:blip r:embed="rId3"/>
          <a:stretch>
            <a:fillRect/>
          </a:stretch>
        </p:blipFill>
        <p:spPr>
          <a:xfrm>
            <a:off x="1828800" y="0"/>
            <a:ext cx="5819451"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WordArt 4"/>
          <p:cNvSpPr>
            <a:spLocks noChangeArrowheads="1" noChangeShapeType="1" noTextEdit="1"/>
          </p:cNvSpPr>
          <p:nvPr/>
        </p:nvSpPr>
        <p:spPr bwMode="auto">
          <a:xfrm>
            <a:off x="1295400" y="2133600"/>
            <a:ext cx="6553200" cy="18288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a typeface="Arial Black"/>
                <a:cs typeface="Arial Black"/>
              </a:rPr>
              <a:t> </a:t>
            </a:r>
          </a:p>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a typeface="Arial Black"/>
                <a:cs typeface="Arial Black"/>
              </a:rPr>
              <a:t>Why do you have a </a:t>
            </a:r>
          </a:p>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a typeface="Arial Black"/>
                <a:cs typeface="Arial Black"/>
              </a:rPr>
              <a:t>Blind Spot?</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a typeface="Arial Black"/>
              <a:cs typeface="Arial Black"/>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200" y="228600"/>
            <a:ext cx="2381250" cy="762000"/>
          </a:xfrm>
          <a:prstGeom prst="rect">
            <a:avLst/>
          </a:prstGeom>
          <a:noFill/>
          <a:ln w="9525">
            <a:noFill/>
            <a:miter lim="800000"/>
            <a:headEnd/>
            <a:tailEnd/>
          </a:ln>
          <a:effectLst/>
        </p:spPr>
        <p:txBody>
          <a:bodyPr wrap="none">
            <a:prstTxWarp prst="textNoShape">
              <a:avLst/>
            </a:prstTxWarp>
            <a:spAutoFit/>
          </a:bodyPr>
          <a:lstStyle/>
          <a:p>
            <a:r>
              <a:rPr lang="en-US" sz="4400" dirty="0">
                <a:solidFill>
                  <a:srgbClr val="FFFFFF"/>
                </a:solidFill>
                <a:latin typeface="Britannic Bold" pitchFamily="34" charset="0"/>
              </a:rPr>
              <a:t>The Lens</a:t>
            </a:r>
          </a:p>
        </p:txBody>
      </p:sp>
      <p:pic>
        <p:nvPicPr>
          <p:cNvPr id="62467" name="Picture 3" descr="lens"/>
          <p:cNvPicPr>
            <a:picLocks noChangeAspect="1" noChangeArrowheads="1"/>
          </p:cNvPicPr>
          <p:nvPr/>
        </p:nvPicPr>
        <p:blipFill>
          <a:blip r:embed="rId2"/>
          <a:srcRect/>
          <a:stretch>
            <a:fillRect/>
          </a:stretch>
        </p:blipFill>
        <p:spPr bwMode="auto">
          <a:xfrm>
            <a:off x="3057525" y="381000"/>
            <a:ext cx="6061075" cy="6324600"/>
          </a:xfrm>
          <a:prstGeom prst="rect">
            <a:avLst/>
          </a:prstGeom>
          <a:noFill/>
        </p:spPr>
      </p:pic>
      <p:sp>
        <p:nvSpPr>
          <p:cNvPr id="62468" name="Text Box 4"/>
          <p:cNvSpPr txBox="1">
            <a:spLocks noChangeArrowheads="1"/>
          </p:cNvSpPr>
          <p:nvPr/>
        </p:nvSpPr>
        <p:spPr bwMode="auto">
          <a:xfrm>
            <a:off x="762000" y="1466850"/>
            <a:ext cx="2317750" cy="822325"/>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folHlink"/>
                </a:solidFill>
                <a:latin typeface="Arial" charset="0"/>
              </a:rPr>
              <a:t>Near Vision</a:t>
            </a:r>
          </a:p>
          <a:p>
            <a:r>
              <a:rPr lang="en-US" b="1" dirty="0">
                <a:solidFill>
                  <a:schemeClr val="folHlink"/>
                </a:solidFill>
                <a:latin typeface="Arial" charset="0"/>
              </a:rPr>
              <a:t>-spherical lens</a:t>
            </a:r>
          </a:p>
        </p:txBody>
      </p:sp>
      <p:sp>
        <p:nvSpPr>
          <p:cNvPr id="62469" name="Text Box 5"/>
          <p:cNvSpPr txBox="1">
            <a:spLocks noChangeArrowheads="1"/>
          </p:cNvSpPr>
          <p:nvPr/>
        </p:nvSpPr>
        <p:spPr bwMode="auto">
          <a:xfrm>
            <a:off x="685800" y="4375150"/>
            <a:ext cx="2452688" cy="822325"/>
          </a:xfrm>
          <a:prstGeom prst="rect">
            <a:avLst/>
          </a:prstGeom>
          <a:noFill/>
          <a:ln w="9525">
            <a:noFill/>
            <a:miter lim="800000"/>
            <a:headEnd/>
            <a:tailEnd/>
          </a:ln>
          <a:effectLst/>
        </p:spPr>
        <p:txBody>
          <a:bodyPr wrap="none">
            <a:prstTxWarp prst="textNoShape">
              <a:avLst/>
            </a:prstTxWarp>
            <a:spAutoFit/>
          </a:bodyPr>
          <a:lstStyle/>
          <a:p>
            <a:r>
              <a:rPr lang="en-US" b="1" dirty="0">
                <a:solidFill>
                  <a:schemeClr val="folHlink"/>
                </a:solidFill>
                <a:latin typeface="Arial" charset="0"/>
              </a:rPr>
              <a:t>Distance Vision</a:t>
            </a:r>
          </a:p>
          <a:p>
            <a:r>
              <a:rPr lang="en-US" b="1" dirty="0">
                <a:solidFill>
                  <a:schemeClr val="folHlink"/>
                </a:solidFill>
                <a:latin typeface="Arial" charset="0"/>
              </a:rPr>
              <a:t>-flattened lens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90600" y="0"/>
            <a:ext cx="7772400" cy="1143000"/>
          </a:xfrm>
        </p:spPr>
        <p:txBody>
          <a:bodyPr/>
          <a:lstStyle/>
          <a:p>
            <a:r>
              <a:rPr lang="en-US" dirty="0">
                <a:solidFill>
                  <a:srgbClr val="FFFFFF"/>
                </a:solidFill>
              </a:rPr>
              <a:t>The Human Ear</a:t>
            </a:r>
          </a:p>
        </p:txBody>
      </p:sp>
      <p:sp>
        <p:nvSpPr>
          <p:cNvPr id="16388" name="Text Box 4"/>
          <p:cNvSpPr txBox="1">
            <a:spLocks noChangeArrowheads="1"/>
          </p:cNvSpPr>
          <p:nvPr/>
        </p:nvSpPr>
        <p:spPr bwMode="auto">
          <a:xfrm>
            <a:off x="1752600" y="1828800"/>
            <a:ext cx="5943600" cy="3140075"/>
          </a:xfrm>
          <a:prstGeom prst="rect">
            <a:avLst/>
          </a:prstGeom>
          <a:noFill/>
          <a:ln w="9525">
            <a:noFill/>
            <a:miter lim="800000"/>
            <a:headEnd/>
            <a:tailEnd/>
          </a:ln>
          <a:effectLst/>
        </p:spPr>
        <p:txBody>
          <a:bodyPr>
            <a:prstTxWarp prst="textNoShape">
              <a:avLst/>
            </a:prstTxWarp>
            <a:spAutoFit/>
          </a:bodyPr>
          <a:lstStyle/>
          <a:p>
            <a:r>
              <a:rPr lang="en-US" sz="4000" dirty="0"/>
              <a:t>The three part organ which takes in sound waves, translates them into signals,  and sends these signals to the brain.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io Re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530</Words>
  <Application>Microsoft Office PowerPoint</Application>
  <PresentationFormat>On-screen Show (4:3)</PresentationFormat>
  <Paragraphs>63</Paragraphs>
  <Slides>11</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Arial Black</vt:lpstr>
      <vt:lpstr>Britannic Bold</vt:lpstr>
      <vt:lpstr>Calibri</vt:lpstr>
      <vt:lpstr>Times New Roman</vt:lpstr>
      <vt:lpstr>ヒラギノ角ゴ Pro W3</vt:lpstr>
      <vt:lpstr>3_Office Theme</vt:lpstr>
      <vt:lpstr>1_Office Theme</vt:lpstr>
      <vt:lpstr>PowerPoint Presentation</vt:lpstr>
      <vt:lpstr>PowerPoint Presentation</vt:lpstr>
      <vt:lpstr>The Human Eye </vt:lpstr>
      <vt:lpstr>PowerPoint Presentation</vt:lpstr>
      <vt:lpstr>PowerPoint Presentation</vt:lpstr>
      <vt:lpstr>PowerPoint Presentation</vt:lpstr>
      <vt:lpstr>PowerPoint Presentation</vt:lpstr>
      <vt:lpstr>PowerPoint Presentation</vt:lpstr>
      <vt:lpstr>The Human Ear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Espinoza</dc:creator>
  <cp:lastModifiedBy>Roufieh Carmody</cp:lastModifiedBy>
  <cp:revision>37</cp:revision>
  <dcterms:created xsi:type="dcterms:W3CDTF">2012-10-23T03:15:55Z</dcterms:created>
  <dcterms:modified xsi:type="dcterms:W3CDTF">2019-01-22T16:30:44Z</dcterms:modified>
</cp:coreProperties>
</file>