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56" r:id="rId3"/>
    <p:sldId id="475" r:id="rId4"/>
    <p:sldId id="476" r:id="rId5"/>
    <p:sldId id="453" r:id="rId6"/>
    <p:sldId id="454" r:id="rId7"/>
    <p:sldId id="455" r:id="rId8"/>
    <p:sldId id="456" r:id="rId9"/>
    <p:sldId id="470" r:id="rId10"/>
    <p:sldId id="4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45" autoAdjust="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596D64-5615-472C-BDF7-FCD421C728CD}" type="datetimeFigureOut">
              <a:rPr lang="en-US" smtClean="0"/>
              <a:pPr/>
              <a:t>1/22/2019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BF5BA-E7F6-49B4-86B0-93CDF9F80C53}" type="slidenum">
              <a:rPr lang="en-US" smtClean="0"/>
              <a:pPr/>
              <a:t>‹#›</a:t>
            </a:fld>
            <a:endParaRPr lang="en-US" dirty="0"/>
          </a:p>
        </p:txBody>
      </p:sp>
    </p:spTree>
    <p:extLst>
      <p:ext uri="{BB962C8B-B14F-4D97-AF65-F5344CB8AC3E}">
        <p14:creationId xmlns:p14="http://schemas.microsoft.com/office/powerpoint/2010/main" val="40904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ea typeface="ＭＳ Ｐゴシック"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29057" indent="-280406" eaLnBrk="0" hangingPunct="0">
              <a:defRPr sz="2400">
                <a:solidFill>
                  <a:schemeClr val="tx1"/>
                </a:solidFill>
                <a:latin typeface="Arial" charset="0"/>
                <a:ea typeface="ＭＳ Ｐゴシック" pitchFamily="34" charset="-128"/>
              </a:defRPr>
            </a:lvl2pPr>
            <a:lvl3pPr marL="1121626" indent="-224325" eaLnBrk="0" hangingPunct="0">
              <a:defRPr sz="2400">
                <a:solidFill>
                  <a:schemeClr val="tx1"/>
                </a:solidFill>
                <a:latin typeface="Arial" charset="0"/>
                <a:ea typeface="ＭＳ Ｐゴシック" pitchFamily="34" charset="-128"/>
              </a:defRPr>
            </a:lvl3pPr>
            <a:lvl4pPr marL="1570276" indent="-224325" eaLnBrk="0" hangingPunct="0">
              <a:defRPr sz="2400">
                <a:solidFill>
                  <a:schemeClr val="tx1"/>
                </a:solidFill>
                <a:latin typeface="Arial" charset="0"/>
                <a:ea typeface="ＭＳ Ｐゴシック" pitchFamily="34" charset="-128"/>
              </a:defRPr>
            </a:lvl4pPr>
            <a:lvl5pPr marL="2018927" indent="-224325" eaLnBrk="0" hangingPunct="0">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DF5BB76C-E7AC-49D9-9D6D-983AE1DAFFE7}" type="slidenum">
              <a:rPr lang="en-US" sz="1200">
                <a:solidFill>
                  <a:srgbClr val="000000"/>
                </a:solidFill>
                <a:latin typeface="Calibri" pitchFamily="34" charset="0"/>
              </a:rPr>
              <a:pPr eaLnBrk="1" hangingPunct="1"/>
              <a:t>1</a:t>
            </a:fld>
            <a:endParaRPr lang="en-US" sz="1200" dirty="0">
              <a:solidFill>
                <a:srgbClr val="000000"/>
              </a:solidFill>
              <a:latin typeface="Calibri" pitchFamily="34" charset="0"/>
            </a:endParaRPr>
          </a:p>
        </p:txBody>
      </p:sp>
    </p:spTree>
    <p:extLst>
      <p:ext uri="{BB962C8B-B14F-4D97-AF65-F5344CB8AC3E}">
        <p14:creationId xmlns:p14="http://schemas.microsoft.com/office/powerpoint/2010/main" val="2188628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nervous and muscular system may not be specifically tested on the AP Biology Exam but have been chosen as the pair of systems that can clearly demonstrate functions of the nervous system which ARE on the Exam. See Learning Objectives 3.43 through 3.50 and 4.10.</a:t>
            </a:r>
            <a:endParaRPr lang="en-US" dirty="0"/>
          </a:p>
        </p:txBody>
      </p:sp>
      <p:sp>
        <p:nvSpPr>
          <p:cNvPr id="4" name="Slide Number Placeholder 3"/>
          <p:cNvSpPr>
            <a:spLocks noGrp="1"/>
          </p:cNvSpPr>
          <p:nvPr>
            <p:ph type="sldNum" sz="quarter" idx="10"/>
          </p:nvPr>
        </p:nvSpPr>
        <p:spPr/>
        <p:txBody>
          <a:bodyPr/>
          <a:lstStyle/>
          <a:p>
            <a:fld id="{314BF5BA-E7F6-49B4-86B0-93CDF9F80C53}" type="slidenum">
              <a:rPr lang="en-US" smtClean="0"/>
              <a:pPr/>
              <a:t>2</a:t>
            </a:fld>
            <a:endParaRPr lang="en-US" dirty="0"/>
          </a:p>
        </p:txBody>
      </p:sp>
    </p:spTree>
    <p:extLst>
      <p:ext uri="{BB962C8B-B14F-4D97-AF65-F5344CB8AC3E}">
        <p14:creationId xmlns:p14="http://schemas.microsoft.com/office/powerpoint/2010/main" val="185228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a:t>
            </a:r>
            <a:r>
              <a:rPr lang="en-US" baseline="0" dirty="0"/>
              <a:t> we will consider a very specific mechanism for a RESPONSE generated by the nervous system: Muscle contraction. We will learn how  a muscle contracts when stimulated by a chemical signal. </a:t>
            </a:r>
            <a:endParaRPr lang="en-US" dirty="0"/>
          </a:p>
        </p:txBody>
      </p:sp>
      <p:sp>
        <p:nvSpPr>
          <p:cNvPr id="4" name="Slide Number Placeholder 3"/>
          <p:cNvSpPr>
            <a:spLocks noGrp="1"/>
          </p:cNvSpPr>
          <p:nvPr>
            <p:ph type="sldNum" sz="quarter" idx="10"/>
          </p:nvPr>
        </p:nvSpPr>
        <p:spPr/>
        <p:txBody>
          <a:bodyPr/>
          <a:lstStyle/>
          <a:p>
            <a:fld id="{314BF5BA-E7F6-49B4-86B0-93CDF9F80C53}" type="slidenum">
              <a:rPr lang="en-US" smtClean="0"/>
              <a:pPr/>
              <a:t>3</a:t>
            </a:fld>
            <a:endParaRPr lang="en-US" dirty="0"/>
          </a:p>
        </p:txBody>
      </p:sp>
    </p:spTree>
    <p:extLst>
      <p:ext uri="{BB962C8B-B14F-4D97-AF65-F5344CB8AC3E}">
        <p14:creationId xmlns:p14="http://schemas.microsoft.com/office/powerpoint/2010/main" val="225374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Describe the system</a:t>
            </a:r>
            <a:r>
              <a:rPr lang="en-US" baseline="0" dirty="0"/>
              <a:t> to cell hierarchy.</a:t>
            </a:r>
            <a:endParaRPr lang="en-US" dirty="0"/>
          </a:p>
        </p:txBody>
      </p:sp>
      <p:sp>
        <p:nvSpPr>
          <p:cNvPr id="4" name="Slide Number Placeholder 3"/>
          <p:cNvSpPr>
            <a:spLocks noGrp="1"/>
          </p:cNvSpPr>
          <p:nvPr>
            <p:ph type="sldNum" sz="quarter" idx="10"/>
          </p:nvPr>
        </p:nvSpPr>
        <p:spPr/>
        <p:txBody>
          <a:bodyPr/>
          <a:lstStyle/>
          <a:p>
            <a:fld id="{314BF5BA-E7F6-49B4-86B0-93CDF9F80C53}" type="slidenum">
              <a:rPr lang="en-US" smtClean="0"/>
              <a:pPr/>
              <a:t>4</a:t>
            </a:fld>
            <a:endParaRPr lang="en-US" dirty="0"/>
          </a:p>
        </p:txBody>
      </p:sp>
    </p:spTree>
    <p:extLst>
      <p:ext uri="{BB962C8B-B14F-4D97-AF65-F5344CB8AC3E}">
        <p14:creationId xmlns:p14="http://schemas.microsoft.com/office/powerpoint/2010/main" val="2649946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 follow on next</a:t>
            </a:r>
            <a:r>
              <a:rPr lang="en-US" baseline="0" dirty="0"/>
              <a:t> slide…</a:t>
            </a:r>
            <a:endParaRPr lang="en-US" dirty="0"/>
          </a:p>
        </p:txBody>
      </p:sp>
      <p:sp>
        <p:nvSpPr>
          <p:cNvPr id="4" name="Slide Number Placeholder 3"/>
          <p:cNvSpPr>
            <a:spLocks noGrp="1"/>
          </p:cNvSpPr>
          <p:nvPr>
            <p:ph type="sldNum" sz="quarter" idx="10"/>
          </p:nvPr>
        </p:nvSpPr>
        <p:spPr/>
        <p:txBody>
          <a:bodyPr/>
          <a:lstStyle/>
          <a:p>
            <a:fld id="{314BF5BA-E7F6-49B4-86B0-93CDF9F80C53}" type="slidenum">
              <a:rPr lang="en-US" smtClean="0"/>
              <a:pPr/>
              <a:t>6</a:t>
            </a:fld>
            <a:endParaRPr lang="en-US" dirty="0"/>
          </a:p>
        </p:txBody>
      </p:sp>
    </p:spTree>
    <p:extLst>
      <p:ext uri="{BB962C8B-B14F-4D97-AF65-F5344CB8AC3E}">
        <p14:creationId xmlns:p14="http://schemas.microsoft.com/office/powerpoint/2010/main" val="3554267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All of</a:t>
            </a:r>
            <a:r>
              <a:rPr lang="en-US" baseline="0" dirty="0"/>
              <a:t> this action is stimulated by the arrival of the action potential from the motor neuron! Take some time to tie together the nervous system’s role in stimulating the contraction.</a:t>
            </a:r>
            <a:endParaRPr lang="en-US" dirty="0"/>
          </a:p>
        </p:txBody>
      </p:sp>
      <p:sp>
        <p:nvSpPr>
          <p:cNvPr id="4" name="Slide Number Placeholder 3"/>
          <p:cNvSpPr>
            <a:spLocks noGrp="1"/>
          </p:cNvSpPr>
          <p:nvPr>
            <p:ph type="sldNum" sz="quarter" idx="10"/>
          </p:nvPr>
        </p:nvSpPr>
        <p:spPr/>
        <p:txBody>
          <a:bodyPr/>
          <a:lstStyle/>
          <a:p>
            <a:fld id="{314BF5BA-E7F6-49B4-86B0-93CDF9F80C53}" type="slidenum">
              <a:rPr lang="en-US" smtClean="0"/>
              <a:pPr/>
              <a:t>8</a:t>
            </a:fld>
            <a:endParaRPr lang="en-US" dirty="0"/>
          </a:p>
        </p:txBody>
      </p:sp>
    </p:spTree>
    <p:extLst>
      <p:ext uri="{BB962C8B-B14F-4D97-AF65-F5344CB8AC3E}">
        <p14:creationId xmlns:p14="http://schemas.microsoft.com/office/powerpoint/2010/main" val="2008732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image shows</a:t>
            </a:r>
            <a:r>
              <a:rPr lang="en-US" baseline="0" dirty="0"/>
              <a:t> how you can have a graded response, contracting a muscle a little or a lot. The more motor units that receive the stimulus, the more contracted the muscle will become.</a:t>
            </a:r>
            <a:endParaRPr lang="en-US" dirty="0"/>
          </a:p>
        </p:txBody>
      </p:sp>
      <p:sp>
        <p:nvSpPr>
          <p:cNvPr id="4" name="Slide Number Placeholder 3"/>
          <p:cNvSpPr>
            <a:spLocks noGrp="1"/>
          </p:cNvSpPr>
          <p:nvPr>
            <p:ph type="sldNum" sz="quarter" idx="10"/>
          </p:nvPr>
        </p:nvSpPr>
        <p:spPr/>
        <p:txBody>
          <a:bodyPr/>
          <a:lstStyle/>
          <a:p>
            <a:fld id="{314BF5BA-E7F6-49B4-86B0-93CDF9F80C53}" type="slidenum">
              <a:rPr lang="en-US" smtClean="0"/>
              <a:pPr/>
              <a:t>9</a:t>
            </a:fld>
            <a:endParaRPr lang="en-US" dirty="0"/>
          </a:p>
        </p:txBody>
      </p:sp>
    </p:spTree>
    <p:extLst>
      <p:ext uri="{BB962C8B-B14F-4D97-AF65-F5344CB8AC3E}">
        <p14:creationId xmlns:p14="http://schemas.microsoft.com/office/powerpoint/2010/main" val="308905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ea typeface="ＭＳ Ｐゴシック" pitchFamily="34" charset="-128"/>
              </a:defRPr>
            </a:lvl1pPr>
          </a:lstStyle>
          <a:p>
            <a:pPr>
              <a:defRPr/>
            </a:pPr>
            <a:fld id="{50013541-4D4A-4683-8A81-ED5E9B19693F}"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9DBE545D-94EF-48D5-B086-5D92FF72BB3D}" type="slidenum">
              <a:rPr lang="en-US"/>
              <a:pPr>
                <a:defRPr/>
              </a:pPr>
              <a:t>‹#›</a:t>
            </a:fld>
            <a:endParaRPr lang="en-US" dirty="0"/>
          </a:p>
        </p:txBody>
      </p:sp>
    </p:spTree>
    <p:extLst>
      <p:ext uri="{BB962C8B-B14F-4D97-AF65-F5344CB8AC3E}">
        <p14:creationId xmlns:p14="http://schemas.microsoft.com/office/powerpoint/2010/main" val="429483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ＭＳ Ｐゴシック" pitchFamily="34" charset="-128"/>
              </a:defRPr>
            </a:lvl1pPr>
          </a:lstStyle>
          <a:p>
            <a:pPr>
              <a:defRPr/>
            </a:pPr>
            <a:fld id="{926B5C40-9E46-4F91-8C72-F05CDB37DAB5}"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6F61E40E-4322-4342-B53F-B95B907AFAF7}" type="slidenum">
              <a:rPr lang="en-US"/>
              <a:pPr>
                <a:defRPr/>
              </a:pPr>
              <a:t>‹#›</a:t>
            </a:fld>
            <a:endParaRPr lang="en-US" dirty="0"/>
          </a:p>
        </p:txBody>
      </p:sp>
    </p:spTree>
    <p:extLst>
      <p:ext uri="{BB962C8B-B14F-4D97-AF65-F5344CB8AC3E}">
        <p14:creationId xmlns:p14="http://schemas.microsoft.com/office/powerpoint/2010/main" val="166410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ＭＳ Ｐゴシック" pitchFamily="34" charset="-128"/>
              </a:defRPr>
            </a:lvl1pPr>
          </a:lstStyle>
          <a:p>
            <a:pPr>
              <a:defRPr/>
            </a:pPr>
            <a:fld id="{F2AF1C8A-97EC-44BF-84FB-DDC436A361BC}"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89C1B803-EF83-408D-BFD7-9CBF64D6A782}" type="slidenum">
              <a:rPr lang="en-US"/>
              <a:pPr>
                <a:defRPr/>
              </a:pPr>
              <a:t>‹#›</a:t>
            </a:fld>
            <a:endParaRPr lang="en-US" dirty="0"/>
          </a:p>
        </p:txBody>
      </p:sp>
    </p:spTree>
    <p:extLst>
      <p:ext uri="{BB962C8B-B14F-4D97-AF65-F5344CB8AC3E}">
        <p14:creationId xmlns:p14="http://schemas.microsoft.com/office/powerpoint/2010/main" val="418083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03F8B3F-A2F4-4374-AE48-1F1AAEEB6023}"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8690EE7-13CC-4908-8F8C-25822FFA84D8}" type="slidenum">
              <a:rPr lang="en-US"/>
              <a:pPr>
                <a:defRPr/>
              </a:pPr>
              <a:t>‹#›</a:t>
            </a:fld>
            <a:endParaRPr lang="en-US" dirty="0"/>
          </a:p>
        </p:txBody>
      </p:sp>
    </p:spTree>
    <p:extLst>
      <p:ext uri="{BB962C8B-B14F-4D97-AF65-F5344CB8AC3E}">
        <p14:creationId xmlns:p14="http://schemas.microsoft.com/office/powerpoint/2010/main" val="291432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1FDEDCE-55BB-4472-A061-0E418C52F7D3}"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477000"/>
            <a:ext cx="2133600" cy="365125"/>
          </a:xfrm>
        </p:spPr>
        <p:txBody>
          <a:bodyPr/>
          <a:lstStyle>
            <a:lvl1pPr>
              <a:defRPr/>
            </a:lvl1pPr>
          </a:lstStyle>
          <a:p>
            <a:pPr>
              <a:defRPr/>
            </a:pPr>
            <a:fld id="{777A361B-253D-4461-BB41-89D82972233F}" type="slidenum">
              <a:rPr lang="en-US"/>
              <a:pPr>
                <a:defRPr/>
              </a:pPr>
              <a:t>‹#›</a:t>
            </a:fld>
            <a:endParaRPr lang="en-US" dirty="0"/>
          </a:p>
        </p:txBody>
      </p:sp>
    </p:spTree>
    <p:extLst>
      <p:ext uri="{BB962C8B-B14F-4D97-AF65-F5344CB8AC3E}">
        <p14:creationId xmlns:p14="http://schemas.microsoft.com/office/powerpoint/2010/main" val="1096353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6A08636-0093-4543-A11A-F96A3BC559E6}"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E1B9D49-C0C0-4228-B817-9F91D96B458D}" type="slidenum">
              <a:rPr lang="en-US"/>
              <a:pPr>
                <a:defRPr/>
              </a:pPr>
              <a:t>‹#›</a:t>
            </a:fld>
            <a:endParaRPr lang="en-US" dirty="0"/>
          </a:p>
        </p:txBody>
      </p:sp>
    </p:spTree>
    <p:extLst>
      <p:ext uri="{BB962C8B-B14F-4D97-AF65-F5344CB8AC3E}">
        <p14:creationId xmlns:p14="http://schemas.microsoft.com/office/powerpoint/2010/main" val="3398347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8B430D5-D7D5-46A9-A9BB-5849268E5407}" type="datetime1">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23AD739-A8F1-4DD7-A6A2-E1F076C47C56}" type="slidenum">
              <a:rPr lang="en-US"/>
              <a:pPr>
                <a:defRPr/>
              </a:pPr>
              <a:t>‹#›</a:t>
            </a:fld>
            <a:endParaRPr lang="en-US" dirty="0"/>
          </a:p>
        </p:txBody>
      </p:sp>
    </p:spTree>
    <p:extLst>
      <p:ext uri="{BB962C8B-B14F-4D97-AF65-F5344CB8AC3E}">
        <p14:creationId xmlns:p14="http://schemas.microsoft.com/office/powerpoint/2010/main" val="4243272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ADA63CC-F533-43BB-9494-09EAC3720A23}" type="datetime1">
              <a:rPr lang="en-US"/>
              <a:pPr>
                <a:defRPr/>
              </a:pPr>
              <a:t>1/22/2019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98291CB-6F1A-402F-A70A-327A12D1EB0E}" type="slidenum">
              <a:rPr lang="en-US"/>
              <a:pPr>
                <a:defRPr/>
              </a:pPr>
              <a:t>‹#›</a:t>
            </a:fld>
            <a:endParaRPr lang="en-US" dirty="0"/>
          </a:p>
        </p:txBody>
      </p:sp>
    </p:spTree>
    <p:extLst>
      <p:ext uri="{BB962C8B-B14F-4D97-AF65-F5344CB8AC3E}">
        <p14:creationId xmlns:p14="http://schemas.microsoft.com/office/powerpoint/2010/main" val="1412931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C3985AD-4A38-4BEF-B7C9-1171C2C9D1EE}" type="datetime1">
              <a:rPr lang="en-US"/>
              <a:pPr>
                <a:defRPr/>
              </a:pPr>
              <a:t>1/22/2019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39B6538-4665-474E-8013-E749EBD10B37}" type="slidenum">
              <a:rPr lang="en-US"/>
              <a:pPr>
                <a:defRPr/>
              </a:pPr>
              <a:t>‹#›</a:t>
            </a:fld>
            <a:endParaRPr lang="en-US" dirty="0"/>
          </a:p>
        </p:txBody>
      </p:sp>
    </p:spTree>
    <p:extLst>
      <p:ext uri="{BB962C8B-B14F-4D97-AF65-F5344CB8AC3E}">
        <p14:creationId xmlns:p14="http://schemas.microsoft.com/office/powerpoint/2010/main" val="772087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120757-9DA8-4C70-899E-885D6A84280E}" type="datetime1">
              <a:rPr lang="en-US"/>
              <a:pPr>
                <a:defRPr/>
              </a:pPr>
              <a:t>1/22/2019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B077C96-A84F-485F-9418-48F9877A1BEA}" type="slidenum">
              <a:rPr lang="en-US"/>
              <a:pPr>
                <a:defRPr/>
              </a:pPr>
              <a:t>‹#›</a:t>
            </a:fld>
            <a:endParaRPr lang="en-US" dirty="0"/>
          </a:p>
        </p:txBody>
      </p:sp>
    </p:spTree>
    <p:extLst>
      <p:ext uri="{BB962C8B-B14F-4D97-AF65-F5344CB8AC3E}">
        <p14:creationId xmlns:p14="http://schemas.microsoft.com/office/powerpoint/2010/main" val="3303966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866DA93-FBD0-46EF-85FE-576592AC1FA3}" type="datetime1">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02C948-E4D5-4FCE-A00B-DFFACD75E2AE}" type="slidenum">
              <a:rPr lang="en-US"/>
              <a:pPr>
                <a:defRPr/>
              </a:pPr>
              <a:t>‹#›</a:t>
            </a:fld>
            <a:endParaRPr lang="en-US" dirty="0"/>
          </a:p>
        </p:txBody>
      </p:sp>
    </p:spTree>
    <p:extLst>
      <p:ext uri="{BB962C8B-B14F-4D97-AF65-F5344CB8AC3E}">
        <p14:creationId xmlns:p14="http://schemas.microsoft.com/office/powerpoint/2010/main" val="303935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ＭＳ Ｐゴシック" pitchFamily="34" charset="-128"/>
              </a:defRPr>
            </a:lvl1pPr>
          </a:lstStyle>
          <a:p>
            <a:pPr>
              <a:defRPr/>
            </a:pPr>
            <a:fld id="{0771FB0D-7973-4372-8E12-E0120F167A09}"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6" name="Slide Number Placeholder 5"/>
          <p:cNvSpPr>
            <a:spLocks noGrp="1"/>
          </p:cNvSpPr>
          <p:nvPr>
            <p:ph type="sldNum" sz="quarter" idx="12"/>
          </p:nvPr>
        </p:nvSpPr>
        <p:spPr>
          <a:xfrm>
            <a:off x="6553200" y="6477000"/>
            <a:ext cx="2133600" cy="365125"/>
          </a:xfrm>
        </p:spPr>
        <p:txBody>
          <a:bodyPr/>
          <a:lstStyle>
            <a:lvl1pPr>
              <a:defRPr>
                <a:ea typeface="ＭＳ Ｐゴシック" pitchFamily="34" charset="-128"/>
              </a:defRPr>
            </a:lvl1pPr>
          </a:lstStyle>
          <a:p>
            <a:pPr>
              <a:defRPr/>
            </a:pPr>
            <a:fld id="{C99454EA-5ADD-42C2-ACA6-111A0E5832F7}" type="slidenum">
              <a:rPr lang="en-US"/>
              <a:pPr>
                <a:defRPr/>
              </a:pPr>
              <a:t>‹#›</a:t>
            </a:fld>
            <a:endParaRPr lang="en-US" dirty="0"/>
          </a:p>
        </p:txBody>
      </p:sp>
    </p:spTree>
    <p:extLst>
      <p:ext uri="{BB962C8B-B14F-4D97-AF65-F5344CB8AC3E}">
        <p14:creationId xmlns:p14="http://schemas.microsoft.com/office/powerpoint/2010/main" val="3213527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14E6E0-3148-49E9-928E-4FE058416670}" type="datetime1">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DD4E1F2-23B2-4D1F-915D-E50E15134F6D}" type="slidenum">
              <a:rPr lang="en-US"/>
              <a:pPr>
                <a:defRPr/>
              </a:pPr>
              <a:t>‹#›</a:t>
            </a:fld>
            <a:endParaRPr lang="en-US" dirty="0"/>
          </a:p>
        </p:txBody>
      </p:sp>
    </p:spTree>
    <p:extLst>
      <p:ext uri="{BB962C8B-B14F-4D97-AF65-F5344CB8AC3E}">
        <p14:creationId xmlns:p14="http://schemas.microsoft.com/office/powerpoint/2010/main" val="3813298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9C5FC7-713A-4D02-B194-DDCA9747EB23}"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C05EC7A-D3E7-47EB-92C3-36AD47024204}" type="slidenum">
              <a:rPr lang="en-US"/>
              <a:pPr>
                <a:defRPr/>
              </a:pPr>
              <a:t>‹#›</a:t>
            </a:fld>
            <a:endParaRPr lang="en-US" dirty="0"/>
          </a:p>
        </p:txBody>
      </p:sp>
    </p:spTree>
    <p:extLst>
      <p:ext uri="{BB962C8B-B14F-4D97-AF65-F5344CB8AC3E}">
        <p14:creationId xmlns:p14="http://schemas.microsoft.com/office/powerpoint/2010/main" val="2188703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96E2A3-BCDF-4599-91A1-D87C1ED5915D}"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1584424-B152-4C52-85B1-41C3BF7684AC}" type="slidenum">
              <a:rPr lang="en-US"/>
              <a:pPr>
                <a:defRPr/>
              </a:pPr>
              <a:t>‹#›</a:t>
            </a:fld>
            <a:endParaRPr lang="en-US" dirty="0"/>
          </a:p>
        </p:txBody>
      </p:sp>
    </p:spTree>
    <p:extLst>
      <p:ext uri="{BB962C8B-B14F-4D97-AF65-F5344CB8AC3E}">
        <p14:creationId xmlns:p14="http://schemas.microsoft.com/office/powerpoint/2010/main" val="221323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ea typeface="ＭＳ Ｐゴシック" pitchFamily="34" charset="-128"/>
              </a:defRPr>
            </a:lvl1pPr>
          </a:lstStyle>
          <a:p>
            <a:pPr>
              <a:defRPr/>
            </a:pPr>
            <a:fld id="{AB270972-3479-4082-AC60-58113A413817}" type="datetime1">
              <a:rPr lang="en-US"/>
              <a:pPr>
                <a:defRPr/>
              </a:pPr>
              <a:t>1/22/2019</a:t>
            </a:fld>
            <a:endParaRPr lang="en-US" dirty="0"/>
          </a:p>
        </p:txBody>
      </p:sp>
      <p:sp>
        <p:nvSpPr>
          <p:cNvPr id="5"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B30EA98F-FC00-428D-9CFF-23DD7B613EFC}" type="slidenum">
              <a:rPr lang="en-US"/>
              <a:pPr>
                <a:defRPr/>
              </a:pPr>
              <a:t>‹#›</a:t>
            </a:fld>
            <a:endParaRPr lang="en-US" dirty="0"/>
          </a:p>
        </p:txBody>
      </p:sp>
    </p:spTree>
    <p:extLst>
      <p:ext uri="{BB962C8B-B14F-4D97-AF65-F5344CB8AC3E}">
        <p14:creationId xmlns:p14="http://schemas.microsoft.com/office/powerpoint/2010/main" val="266591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ea typeface="ＭＳ Ｐゴシック" pitchFamily="34" charset="-128"/>
              </a:defRPr>
            </a:lvl1pPr>
          </a:lstStyle>
          <a:p>
            <a:pPr>
              <a:defRPr/>
            </a:pPr>
            <a:fld id="{3582C37B-240E-44ED-A693-CC45CC173A81}" type="datetime1">
              <a:rPr lang="en-US"/>
              <a:pPr>
                <a:defRPr/>
              </a:pPr>
              <a:t>1/22/2019</a:t>
            </a:fld>
            <a:endParaRPr lang="en-US" dirty="0"/>
          </a:p>
        </p:txBody>
      </p:sp>
      <p:sp>
        <p:nvSpPr>
          <p:cNvPr id="6"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0EC0A38D-3C6A-4462-A149-DAEC8628E8B4}" type="slidenum">
              <a:rPr lang="en-US"/>
              <a:pPr>
                <a:defRPr/>
              </a:pPr>
              <a:t>‹#›</a:t>
            </a:fld>
            <a:endParaRPr lang="en-US" dirty="0"/>
          </a:p>
        </p:txBody>
      </p:sp>
    </p:spTree>
    <p:extLst>
      <p:ext uri="{BB962C8B-B14F-4D97-AF65-F5344CB8AC3E}">
        <p14:creationId xmlns:p14="http://schemas.microsoft.com/office/powerpoint/2010/main" val="136933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ea typeface="ＭＳ Ｐゴシック" pitchFamily="34" charset="-128"/>
              </a:defRPr>
            </a:lvl1pPr>
          </a:lstStyle>
          <a:p>
            <a:pPr>
              <a:defRPr/>
            </a:pPr>
            <a:fld id="{8F12F0AB-6A47-43AC-97DE-E40FCFB85C96}" type="datetime1">
              <a:rPr lang="en-US"/>
              <a:pPr>
                <a:defRPr/>
              </a:pPr>
              <a:t>1/22/2019</a:t>
            </a:fld>
            <a:endParaRPr lang="en-US" dirty="0"/>
          </a:p>
        </p:txBody>
      </p:sp>
      <p:sp>
        <p:nvSpPr>
          <p:cNvPr id="8"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8747B001-50D3-409A-BF12-789014A0B603}" type="slidenum">
              <a:rPr lang="en-US"/>
              <a:pPr>
                <a:defRPr/>
              </a:pPr>
              <a:t>‹#›</a:t>
            </a:fld>
            <a:endParaRPr lang="en-US" dirty="0"/>
          </a:p>
        </p:txBody>
      </p:sp>
    </p:spTree>
    <p:extLst>
      <p:ext uri="{BB962C8B-B14F-4D97-AF65-F5344CB8AC3E}">
        <p14:creationId xmlns:p14="http://schemas.microsoft.com/office/powerpoint/2010/main" val="117360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ea typeface="ＭＳ Ｐゴシック" pitchFamily="34" charset="-128"/>
              </a:defRPr>
            </a:lvl1pPr>
          </a:lstStyle>
          <a:p>
            <a:pPr>
              <a:defRPr/>
            </a:pPr>
            <a:fld id="{DEEB66A8-276C-4507-A574-745F7FD8E259}" type="datetime1">
              <a:rPr lang="en-US"/>
              <a:pPr>
                <a:defRPr/>
              </a:pPr>
              <a:t>1/22/2019</a:t>
            </a:fld>
            <a:endParaRPr lang="en-US" dirty="0"/>
          </a:p>
        </p:txBody>
      </p:sp>
      <p:sp>
        <p:nvSpPr>
          <p:cNvPr id="4"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38527CDB-B5CB-4F33-BAAF-2C854459CCFB}" type="slidenum">
              <a:rPr lang="en-US"/>
              <a:pPr>
                <a:defRPr/>
              </a:pPr>
              <a:t>‹#›</a:t>
            </a:fld>
            <a:endParaRPr lang="en-US" dirty="0"/>
          </a:p>
        </p:txBody>
      </p:sp>
    </p:spTree>
    <p:extLst>
      <p:ext uri="{BB962C8B-B14F-4D97-AF65-F5344CB8AC3E}">
        <p14:creationId xmlns:p14="http://schemas.microsoft.com/office/powerpoint/2010/main" val="311141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a typeface="ＭＳ Ｐゴシック" pitchFamily="34" charset="-128"/>
              </a:defRPr>
            </a:lvl1pPr>
          </a:lstStyle>
          <a:p>
            <a:pPr>
              <a:defRPr/>
            </a:pPr>
            <a:fld id="{48457327-E465-4B2E-BAF4-73ED7275ACF5}" type="datetime1">
              <a:rPr lang="en-US"/>
              <a:pPr>
                <a:defRPr/>
              </a:pPr>
              <a:t>1/22/2019</a:t>
            </a:fld>
            <a:endParaRPr lang="en-US" dirty="0"/>
          </a:p>
        </p:txBody>
      </p:sp>
      <p:sp>
        <p:nvSpPr>
          <p:cNvPr id="3"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5543D04C-4957-4EB0-84F7-AE1BC560EB5F}" type="slidenum">
              <a:rPr lang="en-US"/>
              <a:pPr>
                <a:defRPr/>
              </a:pPr>
              <a:t>‹#›</a:t>
            </a:fld>
            <a:endParaRPr lang="en-US" dirty="0"/>
          </a:p>
        </p:txBody>
      </p:sp>
    </p:spTree>
    <p:extLst>
      <p:ext uri="{BB962C8B-B14F-4D97-AF65-F5344CB8AC3E}">
        <p14:creationId xmlns:p14="http://schemas.microsoft.com/office/powerpoint/2010/main" val="227372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ea typeface="ＭＳ Ｐゴシック" pitchFamily="34" charset="-128"/>
              </a:defRPr>
            </a:lvl1pPr>
          </a:lstStyle>
          <a:p>
            <a:pPr>
              <a:defRPr/>
            </a:pPr>
            <a:fld id="{28627859-6765-4F19-93EE-7CCCC6508D9A}" type="datetime1">
              <a:rPr lang="en-US"/>
              <a:pPr>
                <a:defRPr/>
              </a:pPr>
              <a:t>1/22/2019</a:t>
            </a:fld>
            <a:endParaRPr lang="en-US" dirty="0"/>
          </a:p>
        </p:txBody>
      </p:sp>
      <p:sp>
        <p:nvSpPr>
          <p:cNvPr id="6"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17913F3E-2700-495B-9C71-B39A07E04369}" type="slidenum">
              <a:rPr lang="en-US"/>
              <a:pPr>
                <a:defRPr/>
              </a:pPr>
              <a:t>‹#›</a:t>
            </a:fld>
            <a:endParaRPr lang="en-US" dirty="0"/>
          </a:p>
        </p:txBody>
      </p:sp>
    </p:spTree>
    <p:extLst>
      <p:ext uri="{BB962C8B-B14F-4D97-AF65-F5344CB8AC3E}">
        <p14:creationId xmlns:p14="http://schemas.microsoft.com/office/powerpoint/2010/main" val="128342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ea typeface="ＭＳ Ｐゴシック" pitchFamily="34" charset="-128"/>
              </a:defRPr>
            </a:lvl1pPr>
          </a:lstStyle>
          <a:p>
            <a:pPr>
              <a:defRPr/>
            </a:pPr>
            <a:fld id="{22C3F071-866D-4FCA-9A2E-ECDF2B0CE065}" type="datetime1">
              <a:rPr lang="en-US"/>
              <a:pPr>
                <a:defRPr/>
              </a:pPr>
              <a:t>1/22/2019</a:t>
            </a:fld>
            <a:endParaRPr lang="en-US" dirty="0"/>
          </a:p>
        </p:txBody>
      </p:sp>
      <p:sp>
        <p:nvSpPr>
          <p:cNvPr id="6" name="Footer Placeholder 4"/>
          <p:cNvSpPr>
            <a:spLocks noGrp="1"/>
          </p:cNvSpPr>
          <p:nvPr>
            <p:ph type="ftr" sz="quarter" idx="11"/>
          </p:nvPr>
        </p:nvSpPr>
        <p:spPr/>
        <p:txBody>
          <a:bodyPr/>
          <a:lstStyle>
            <a:lvl1pPr>
              <a:defRPr>
                <a:ea typeface="ＭＳ Ｐゴシック" pitchFamily="34" charset="-128"/>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a typeface="ＭＳ Ｐゴシック" pitchFamily="34" charset="-128"/>
              </a:defRPr>
            </a:lvl1pPr>
          </a:lstStyle>
          <a:p>
            <a:pPr>
              <a:defRPr/>
            </a:pPr>
            <a:fld id="{16EF5B5D-75DC-4EE9-BAB8-13A33A04218E}" type="slidenum">
              <a:rPr lang="en-US"/>
              <a:pPr>
                <a:defRPr/>
              </a:pPr>
              <a:t>‹#›</a:t>
            </a:fld>
            <a:endParaRPr lang="en-US" dirty="0"/>
          </a:p>
        </p:txBody>
      </p:sp>
    </p:spTree>
    <p:extLst>
      <p:ext uri="{BB962C8B-B14F-4D97-AF65-F5344CB8AC3E}">
        <p14:creationId xmlns:p14="http://schemas.microsoft.com/office/powerpoint/2010/main" val="317520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ea typeface="ＭＳ Ｐゴシック" pitchFamily="-108" charset="-128"/>
              </a:defRPr>
            </a:lvl1pPr>
          </a:lstStyle>
          <a:p>
            <a:pPr fontAlgn="base">
              <a:spcBef>
                <a:spcPct val="0"/>
              </a:spcBef>
              <a:spcAft>
                <a:spcPct val="0"/>
              </a:spcAft>
              <a:defRPr/>
            </a:pPr>
            <a:fld id="{1AD00D92-4A99-42F6-9199-A6F5560B81B2}" type="datetime1">
              <a:rPr lang="en-US"/>
              <a:pPr fontAlgn="base">
                <a:spcBef>
                  <a:spcPct val="0"/>
                </a:spcBef>
                <a:spcAft>
                  <a:spcPct val="0"/>
                </a:spcAft>
                <a:defRPr/>
              </a:pPr>
              <a:t>1/22/2019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8" charset="0"/>
                <a:ea typeface="ＭＳ Ｐゴシック" pitchFamily="-108" charset="-128"/>
              </a:defRPr>
            </a:lvl1pPr>
          </a:lstStyle>
          <a:p>
            <a:pPr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ea typeface="ＭＳ Ｐゴシック" pitchFamily="-108" charset="-128"/>
              </a:defRPr>
            </a:lvl1pPr>
          </a:lstStyle>
          <a:p>
            <a:pPr fontAlgn="base">
              <a:spcBef>
                <a:spcPct val="0"/>
              </a:spcBef>
              <a:spcAft>
                <a:spcPct val="0"/>
              </a:spcAft>
              <a:defRPr/>
            </a:pPr>
            <a:fld id="{BEE7A7A3-ED7E-4BB1-AAB3-C97E5B9780D7}"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3628664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Times New Roman" pitchFamily="18"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fontAlgn="base">
              <a:spcBef>
                <a:spcPct val="0"/>
              </a:spcBef>
              <a:spcAft>
                <a:spcPct val="0"/>
              </a:spcAft>
              <a:defRPr/>
            </a:pPr>
            <a:fld id="{EAC30B48-1A21-4353-A0BF-DE4F3E27D03F}" type="datetime1">
              <a:rPr lang="en-US">
                <a:ea typeface="ＭＳ Ｐゴシック" pitchFamily="34" charset="-128"/>
              </a:rPr>
              <a:pPr fontAlgn="base">
                <a:spcBef>
                  <a:spcPct val="0"/>
                </a:spcBef>
                <a:spcAft>
                  <a:spcPct val="0"/>
                </a:spcAft>
                <a:defRPr/>
              </a:pPr>
              <a:t>1/22/2019</a:t>
            </a:fld>
            <a:endParaRPr lang="en-US" dirty="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0"/>
                <a:cs typeface="ＭＳ Ｐゴシック" charset="0"/>
              </a:defRPr>
            </a:lvl1pPr>
          </a:lstStyle>
          <a:p>
            <a:pPr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fontAlgn="base">
              <a:spcBef>
                <a:spcPct val="0"/>
              </a:spcBef>
              <a:spcAft>
                <a:spcPct val="0"/>
              </a:spcAft>
              <a:defRPr/>
            </a:pPr>
            <a:fld id="{E345377A-36F7-4302-B9DA-33E6AC06819C}" type="slidenum">
              <a:rPr lang="en-US">
                <a:ea typeface="ＭＳ Ｐゴシック" pitchFamily="34" charset="-128"/>
              </a:rPr>
              <a:pPr fontAlgn="base">
                <a:spcBef>
                  <a:spcPct val="0"/>
                </a:spcBef>
                <a:spcAft>
                  <a:spcPct val="0"/>
                </a:spcAft>
                <a:defRPr/>
              </a:pPr>
              <a:t>‹#›</a:t>
            </a:fld>
            <a:endParaRPr lang="en-US" dirty="0">
              <a:ea typeface="ＭＳ Ｐゴシック" pitchFamily="34" charset="-128"/>
            </a:endParaRPr>
          </a:p>
        </p:txBody>
      </p:sp>
    </p:spTree>
    <p:extLst>
      <p:ext uri="{BB962C8B-B14F-4D97-AF65-F5344CB8AC3E}">
        <p14:creationId xmlns:p14="http://schemas.microsoft.com/office/powerpoint/2010/main" val="698010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8434" name="Picture 3" descr="horizontal_logo_lowr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5672138"/>
            <a:ext cx="24384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5"/>
          <p:cNvSpPr txBox="1">
            <a:spLocks noChangeArrowheads="1"/>
          </p:cNvSpPr>
          <p:nvPr/>
        </p:nvSpPr>
        <p:spPr bwMode="auto">
          <a:xfrm>
            <a:off x="1295400" y="3009106"/>
            <a:ext cx="6934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fontAlgn="base" hangingPunct="1">
              <a:spcBef>
                <a:spcPct val="0"/>
              </a:spcBef>
              <a:spcAft>
                <a:spcPct val="0"/>
              </a:spcAft>
            </a:pPr>
            <a:r>
              <a:rPr lang="en-US" sz="3200" b="1" dirty="0">
                <a:solidFill>
                  <a:srgbClr val="000000"/>
                </a:solidFill>
                <a:latin typeface="Calibri" pitchFamily="34" charset="0"/>
                <a:cs typeface="Calibri" pitchFamily="34" charset="0"/>
              </a:rPr>
              <a:t>Nervous System: Part V</a:t>
            </a:r>
          </a:p>
          <a:p>
            <a:pPr algn="ctr" eaLnBrk="1" fontAlgn="base" hangingPunct="1">
              <a:spcBef>
                <a:spcPct val="0"/>
              </a:spcBef>
              <a:spcAft>
                <a:spcPct val="0"/>
              </a:spcAft>
            </a:pPr>
            <a:r>
              <a:rPr lang="en-US" sz="3200" b="1" dirty="0">
                <a:solidFill>
                  <a:srgbClr val="000000"/>
                </a:solidFill>
                <a:latin typeface="Calibri" pitchFamily="34" charset="0"/>
                <a:cs typeface="Calibri" pitchFamily="34" charset="0"/>
              </a:rPr>
              <a:t>Interactions With The Muscular System</a:t>
            </a:r>
            <a:endParaRPr lang="en-US" b="1"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417562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10600" cy="914400"/>
          </a:xfrm>
        </p:spPr>
        <p:txBody>
          <a:bodyPr/>
          <a:lstStyle/>
          <a:p>
            <a:r>
              <a:rPr lang="en-US" sz="3600" dirty="0">
                <a:solidFill>
                  <a:srgbClr val="FFFFFF"/>
                </a:solidFill>
              </a:rPr>
              <a:t>    Enduring Understanding 4.A.4.b Interactions among systems</a:t>
            </a:r>
          </a:p>
        </p:txBody>
      </p:sp>
      <p:sp>
        <p:nvSpPr>
          <p:cNvPr id="3" name="Content Placeholder 2"/>
          <p:cNvSpPr>
            <a:spLocks noGrp="1"/>
          </p:cNvSpPr>
          <p:nvPr>
            <p:ph idx="1"/>
          </p:nvPr>
        </p:nvSpPr>
        <p:spPr/>
        <p:txBody>
          <a:bodyPr/>
          <a:lstStyle/>
          <a:p>
            <a:r>
              <a:rPr lang="en-US" sz="4000" dirty="0"/>
              <a:t>Interactions and coordination between systems provide essential  biological activities</a:t>
            </a:r>
          </a:p>
          <a:p>
            <a:pPr lvl="1"/>
            <a:r>
              <a:rPr lang="en-US" sz="3600" dirty="0"/>
              <a:t>Illustrative example:</a:t>
            </a:r>
          </a:p>
          <a:p>
            <a:pPr lvl="2"/>
            <a:r>
              <a:rPr lang="en-US" sz="3200" dirty="0"/>
              <a:t>Nervous and muscular</a:t>
            </a:r>
          </a:p>
        </p:txBody>
      </p:sp>
      <p:sp>
        <p:nvSpPr>
          <p:cNvPr id="4" name="Slide Number Placeholder 3"/>
          <p:cNvSpPr>
            <a:spLocks noGrp="1"/>
          </p:cNvSpPr>
          <p:nvPr>
            <p:ph type="sldNum" sz="quarter" idx="12"/>
          </p:nvPr>
        </p:nvSpPr>
        <p:spPr/>
        <p:txBody>
          <a:bodyPr/>
          <a:lstStyle/>
          <a:p>
            <a:pPr>
              <a:defRPr/>
            </a:pPr>
            <a:fld id="{C99454EA-5ADD-42C2-ACA6-111A0E5832F7}"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49_31_SKELMUSCLESTRUCT_L"/>
          <p:cNvPicPr>
            <a:picLocks noChangeAspect="1" noChangeArrowheads="1"/>
          </p:cNvPicPr>
          <p:nvPr/>
        </p:nvPicPr>
        <p:blipFill>
          <a:blip r:embed="rId3"/>
          <a:srcRect/>
          <a:stretch>
            <a:fillRect/>
          </a:stretch>
        </p:blipFill>
        <p:spPr bwMode="auto">
          <a:xfrm>
            <a:off x="0" y="0"/>
            <a:ext cx="3921125" cy="6858000"/>
          </a:xfrm>
          <a:prstGeom prst="rect">
            <a:avLst/>
          </a:prstGeom>
          <a:noFill/>
        </p:spPr>
      </p:pic>
      <p:sp>
        <p:nvSpPr>
          <p:cNvPr id="4" name="Vertical Text Placeholder 3"/>
          <p:cNvSpPr>
            <a:spLocks noGrp="1"/>
          </p:cNvSpPr>
          <p:nvPr>
            <p:ph idx="1"/>
          </p:nvPr>
        </p:nvSpPr>
        <p:spPr>
          <a:xfrm>
            <a:off x="4191000" y="1295400"/>
            <a:ext cx="4765675" cy="4525963"/>
          </a:xfrm>
        </p:spPr>
        <p:txBody>
          <a:bodyPr vert="horz"/>
          <a:lstStyle/>
          <a:p>
            <a:r>
              <a:rPr lang="en-US" dirty="0"/>
              <a:t>The contraction of a muscle is a typical response generated by the nervous system. </a:t>
            </a:r>
          </a:p>
          <a:p>
            <a:r>
              <a:rPr lang="en-US" dirty="0"/>
              <a:t>Muscle contraction demonstrates the </a:t>
            </a:r>
            <a:r>
              <a:rPr lang="en-US" i="1" dirty="0"/>
              <a:t>interdependence</a:t>
            </a:r>
            <a:r>
              <a:rPr lang="en-US" dirty="0"/>
              <a:t> of the nervous and muscle systems. </a:t>
            </a:r>
          </a:p>
        </p:txBody>
      </p:sp>
    </p:spTree>
    <p:extLst>
      <p:ext uri="{BB962C8B-B14F-4D97-AF65-F5344CB8AC3E}">
        <p14:creationId xmlns:p14="http://schemas.microsoft.com/office/powerpoint/2010/main" val="381484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srcRect/>
          <a:stretch>
            <a:fillRect/>
          </a:stretch>
        </p:blipFill>
        <p:spPr bwMode="auto">
          <a:xfrm>
            <a:off x="0" y="0"/>
            <a:ext cx="6934200" cy="3154363"/>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a:srcRect/>
          <a:stretch>
            <a:fillRect/>
          </a:stretch>
        </p:blipFill>
        <p:spPr bwMode="auto">
          <a:xfrm>
            <a:off x="-457200" y="1673352"/>
            <a:ext cx="6172200" cy="30861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a:srcRect/>
          <a:stretch>
            <a:fillRect/>
          </a:stretch>
        </p:blipFill>
        <p:spPr bwMode="auto">
          <a:xfrm>
            <a:off x="210312" y="4291457"/>
            <a:ext cx="7924800" cy="1530350"/>
          </a:xfrm>
          <a:prstGeom prst="rect">
            <a:avLst/>
          </a:prstGeom>
          <a:noFill/>
          <a:ln w="9525">
            <a:noFill/>
            <a:miter lim="800000"/>
            <a:headEnd/>
            <a:tailEnd/>
          </a:ln>
          <a:effectLst/>
        </p:spPr>
      </p:pic>
      <p:sp>
        <p:nvSpPr>
          <p:cNvPr id="5125" name="Text Box 5"/>
          <p:cNvSpPr txBox="1">
            <a:spLocks noChangeArrowheads="1"/>
          </p:cNvSpPr>
          <p:nvPr/>
        </p:nvSpPr>
        <p:spPr bwMode="auto">
          <a:xfrm>
            <a:off x="6019800" y="381000"/>
            <a:ext cx="14478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4000" dirty="0">
                <a:solidFill>
                  <a:srgbClr val="CC0000"/>
                </a:solidFill>
                <a:latin typeface="Times New Roman" charset="0"/>
              </a:rPr>
              <a:t>organ</a:t>
            </a:r>
          </a:p>
        </p:txBody>
      </p:sp>
      <p:sp>
        <p:nvSpPr>
          <p:cNvPr id="5126" name="Text Box 6"/>
          <p:cNvSpPr txBox="1">
            <a:spLocks noChangeArrowheads="1"/>
          </p:cNvSpPr>
          <p:nvPr/>
        </p:nvSpPr>
        <p:spPr bwMode="auto">
          <a:xfrm>
            <a:off x="6172200" y="2895600"/>
            <a:ext cx="14478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4000" dirty="0">
                <a:solidFill>
                  <a:srgbClr val="CC0000"/>
                </a:solidFill>
                <a:latin typeface="Times New Roman" charset="0"/>
              </a:rPr>
              <a:t>tissue</a:t>
            </a:r>
          </a:p>
        </p:txBody>
      </p:sp>
      <p:sp>
        <p:nvSpPr>
          <p:cNvPr id="5127" name="Text Box 7"/>
          <p:cNvSpPr txBox="1">
            <a:spLocks noChangeArrowheads="1"/>
          </p:cNvSpPr>
          <p:nvPr/>
        </p:nvSpPr>
        <p:spPr bwMode="auto">
          <a:xfrm>
            <a:off x="6553200" y="5105400"/>
            <a:ext cx="14478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4000" dirty="0">
                <a:solidFill>
                  <a:srgbClr val="CC0000"/>
                </a:solidFill>
                <a:latin typeface="Times New Roman" charset="0"/>
              </a:rPr>
              <a:t>cell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box(in)">
                                      <p:cBhvr>
                                        <p:cTn id="13" dur="500"/>
                                        <p:tgtEl>
                                          <p:spTgt spid="512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125"/>
                                        </p:tgtEl>
                                        <p:attrNameLst>
                                          <p:attrName>style.visibility</p:attrName>
                                        </p:attrNameLst>
                                      </p:cBhvr>
                                      <p:to>
                                        <p:strVal val="visible"/>
                                      </p:to>
                                    </p:set>
                                    <p:anim calcmode="lin" valueType="num">
                                      <p:cBhvr additive="base">
                                        <p:cTn id="18" dur="500" fill="hold"/>
                                        <p:tgtEl>
                                          <p:spTgt spid="5125"/>
                                        </p:tgtEl>
                                        <p:attrNameLst>
                                          <p:attrName>ppt_x</p:attrName>
                                        </p:attrNameLst>
                                      </p:cBhvr>
                                      <p:tavLst>
                                        <p:tav tm="0">
                                          <p:val>
                                            <p:strVal val="0-#ppt_w/2"/>
                                          </p:val>
                                        </p:tav>
                                        <p:tav tm="100000">
                                          <p:val>
                                            <p:strVal val="#ppt_x"/>
                                          </p:val>
                                        </p:tav>
                                      </p:tavLst>
                                    </p:anim>
                                    <p:anim calcmode="lin" valueType="num">
                                      <p:cBhvr additive="base">
                                        <p:cTn id="19"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126"/>
                                        </p:tgtEl>
                                        <p:attrNameLst>
                                          <p:attrName>style.visibility</p:attrName>
                                        </p:attrNameLst>
                                      </p:cBhvr>
                                      <p:to>
                                        <p:strVal val="visible"/>
                                      </p:to>
                                    </p:set>
                                    <p:anim calcmode="lin" valueType="num">
                                      <p:cBhvr additive="base">
                                        <p:cTn id="24" dur="500" fill="hold"/>
                                        <p:tgtEl>
                                          <p:spTgt spid="5126"/>
                                        </p:tgtEl>
                                        <p:attrNameLst>
                                          <p:attrName>ppt_x</p:attrName>
                                        </p:attrNameLst>
                                      </p:cBhvr>
                                      <p:tavLst>
                                        <p:tav tm="0">
                                          <p:val>
                                            <p:strVal val="0-#ppt_w/2"/>
                                          </p:val>
                                        </p:tav>
                                        <p:tav tm="100000">
                                          <p:val>
                                            <p:strVal val="#ppt_x"/>
                                          </p:val>
                                        </p:tav>
                                      </p:tavLst>
                                    </p:anim>
                                    <p:anim calcmode="lin" valueType="num">
                                      <p:cBhvr additive="base">
                                        <p:cTn id="25"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127"/>
                                        </p:tgtEl>
                                        <p:attrNameLst>
                                          <p:attrName>style.visibility</p:attrName>
                                        </p:attrNameLst>
                                      </p:cBhvr>
                                      <p:to>
                                        <p:strVal val="visible"/>
                                      </p:to>
                                    </p:set>
                                    <p:anim calcmode="lin" valueType="num">
                                      <p:cBhvr additive="base">
                                        <p:cTn id="30" dur="500" fill="hold"/>
                                        <p:tgtEl>
                                          <p:spTgt spid="5127"/>
                                        </p:tgtEl>
                                        <p:attrNameLst>
                                          <p:attrName>ppt_x</p:attrName>
                                        </p:attrNameLst>
                                      </p:cBhvr>
                                      <p:tavLst>
                                        <p:tav tm="0">
                                          <p:val>
                                            <p:strVal val="0-#ppt_w/2"/>
                                          </p:val>
                                        </p:tav>
                                        <p:tav tm="100000">
                                          <p:val>
                                            <p:strVal val="#ppt_x"/>
                                          </p:val>
                                        </p:tav>
                                      </p:tavLst>
                                    </p:anim>
                                    <p:anim calcmode="lin" valueType="num">
                                      <p:cBhvr additive="base">
                                        <p:cTn id="31"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6" grpId="0" autoUpdateAnimBg="0"/>
      <p:bldP spid="512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609600" y="228600"/>
            <a:ext cx="6324600" cy="23495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1066800" y="2057400"/>
            <a:ext cx="5791200" cy="2820988"/>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a:srcRect/>
          <a:stretch>
            <a:fillRect/>
          </a:stretch>
        </p:blipFill>
        <p:spPr bwMode="auto">
          <a:xfrm>
            <a:off x="609600" y="3914775"/>
            <a:ext cx="5867400" cy="29432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additive="base">
                                        <p:cTn id="13" dur="500" fill="hold"/>
                                        <p:tgtEl>
                                          <p:spTgt spid="6148"/>
                                        </p:tgtEl>
                                        <p:attrNameLst>
                                          <p:attrName>ppt_x</p:attrName>
                                        </p:attrNameLst>
                                      </p:cBhvr>
                                      <p:tavLst>
                                        <p:tav tm="0">
                                          <p:val>
                                            <p:strVal val="0-#ppt_w/2"/>
                                          </p:val>
                                        </p:tav>
                                        <p:tav tm="100000">
                                          <p:val>
                                            <p:strVal val="#ppt_x"/>
                                          </p:val>
                                        </p:tav>
                                      </p:tavLst>
                                    </p:anim>
                                    <p:anim calcmode="lin" valueType="num">
                                      <p:cBhvr additive="base">
                                        <p:cTn id="14"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9144"/>
            <a:ext cx="8229600" cy="1143000"/>
          </a:xfrm>
        </p:spPr>
        <p:txBody>
          <a:bodyPr/>
          <a:lstStyle/>
          <a:p>
            <a:r>
              <a:rPr lang="en-US" sz="3600" dirty="0">
                <a:solidFill>
                  <a:schemeClr val="bg1"/>
                </a:solidFill>
              </a:rPr>
              <a:t>Arrange These In A Decreasing Hierarchy:</a:t>
            </a:r>
          </a:p>
        </p:txBody>
      </p:sp>
      <p:sp>
        <p:nvSpPr>
          <p:cNvPr id="7171" name="Rectangle 3"/>
          <p:cNvSpPr>
            <a:spLocks noGrp="1" noChangeArrowheads="1"/>
          </p:cNvSpPr>
          <p:nvPr>
            <p:ph idx="1"/>
          </p:nvPr>
        </p:nvSpPr>
        <p:spPr/>
        <p:txBody>
          <a:bodyPr/>
          <a:lstStyle/>
          <a:p>
            <a:r>
              <a:rPr lang="en-US" dirty="0"/>
              <a:t>Muscle</a:t>
            </a:r>
          </a:p>
          <a:p>
            <a:r>
              <a:rPr lang="en-US" dirty="0"/>
              <a:t>Muscle fiber cell</a:t>
            </a:r>
          </a:p>
          <a:p>
            <a:r>
              <a:rPr lang="en-US" dirty="0"/>
              <a:t>Actin</a:t>
            </a:r>
          </a:p>
          <a:p>
            <a:r>
              <a:rPr lang="en-US" dirty="0"/>
              <a:t>Myofibril</a:t>
            </a:r>
          </a:p>
          <a:p>
            <a:r>
              <a:rPr lang="en-US" dirty="0"/>
              <a:t>Muscle fibers in bundle</a:t>
            </a:r>
          </a:p>
          <a:p>
            <a:r>
              <a:rPr lang="en-US" dirty="0"/>
              <a:t>Sarcomere</a:t>
            </a:r>
          </a:p>
          <a:p>
            <a:r>
              <a:rPr lang="en-US" dirty="0"/>
              <a:t>Myosin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2192"/>
            <a:ext cx="8229600" cy="1143000"/>
          </a:xfrm>
        </p:spPr>
        <p:txBody>
          <a:bodyPr/>
          <a:lstStyle/>
          <a:p>
            <a:r>
              <a:rPr lang="en-US" sz="3600" dirty="0">
                <a:solidFill>
                  <a:srgbClr val="FFFFFF"/>
                </a:solidFill>
              </a:rPr>
              <a:t>CORRECTLY Arranged  Into a Hierarchy:</a:t>
            </a:r>
          </a:p>
        </p:txBody>
      </p:sp>
      <p:sp>
        <p:nvSpPr>
          <p:cNvPr id="8195" name="Rectangle 3"/>
          <p:cNvSpPr>
            <a:spLocks noGrp="1" noChangeArrowheads="1"/>
          </p:cNvSpPr>
          <p:nvPr>
            <p:ph idx="1"/>
          </p:nvPr>
        </p:nvSpPr>
        <p:spPr/>
        <p:txBody>
          <a:bodyPr/>
          <a:lstStyle/>
          <a:p>
            <a:r>
              <a:rPr lang="en-US" dirty="0"/>
              <a:t>Muscle</a:t>
            </a:r>
          </a:p>
          <a:p>
            <a:r>
              <a:rPr lang="en-US" dirty="0"/>
              <a:t>Muscle fibers in bundle</a:t>
            </a:r>
          </a:p>
          <a:p>
            <a:r>
              <a:rPr lang="en-US" dirty="0"/>
              <a:t>Muscle fiber cell</a:t>
            </a:r>
          </a:p>
          <a:p>
            <a:r>
              <a:rPr lang="en-US" dirty="0"/>
              <a:t>Myofibril</a:t>
            </a:r>
          </a:p>
          <a:p>
            <a:r>
              <a:rPr lang="en-US" dirty="0"/>
              <a:t>Sarcomere</a:t>
            </a:r>
          </a:p>
          <a:p>
            <a:r>
              <a:rPr lang="en-US" dirty="0"/>
              <a:t>Myosin</a:t>
            </a:r>
          </a:p>
          <a:p>
            <a:r>
              <a:rPr lang="en-US" dirty="0"/>
              <a:t>Actin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49_35_TTUBESARCORETIC_L"/>
          <p:cNvPicPr>
            <a:picLocks noChangeAspect="1" noChangeArrowheads="1"/>
          </p:cNvPicPr>
          <p:nvPr/>
        </p:nvPicPr>
        <p:blipFill>
          <a:blip r:embed="rId3"/>
          <a:srcRect/>
          <a:stretch>
            <a:fillRect/>
          </a:stretch>
        </p:blipFill>
        <p:spPr bwMode="auto">
          <a:xfrm>
            <a:off x="3766820" y="1295400"/>
            <a:ext cx="5377180" cy="5562600"/>
          </a:xfrm>
          <a:prstGeom prst="rect">
            <a:avLst/>
          </a:prstGeom>
          <a:noFill/>
        </p:spPr>
      </p:pic>
      <p:sp>
        <p:nvSpPr>
          <p:cNvPr id="4" name="Vertical Text Placeholder 3"/>
          <p:cNvSpPr>
            <a:spLocks noGrp="1"/>
          </p:cNvSpPr>
          <p:nvPr>
            <p:ph idx="1"/>
          </p:nvPr>
        </p:nvSpPr>
        <p:spPr>
          <a:xfrm>
            <a:off x="457200" y="1600200"/>
            <a:ext cx="3124200" cy="4525963"/>
          </a:xfrm>
        </p:spPr>
        <p:txBody>
          <a:bodyPr vert="horz"/>
          <a:lstStyle/>
          <a:p>
            <a:r>
              <a:rPr lang="en-US" dirty="0"/>
              <a:t>The arrival of the action potential causes the sarcoplasmic reticulum to release calcium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49_38_VERTMUSCLEMOTOR_L"/>
          <p:cNvPicPr>
            <a:picLocks noChangeAspect="1" noChangeArrowheads="1"/>
          </p:cNvPicPr>
          <p:nvPr/>
        </p:nvPicPr>
        <p:blipFill>
          <a:blip r:embed="rId3"/>
          <a:srcRect/>
          <a:stretch>
            <a:fillRect/>
          </a:stretch>
        </p:blipFill>
        <p:spPr bwMode="auto">
          <a:xfrm>
            <a:off x="1908175" y="0"/>
            <a:ext cx="5327650" cy="6858000"/>
          </a:xfrm>
          <a:prstGeom prst="rect">
            <a:avLst/>
          </a:prstGeom>
          <a:noFill/>
        </p:spPr>
      </p:pic>
    </p:spTree>
  </p:cSld>
  <p:clrMapOvr>
    <a:masterClrMapping/>
  </p:clrMapOvr>
</p:sld>
</file>

<file path=ppt/theme/theme1.xml><?xml version="1.0" encoding="utf-8"?>
<a:theme xmlns:a="http://schemas.openxmlformats.org/drawingml/2006/main" name="3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io Re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285</Words>
  <Application>Microsoft Office PowerPoint</Application>
  <PresentationFormat>On-screen Show (4:3)</PresentationFormat>
  <Paragraphs>42</Paragraphs>
  <Slides>9</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ＭＳ Ｐゴシック</vt:lpstr>
      <vt:lpstr>Arial</vt:lpstr>
      <vt:lpstr>Calibri</vt:lpstr>
      <vt:lpstr>Times New Roman</vt:lpstr>
      <vt:lpstr>3_Office Theme</vt:lpstr>
      <vt:lpstr>1_Office Theme</vt:lpstr>
      <vt:lpstr>PowerPoint Presentation</vt:lpstr>
      <vt:lpstr>    Enduring Understanding 4.A.4.b Interactions among systems</vt:lpstr>
      <vt:lpstr>PowerPoint Presentation</vt:lpstr>
      <vt:lpstr>PowerPoint Presentation</vt:lpstr>
      <vt:lpstr>PowerPoint Presentation</vt:lpstr>
      <vt:lpstr>Arrange These In A Decreasing Hierarchy:</vt:lpstr>
      <vt:lpstr>CORRECTLY Arranged  Into a Hierarchy: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Abel Espinoza</dc:creator>
  <cp:lastModifiedBy>Roufieh Carmody</cp:lastModifiedBy>
  <cp:revision>31</cp:revision>
  <dcterms:created xsi:type="dcterms:W3CDTF">2012-10-23T03:07:14Z</dcterms:created>
  <dcterms:modified xsi:type="dcterms:W3CDTF">2019-01-22T16:29:56Z</dcterms:modified>
</cp:coreProperties>
</file>