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slideLayouts/slideLayout13.xml" ContentType="application/vnd.openxmlformats-officedocument.presentationml.slideLayout+xml"/>
  <Override PartName="/ppt/theme/theme5.xml" ContentType="application/vnd.openxmlformats-officedocument.theme+xml"/>
  <Override PartName="/ppt/slideLayouts/slideLayout14.xml" ContentType="application/vnd.openxmlformats-officedocument.presentationml.slideLayout+xml"/>
  <Override PartName="/ppt/theme/theme6.xml" ContentType="application/vnd.openxmlformats-officedocument.theme+xml"/>
  <Override PartName="/ppt/slideLayouts/slideLayout15.xml" ContentType="application/vnd.openxmlformats-officedocument.presentationml.slideLayout+xml"/>
  <Override PartName="/ppt/theme/theme7.xml" ContentType="application/vnd.openxmlformats-officedocument.theme+xml"/>
  <Override PartName="/ppt/slideLayouts/slideLayout16.xml" ContentType="application/vnd.openxmlformats-officedocument.presentationml.slideLayout+xml"/>
  <Override PartName="/ppt/theme/theme8.xml" ContentType="application/vnd.openxmlformats-officedocument.theme+xml"/>
  <Override PartName="/ppt/slideLayouts/slideLayout17.xml" ContentType="application/vnd.openxmlformats-officedocument.presentationml.slideLayout+xml"/>
  <Override PartName="/ppt/theme/theme9.xml" ContentType="application/vnd.openxmlformats-officedocument.theme+xml"/>
  <Override PartName="/ppt/slideLayouts/slideLayout18.xml" ContentType="application/vnd.openxmlformats-officedocument.presentationml.slideLayout+xml"/>
  <Override PartName="/ppt/theme/theme10.xml" ContentType="application/vnd.openxmlformats-officedocument.theme+xml"/>
  <Override PartName="/ppt/slideLayouts/slideLayout19.xml" ContentType="application/vnd.openxmlformats-officedocument.presentationml.slideLayout+xml"/>
  <Override PartName="/ppt/theme/theme11.xml" ContentType="application/vnd.openxmlformats-officedocument.theme+xml"/>
  <Override PartName="/ppt/slideLayouts/slideLayout20.xml" ContentType="application/vnd.openxmlformats-officedocument.presentationml.slideLayout+xml"/>
  <Override PartName="/ppt/theme/theme12.xml" ContentType="application/vnd.openxmlformats-officedocument.theme+xml"/>
  <Override PartName="/ppt/slideLayouts/slideLayout21.xml" ContentType="application/vnd.openxmlformats-officedocument.presentationml.slideLayout+xml"/>
  <Override PartName="/ppt/theme/theme13.xml" ContentType="application/vnd.openxmlformats-officedocument.theme+xml"/>
  <Override PartName="/ppt/slideLayouts/slideLayout22.xml" ContentType="application/vnd.openxmlformats-officedocument.presentationml.slideLayout+xml"/>
  <Override PartName="/ppt/theme/theme14.xml" ContentType="application/vnd.openxmlformats-officedocument.theme+xml"/>
  <Override PartName="/ppt/slideLayouts/slideLayout23.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1" r:id="rId1"/>
    <p:sldMasterId id="2147483672" r:id="rId2"/>
    <p:sldMasterId id="2147483673" r:id="rId3"/>
    <p:sldMasterId id="2147483674" r:id="rId4"/>
    <p:sldMasterId id="2147483675" r:id="rId5"/>
    <p:sldMasterId id="2147483676" r:id="rId6"/>
    <p:sldMasterId id="2147483677" r:id="rId7"/>
    <p:sldMasterId id="2147483678" r:id="rId8"/>
    <p:sldMasterId id="2147483679" r:id="rId9"/>
    <p:sldMasterId id="2147483680" r:id="rId10"/>
    <p:sldMasterId id="2147483681" r:id="rId11"/>
    <p:sldMasterId id="2147483682" r:id="rId12"/>
    <p:sldMasterId id="2147483683" r:id="rId13"/>
    <p:sldMasterId id="2147483684" r:id="rId14"/>
    <p:sldMasterId id="2147483685" r:id="rId15"/>
  </p:sldMasterIdLst>
  <p:notesMasterIdLst>
    <p:notesMasterId r:id="rId51"/>
  </p:notesMasterIdLst>
  <p:sldIdLst>
    <p:sldId id="256" r:id="rId16"/>
    <p:sldId id="257" r:id="rId17"/>
    <p:sldId id="258" r:id="rId18"/>
    <p:sldId id="259" r:id="rId19"/>
    <p:sldId id="260" r:id="rId20"/>
    <p:sldId id="261" r:id="rId21"/>
    <p:sldId id="262" r:id="rId22"/>
    <p:sldId id="263" r:id="rId23"/>
    <p:sldId id="264" r:id="rId24"/>
    <p:sldId id="265" r:id="rId25"/>
    <p:sldId id="266" r:id="rId26"/>
    <p:sldId id="267" r:id="rId27"/>
    <p:sldId id="268" r:id="rId28"/>
    <p:sldId id="269" r:id="rId29"/>
    <p:sldId id="270" r:id="rId30"/>
    <p:sldId id="271" r:id="rId31"/>
    <p:sldId id="272" r:id="rId32"/>
    <p:sldId id="273" r:id="rId33"/>
    <p:sldId id="274" r:id="rId34"/>
    <p:sldId id="275" r:id="rId35"/>
    <p:sldId id="276" r:id="rId36"/>
    <p:sldId id="277" r:id="rId37"/>
    <p:sldId id="278" r:id="rId38"/>
    <p:sldId id="279" r:id="rId39"/>
    <p:sldId id="280" r:id="rId40"/>
    <p:sldId id="281" r:id="rId41"/>
    <p:sldId id="282" r:id="rId42"/>
    <p:sldId id="283" r:id="rId43"/>
    <p:sldId id="284" r:id="rId44"/>
    <p:sldId id="285" r:id="rId45"/>
    <p:sldId id="286" r:id="rId46"/>
    <p:sldId id="287" r:id="rId47"/>
    <p:sldId id="288" r:id="rId48"/>
    <p:sldId id="289" r:id="rId49"/>
    <p:sldId id="290" r:id="rId50"/>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1426" y="8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3.xml"/><Relationship Id="rId26" Type="http://schemas.openxmlformats.org/officeDocument/2006/relationships/slide" Target="slides/slide11.xml"/><Relationship Id="rId39" Type="http://schemas.openxmlformats.org/officeDocument/2006/relationships/slide" Target="slides/slide24.xml"/><Relationship Id="rId21" Type="http://schemas.openxmlformats.org/officeDocument/2006/relationships/slide" Target="slides/slide6.xml"/><Relationship Id="rId34" Type="http://schemas.openxmlformats.org/officeDocument/2006/relationships/slide" Target="slides/slide19.xml"/><Relationship Id="rId42" Type="http://schemas.openxmlformats.org/officeDocument/2006/relationships/slide" Target="slides/slide27.xml"/><Relationship Id="rId47" Type="http://schemas.openxmlformats.org/officeDocument/2006/relationships/slide" Target="slides/slide32.xml"/><Relationship Id="rId50" Type="http://schemas.openxmlformats.org/officeDocument/2006/relationships/slide" Target="slides/slide35.xml"/><Relationship Id="rId55"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1.xml"/><Relationship Id="rId29" Type="http://schemas.openxmlformats.org/officeDocument/2006/relationships/slide" Target="slides/slide14.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slide" Target="slides/slide25.xml"/><Relationship Id="rId45" Type="http://schemas.openxmlformats.org/officeDocument/2006/relationships/slide" Target="slides/slide30.xml"/><Relationship Id="rId53" Type="http://schemas.openxmlformats.org/officeDocument/2006/relationships/viewProps" Target="viewProps.xml"/><Relationship Id="rId5" Type="http://schemas.openxmlformats.org/officeDocument/2006/relationships/slideMaster" Target="slideMasters/slideMaster5.xml"/><Relationship Id="rId10" Type="http://schemas.openxmlformats.org/officeDocument/2006/relationships/slideMaster" Target="slideMasters/slideMaster10.xml"/><Relationship Id="rId19" Type="http://schemas.openxmlformats.org/officeDocument/2006/relationships/slide" Target="slides/slide4.xml"/><Relationship Id="rId31" Type="http://schemas.openxmlformats.org/officeDocument/2006/relationships/slide" Target="slides/slide16.xml"/><Relationship Id="rId44" Type="http://schemas.openxmlformats.org/officeDocument/2006/relationships/slide" Target="slides/slide29.xml"/><Relationship Id="rId52"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slide" Target="slides/slide28.xml"/><Relationship Id="rId48" Type="http://schemas.openxmlformats.org/officeDocument/2006/relationships/slide" Target="slides/slide33.xml"/><Relationship Id="rId8" Type="http://schemas.openxmlformats.org/officeDocument/2006/relationships/slideMaster" Target="slideMasters/slideMaster8.xml"/><Relationship Id="rId51"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slide" Target="slides/slide31.xml"/><Relationship Id="rId20" Type="http://schemas.openxmlformats.org/officeDocument/2006/relationships/slide" Target="slides/slide5.xml"/><Relationship Id="rId41" Type="http://schemas.openxmlformats.org/officeDocument/2006/relationships/slide" Target="slides/slide26.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9pPr>
          </a:lstStyle>
          <a:p>
            <a:endParaRPr/>
          </a:p>
        </p:txBody>
      </p:sp>
      <p:sp>
        <p:nvSpPr>
          <p:cNvPr id="4" name="Google Shape;4;n"/>
          <p:cNvSpPr txBox="1">
            <a:spLocks noGrp="1"/>
          </p:cNvSpPr>
          <p:nvPr>
            <p:ph type="dt" idx="10"/>
          </p:nvPr>
        </p:nvSpPr>
        <p:spPr>
          <a:xfrm>
            <a:off x="3886200" y="0"/>
            <a:ext cx="2971800" cy="4572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7" name="Google Shape;7;n"/>
          <p:cNvSpPr txBox="1">
            <a:spLocks noGrp="1"/>
          </p:cNvSpPr>
          <p:nvPr>
            <p:ph type="ftr" idx="11"/>
          </p:nvPr>
        </p:nvSpPr>
        <p:spPr>
          <a:xfrm>
            <a:off x="0" y="8686800"/>
            <a:ext cx="2971800" cy="457200"/>
          </a:xfrm>
          <a:prstGeom prst="rect">
            <a:avLst/>
          </a:prstGeom>
          <a:noFill/>
          <a:ln>
            <a:noFill/>
          </a:ln>
        </p:spPr>
        <p:txBody>
          <a:bodyPr spcFirstLastPara="1" wrap="square" lIns="91425" tIns="45700" rIns="91425" bIns="45700" anchor="b" anchorCtr="0"/>
          <a:lstStyle>
            <a:lvl1pPr marR="0" lvl="0"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9pPr>
          </a:lstStyle>
          <a:p>
            <a:endParaRPr/>
          </a:p>
        </p:txBody>
      </p:sp>
      <p:sp>
        <p:nvSpPr>
          <p:cNvPr id="8" name="Google Shape;8;n"/>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t>‹#›</a:t>
            </a:fld>
            <a:endParaRPr/>
          </a:p>
        </p:txBody>
      </p:sp>
    </p:spTree>
    <p:extLst>
      <p:ext uri="{BB962C8B-B14F-4D97-AF65-F5344CB8AC3E}">
        <p14:creationId xmlns:p14="http://schemas.microsoft.com/office/powerpoint/2010/main" val="295152996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245" name="Google Shape;245;p1: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585852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1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334" name="Google Shape;334;p10: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011542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1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344" name="Google Shape;344;p11: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939311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p1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354" name="Google Shape;354;p12: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352669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p1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364" name="Google Shape;364;p13: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044339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p1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374" name="Google Shape;374;p14: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803219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p1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384" name="Google Shape;384;p15: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050262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p1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394" name="Google Shape;394;p16: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850998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1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404" name="Google Shape;404;p17: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597520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p1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414" name="Google Shape;414;p18: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223973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p1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422" name="Google Shape;422;p19: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108587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252" name="Google Shape;252;p2: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65340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p2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431" name="Google Shape;431;p20: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453081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p2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438" name="Google Shape;438;p21: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708616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p2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445" name="Google Shape;445;p22: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014866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p2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452" name="Google Shape;452;p23: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27250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p2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458" name="Google Shape;458;p24: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442939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p25: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65" name="Google Shape;465;p2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SzPts val="1800"/>
              <a:buFont typeface="Arial"/>
              <a:buNone/>
            </a:pPr>
            <a:r>
              <a:rPr lang="en-US" sz="1800" b="0" i="0" u="none" strike="noStrike" cap="none"/>
              <a:t>Point out that Linnaeus had the kingdom as the highest or largest grouping.  The domain concept is recent.  Relate to the students that at first there were just two kingdoms.  The addition of the third kingdom, Protista occurred 1866.  The addition of the fourth kingdom Monera occurred in 1938.  The addition of the fifth kingdom, Fungi occurred in 1969.  Finally, in 1977 the Monerans were split into the Bacteria and  Archeabacteria. </a:t>
            </a:r>
            <a:endParaRPr/>
          </a:p>
        </p:txBody>
      </p:sp>
      <p:sp>
        <p:nvSpPr>
          <p:cNvPr id="466" name="Google Shape;466;p25:notes"/>
          <p:cNvSpPr txBox="1"/>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2400"/>
              <a:buFont typeface="Times New Roman"/>
              <a:buNone/>
            </a:pPr>
            <a:fld id="{00000000-1234-1234-1234-123412341234}" type="slidenum">
              <a:rPr lang="en-US" sz="2400" b="0" i="0" u="none">
                <a:solidFill>
                  <a:srgbClr val="000000"/>
                </a:solidFill>
                <a:latin typeface="Times New Roman"/>
                <a:ea typeface="Times New Roman"/>
                <a:cs typeface="Times New Roman"/>
                <a:sym typeface="Times New Roman"/>
              </a:rPr>
              <a:t>25</a:t>
            </a:fld>
            <a:endParaRPr/>
          </a:p>
        </p:txBody>
      </p:sp>
    </p:spTree>
    <p:extLst>
      <p:ext uri="{BB962C8B-B14F-4D97-AF65-F5344CB8AC3E}">
        <p14:creationId xmlns:p14="http://schemas.microsoft.com/office/powerpoint/2010/main" val="23326523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p2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473" name="Google Shape;473;p26: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796187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p27: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80" name="Google Shape;480;p2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p>
        </p:txBody>
      </p:sp>
      <p:sp>
        <p:nvSpPr>
          <p:cNvPr id="481" name="Google Shape;481;p27:notes"/>
          <p:cNvSpPr txBox="1"/>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2400"/>
              <a:buFont typeface="Calibri"/>
              <a:buNone/>
            </a:pPr>
            <a:fld id="{00000000-1234-1234-1234-123412341234}" type="slidenum">
              <a:rPr lang="en-US" sz="2400" b="0" i="0" u="none">
                <a:solidFill>
                  <a:srgbClr val="000000"/>
                </a:solidFill>
                <a:latin typeface="Calibri"/>
                <a:ea typeface="Calibri"/>
                <a:cs typeface="Calibri"/>
                <a:sym typeface="Calibri"/>
              </a:rPr>
              <a:t>27</a:t>
            </a:fld>
            <a:endParaRPr/>
          </a:p>
        </p:txBody>
      </p:sp>
    </p:spTree>
    <p:extLst>
      <p:ext uri="{BB962C8B-B14F-4D97-AF65-F5344CB8AC3E}">
        <p14:creationId xmlns:p14="http://schemas.microsoft.com/office/powerpoint/2010/main" val="6207796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p28: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91" name="Google Shape;491;p2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SzPts val="1800"/>
              <a:buFont typeface="Arial"/>
              <a:buNone/>
            </a:pPr>
            <a:r>
              <a:rPr lang="en-US" sz="1800" b="0" i="0" u="none" strike="noStrike" cap="none"/>
              <a:t>Emphasize that inverting the diagram top to bottom does not “change” the evolutionary history.  The common ancestor remains the same. </a:t>
            </a:r>
            <a:endParaRPr/>
          </a:p>
        </p:txBody>
      </p:sp>
      <p:sp>
        <p:nvSpPr>
          <p:cNvPr id="492" name="Google Shape;492;p28:notes"/>
          <p:cNvSpPr txBox="1"/>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2400"/>
              <a:buFont typeface="Times New Roman"/>
              <a:buNone/>
            </a:pPr>
            <a:fld id="{00000000-1234-1234-1234-123412341234}" type="slidenum">
              <a:rPr lang="en-US" sz="2400" b="0" i="0" u="none">
                <a:solidFill>
                  <a:srgbClr val="000000"/>
                </a:solidFill>
                <a:latin typeface="Times New Roman"/>
                <a:ea typeface="Times New Roman"/>
                <a:cs typeface="Times New Roman"/>
                <a:sym typeface="Times New Roman"/>
              </a:rPr>
              <a:t>28</a:t>
            </a:fld>
            <a:endParaRPr/>
          </a:p>
        </p:txBody>
      </p:sp>
    </p:spTree>
    <p:extLst>
      <p:ext uri="{BB962C8B-B14F-4D97-AF65-F5344CB8AC3E}">
        <p14:creationId xmlns:p14="http://schemas.microsoft.com/office/powerpoint/2010/main" val="42516618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p29: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99" name="Google Shape;499;p2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SzPts val="1800"/>
              <a:buFont typeface="Arial"/>
              <a:buNone/>
            </a:pPr>
            <a:r>
              <a:rPr lang="en-US" sz="1800" b="0" i="0" u="none" strike="noStrike" cap="none"/>
              <a:t>Students need a clear understanding of cladistics.  (Graphic: Understanding Evolution web site.)</a:t>
            </a:r>
            <a:endParaRPr/>
          </a:p>
        </p:txBody>
      </p:sp>
      <p:sp>
        <p:nvSpPr>
          <p:cNvPr id="500" name="Google Shape;500;p29:notes"/>
          <p:cNvSpPr txBox="1"/>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2400"/>
              <a:buFont typeface="Times New Roman"/>
              <a:buNone/>
            </a:pPr>
            <a:fld id="{00000000-1234-1234-1234-123412341234}" type="slidenum">
              <a:rPr lang="en-US" sz="2400" b="0" i="0" u="none">
                <a:solidFill>
                  <a:srgbClr val="000000"/>
                </a:solidFill>
                <a:latin typeface="Times New Roman"/>
                <a:ea typeface="Times New Roman"/>
                <a:cs typeface="Times New Roman"/>
                <a:sym typeface="Times New Roman"/>
              </a:rPr>
              <a:t>29</a:t>
            </a:fld>
            <a:endParaRPr/>
          </a:p>
        </p:txBody>
      </p:sp>
    </p:spTree>
    <p:extLst>
      <p:ext uri="{BB962C8B-B14F-4D97-AF65-F5344CB8AC3E}">
        <p14:creationId xmlns:p14="http://schemas.microsoft.com/office/powerpoint/2010/main" val="30267714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262" name="Google Shape;262;p3: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082372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p30: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506" name="Google Shape;506;p3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SzPts val="1800"/>
              <a:buFont typeface="Arial"/>
              <a:buNone/>
            </a:pPr>
            <a:r>
              <a:rPr lang="en-US" sz="1800" b="0" i="0" u="none" strike="noStrike" cap="none"/>
              <a:t>Make certain students can differentiate between these types of clades and reinforce the concept of what is a true clade and what is not a true clade.  </a:t>
            </a:r>
            <a:endParaRPr/>
          </a:p>
        </p:txBody>
      </p:sp>
      <p:sp>
        <p:nvSpPr>
          <p:cNvPr id="507" name="Google Shape;507;p30:notes"/>
          <p:cNvSpPr txBox="1"/>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2400"/>
              <a:buFont typeface="Times New Roman"/>
              <a:buNone/>
            </a:pPr>
            <a:fld id="{00000000-1234-1234-1234-123412341234}" type="slidenum">
              <a:rPr lang="en-US" sz="2400" b="0" i="0" u="none">
                <a:solidFill>
                  <a:srgbClr val="000000"/>
                </a:solidFill>
                <a:latin typeface="Times New Roman"/>
                <a:ea typeface="Times New Roman"/>
                <a:cs typeface="Times New Roman"/>
                <a:sym typeface="Times New Roman"/>
              </a:rPr>
              <a:t>30</a:t>
            </a:fld>
            <a:endParaRPr/>
          </a:p>
        </p:txBody>
      </p:sp>
    </p:spTree>
    <p:extLst>
      <p:ext uri="{BB962C8B-B14F-4D97-AF65-F5344CB8AC3E}">
        <p14:creationId xmlns:p14="http://schemas.microsoft.com/office/powerpoint/2010/main" val="28872384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Google Shape;512;p31: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513" name="Google Shape;513;p3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SzPts val="1800"/>
              <a:buFont typeface="Arial"/>
              <a:buNone/>
            </a:pPr>
            <a:r>
              <a:rPr lang="en-US" sz="1800" b="0" i="0" u="none" strike="noStrike" cap="none"/>
              <a:t>Simply put, anagenesis involves no budding whereas cladogenesis involves the formation of clades. Cladogenesis has been much more common in the history of life on Earth.</a:t>
            </a:r>
            <a:endParaRPr/>
          </a:p>
          <a:p>
            <a:pPr marL="0" marR="0" lvl="0" indent="0" algn="l" rtl="0">
              <a:spcBef>
                <a:spcPts val="0"/>
              </a:spcBef>
              <a:spcAft>
                <a:spcPts val="0"/>
              </a:spcAft>
              <a:buNone/>
            </a:pPr>
            <a:endParaRPr sz="1800" b="0" i="0" u="none" strike="noStrike" cap="none"/>
          </a:p>
        </p:txBody>
      </p:sp>
      <p:sp>
        <p:nvSpPr>
          <p:cNvPr id="514" name="Google Shape;514;p31:notes"/>
          <p:cNvSpPr txBox="1"/>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2400"/>
              <a:buFont typeface="Times New Roman"/>
              <a:buNone/>
            </a:pPr>
            <a:fld id="{00000000-1234-1234-1234-123412341234}" type="slidenum">
              <a:rPr lang="en-US" sz="2400" b="0" i="0" u="none">
                <a:solidFill>
                  <a:srgbClr val="000000"/>
                </a:solidFill>
                <a:latin typeface="Times New Roman"/>
                <a:ea typeface="Times New Roman"/>
                <a:cs typeface="Times New Roman"/>
                <a:sym typeface="Times New Roman"/>
              </a:rPr>
              <a:t>31</a:t>
            </a:fld>
            <a:endParaRPr/>
          </a:p>
        </p:txBody>
      </p:sp>
    </p:spTree>
    <p:extLst>
      <p:ext uri="{BB962C8B-B14F-4D97-AF65-F5344CB8AC3E}">
        <p14:creationId xmlns:p14="http://schemas.microsoft.com/office/powerpoint/2010/main" val="7073268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Google Shape;520;p32: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521" name="Google Shape;521;p3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SzPts val="1800"/>
              <a:buFont typeface="Arial"/>
              <a:buNone/>
            </a:pPr>
            <a:r>
              <a:rPr lang="en-US" sz="1800" b="0" i="0" u="none" strike="noStrike" cap="none"/>
              <a:t>Emphasize that homologous physical structures along with evidence from the fossil record serve as the basis for traditional classification. Graphic http://rainbow.ldeo.columbia.edu/courses/v1001/anaclad.html  </a:t>
            </a:r>
            <a:endParaRPr/>
          </a:p>
          <a:p>
            <a:pPr marL="0" marR="0" lvl="0" indent="0" algn="l" rtl="0">
              <a:spcBef>
                <a:spcPts val="0"/>
              </a:spcBef>
              <a:spcAft>
                <a:spcPts val="0"/>
              </a:spcAft>
              <a:buNone/>
            </a:pPr>
            <a:endParaRPr sz="1800" b="0" i="0" u="none" strike="noStrike" cap="none"/>
          </a:p>
        </p:txBody>
      </p:sp>
      <p:sp>
        <p:nvSpPr>
          <p:cNvPr id="522" name="Google Shape;522;p32:notes"/>
          <p:cNvSpPr txBox="1"/>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2400"/>
              <a:buFont typeface="Times New Roman"/>
              <a:buNone/>
            </a:pPr>
            <a:fld id="{00000000-1234-1234-1234-123412341234}" type="slidenum">
              <a:rPr lang="en-US" sz="2400" b="0" i="0" u="none">
                <a:solidFill>
                  <a:srgbClr val="000000"/>
                </a:solidFill>
                <a:latin typeface="Times New Roman"/>
                <a:ea typeface="Times New Roman"/>
                <a:cs typeface="Times New Roman"/>
                <a:sym typeface="Times New Roman"/>
              </a:rPr>
              <a:t>32</a:t>
            </a:fld>
            <a:endParaRPr/>
          </a:p>
        </p:txBody>
      </p:sp>
    </p:spTree>
    <p:extLst>
      <p:ext uri="{BB962C8B-B14F-4D97-AF65-F5344CB8AC3E}">
        <p14:creationId xmlns:p14="http://schemas.microsoft.com/office/powerpoint/2010/main" val="293933885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Google Shape;528;p3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529" name="Google Shape;529;p33: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0045695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Google Shape;536;p3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537" name="Google Shape;537;p34: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9642023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p3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544" name="Google Shape;544;p35: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772284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272" name="Google Shape;272;p4: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710948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283" name="Google Shape;283;p5: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055049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294" name="Google Shape;294;p6: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949859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304" name="Google Shape;304;p7: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668409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314" name="Google Shape;314;p8: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413046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324" name="Google Shape;324;p9: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392991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400" b="0" i="0" u="none" strike="noStrike" cap="none">
                <a:solidFill>
                  <a:schemeClr val="dk1"/>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1"/>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1"/>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1"/>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1"/>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17" name="Google Shape;17;p2"/>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lstStyle>
            <a:lvl1pPr marR="0" lvl="0" algn="ctr" rtl="0">
              <a:spcBef>
                <a:spcPts val="640"/>
              </a:spcBef>
              <a:spcAft>
                <a:spcPts val="0"/>
              </a:spcAft>
              <a:buClr>
                <a:srgbClr val="888888"/>
              </a:buClr>
              <a:buSzPts val="3200"/>
              <a:buFont typeface="Arial"/>
              <a:buNone/>
              <a:defRPr sz="3200" b="0" i="0" u="none" strike="noStrike" cap="none">
                <a:solidFill>
                  <a:srgbClr val="888888"/>
                </a:solidFill>
                <a:latin typeface="Arial"/>
                <a:ea typeface="Arial"/>
                <a:cs typeface="Arial"/>
                <a:sym typeface="Arial"/>
              </a:defRPr>
            </a:lvl1pPr>
            <a:lvl2pPr marR="0" lvl="1" algn="ctr" rtl="0">
              <a:spcBef>
                <a:spcPts val="560"/>
              </a:spcBef>
              <a:spcAft>
                <a:spcPts val="0"/>
              </a:spcAft>
              <a:buClr>
                <a:srgbClr val="888888"/>
              </a:buClr>
              <a:buSzPts val="2800"/>
              <a:buFont typeface="Arial"/>
              <a:buNone/>
              <a:defRPr sz="2800" b="0" i="0" u="none" strike="noStrike" cap="none">
                <a:solidFill>
                  <a:srgbClr val="888888"/>
                </a:solidFill>
                <a:latin typeface="Arial"/>
                <a:ea typeface="Arial"/>
                <a:cs typeface="Arial"/>
                <a:sym typeface="Arial"/>
              </a:defRPr>
            </a:lvl2pPr>
            <a:lvl3pPr marR="0" lvl="2" algn="ctr" rtl="0">
              <a:spcBef>
                <a:spcPts val="480"/>
              </a:spcBef>
              <a:spcAft>
                <a:spcPts val="0"/>
              </a:spcAft>
              <a:buClr>
                <a:srgbClr val="888888"/>
              </a:buClr>
              <a:buSzPts val="2400"/>
              <a:buFont typeface="Arial"/>
              <a:buNone/>
              <a:defRPr sz="2400" b="0" i="0" u="none" strike="noStrike" cap="none">
                <a:solidFill>
                  <a:srgbClr val="888888"/>
                </a:solidFill>
                <a:latin typeface="Arial"/>
                <a:ea typeface="Arial"/>
                <a:cs typeface="Arial"/>
                <a:sym typeface="Arial"/>
              </a:defRPr>
            </a:lvl3pPr>
            <a:lvl4pPr marR="0" lvl="3"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4pPr>
            <a:lvl5pPr marR="0" lvl="4"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9pPr>
          </a:lstStyle>
          <a:p>
            <a:endParaRPr/>
          </a:p>
        </p:txBody>
      </p:sp>
      <p:sp>
        <p:nvSpPr>
          <p:cNvPr id="18" name="Google Shape;18;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200" b="0" i="0" u="none" strike="noStrike" cap="none">
                <a:solidFill>
                  <a:srgbClr val="898989"/>
                </a:solidFill>
                <a:latin typeface="Calibri"/>
                <a:ea typeface="Calibri"/>
                <a:cs typeface="Calibri"/>
                <a:sym typeface="Calibri"/>
              </a:defRPr>
            </a:lvl1pPr>
            <a:lvl2pPr marR="0" lvl="1"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19" name="Google Shape;19;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20" name="Google Shape;20;p2"/>
          <p:cNvSpPr txBox="1">
            <a:spLocks noGrp="1"/>
          </p:cNvSpPr>
          <p:nvPr>
            <p:ph type="sldNum" idx="12"/>
          </p:nvPr>
        </p:nvSpPr>
        <p:spPr>
          <a:xfrm>
            <a:off x="6553200" y="6492875"/>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4000" b="1"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80" name="Google Shape;80;p12"/>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lstStyle>
            <a:lvl1pPr marL="457200" marR="0" lvl="0" indent="-228600" algn="l"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1pPr>
            <a:lvl2pPr marL="914400" marR="0" lvl="1" indent="-228600" algn="l" rtl="0">
              <a:spcBef>
                <a:spcPts val="36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2pPr>
            <a:lvl3pPr marL="1371600" marR="0" lvl="2" indent="-228600" algn="l" rtl="0">
              <a:spcBef>
                <a:spcPts val="32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3pPr>
            <a:lvl4pPr marL="1828800" marR="0" lvl="3"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4pPr>
            <a:lvl5pPr marL="2286000" marR="0" lvl="4"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5pPr>
            <a:lvl6pPr marL="2743200" marR="0" lvl="5"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6pPr>
            <a:lvl7pPr marL="3200400" marR="0" lvl="6"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7pPr>
            <a:lvl8pPr marL="3657600" marR="0" lvl="7"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8pPr>
            <a:lvl9pPr marL="4114800" marR="0" lvl="8"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81" name="Google Shape;81;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200" b="0" i="0" u="none">
                <a:solidFill>
                  <a:srgbClr val="898989"/>
                </a:solidFill>
                <a:latin typeface="Calibri"/>
                <a:ea typeface="Calibri"/>
                <a:cs typeface="Calibri"/>
                <a:sym typeface="Calibri"/>
              </a:defRPr>
            </a:lvl1pPr>
            <a:lvl2pPr marR="0" lvl="1"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82" name="Google Shape;82;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2400" b="0" i="0" u="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83" name="Google Shape;83;p12"/>
          <p:cNvSpPr txBox="1">
            <a:spLocks noGrp="1"/>
          </p:cNvSpPr>
          <p:nvPr>
            <p:ph type="sldNum" idx="12"/>
          </p:nvPr>
        </p:nvSpPr>
        <p:spPr>
          <a:xfrm>
            <a:off x="6553200" y="6492875"/>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4"/>
        <p:cNvGrpSpPr/>
        <p:nvPr/>
      </p:nvGrpSpPr>
      <p:grpSpPr>
        <a:xfrm>
          <a:off x="0" y="0"/>
          <a:ext cx="0" cy="0"/>
          <a:chOff x="0" y="0"/>
          <a:chExt cx="0" cy="0"/>
        </a:xfrm>
      </p:grpSpPr>
      <p:sp>
        <p:nvSpPr>
          <p:cNvPr id="85" name="Google Shape;85;p13"/>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86" name="Google Shape;86;p13"/>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lstStyle>
            <a:lvl1pPr marR="0" lvl="0" algn="ctr" rtl="0">
              <a:spcBef>
                <a:spcPts val="64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1pPr>
            <a:lvl2pPr marR="0" lvl="1" algn="ctr" rtl="0">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R="0" lvl="2" algn="ctr" rtl="0">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R="0" lvl="3"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R="0" lvl="4"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87" name="Google Shape;87;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200" b="0" i="0" u="none">
                <a:solidFill>
                  <a:srgbClr val="898989"/>
                </a:solidFill>
                <a:latin typeface="Calibri"/>
                <a:ea typeface="Calibri"/>
                <a:cs typeface="Calibri"/>
                <a:sym typeface="Calibri"/>
              </a:defRPr>
            </a:lvl1pPr>
            <a:lvl2pPr marR="0" lvl="1"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88" name="Google Shape;88;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2400" b="0" i="0" u="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89" name="Google Shape;89;p13"/>
          <p:cNvSpPr txBox="1">
            <a:spLocks noGrp="1"/>
          </p:cNvSpPr>
          <p:nvPr>
            <p:ph type="sldNum" idx="12"/>
          </p:nvPr>
        </p:nvSpPr>
        <p:spPr>
          <a:xfrm>
            <a:off x="6553200" y="6492875"/>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6"/>
        <p:cNvGrpSpPr/>
        <p:nvPr/>
      </p:nvGrpSpPr>
      <p:grpSpPr>
        <a:xfrm>
          <a:off x="0" y="0"/>
          <a:ext cx="0" cy="0"/>
          <a:chOff x="0" y="0"/>
          <a:chExt cx="0" cy="0"/>
        </a:xfrm>
      </p:grpSpPr>
      <p:sp>
        <p:nvSpPr>
          <p:cNvPr id="97" name="Google Shape;97;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200" b="0" i="0" u="none">
                <a:solidFill>
                  <a:srgbClr val="898989"/>
                </a:solidFill>
                <a:latin typeface="Calibri"/>
                <a:ea typeface="Calibri"/>
                <a:cs typeface="Calibri"/>
                <a:sym typeface="Calibri"/>
              </a:defRPr>
            </a:lvl1pPr>
            <a:lvl2pPr marR="0" lvl="1"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98" name="Google Shape;98;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2400" b="0" i="0" u="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99" name="Google Shape;99;p15"/>
          <p:cNvSpPr txBox="1">
            <a:spLocks noGrp="1"/>
          </p:cNvSpPr>
          <p:nvPr>
            <p:ph type="sldNum" idx="12"/>
          </p:nvPr>
        </p:nvSpPr>
        <p:spPr>
          <a:xfrm>
            <a:off x="6553200" y="6492875"/>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2"/>
        <p:cNvGrpSpPr/>
        <p:nvPr/>
      </p:nvGrpSpPr>
      <p:grpSpPr>
        <a:xfrm>
          <a:off x="0" y="0"/>
          <a:ext cx="0" cy="0"/>
          <a:chOff x="0" y="0"/>
          <a:chExt cx="0" cy="0"/>
        </a:xfrm>
      </p:grpSpPr>
      <p:sp>
        <p:nvSpPr>
          <p:cNvPr id="113" name="Google Shape;113;p18"/>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114" name="Google Shape;114;p18"/>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lstStyle>
            <a:lvl1pPr marR="0" lvl="0" algn="ctr" rtl="0">
              <a:spcBef>
                <a:spcPts val="64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1pPr>
            <a:lvl2pPr marR="0" lvl="1" algn="ctr" rtl="0">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R="0" lvl="2" algn="ctr" rtl="0">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R="0" lvl="3"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R="0" lvl="4"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15" name="Google Shape;115;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200" b="0" i="0" u="none">
                <a:solidFill>
                  <a:srgbClr val="898989"/>
                </a:solidFill>
                <a:latin typeface="Calibri"/>
                <a:ea typeface="Calibri"/>
                <a:cs typeface="Calibri"/>
                <a:sym typeface="Calibri"/>
              </a:defRPr>
            </a:lvl1pPr>
            <a:lvl2pPr marR="0" lvl="1"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116" name="Google Shape;116;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2400" b="0" i="0" u="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117" name="Google Shape;117;p18"/>
          <p:cNvSpPr txBox="1">
            <a:spLocks noGrp="1"/>
          </p:cNvSpPr>
          <p:nvPr>
            <p:ph type="sldNum" idx="12"/>
          </p:nvPr>
        </p:nvSpPr>
        <p:spPr>
          <a:xfrm>
            <a:off x="6553200" y="6492875"/>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24"/>
        <p:cNvGrpSpPr/>
        <p:nvPr/>
      </p:nvGrpSpPr>
      <p:grpSpPr>
        <a:xfrm>
          <a:off x="0" y="0"/>
          <a:ext cx="0" cy="0"/>
          <a:chOff x="0" y="0"/>
          <a:chExt cx="0" cy="0"/>
        </a:xfrm>
      </p:grpSpPr>
      <p:sp>
        <p:nvSpPr>
          <p:cNvPr id="125" name="Google Shape;125;p20"/>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126" name="Google Shape;126;p20"/>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7" name="Google Shape;127;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200" b="0" i="0" u="none">
                <a:solidFill>
                  <a:srgbClr val="898989"/>
                </a:solidFill>
                <a:latin typeface="Calibri"/>
                <a:ea typeface="Calibri"/>
                <a:cs typeface="Calibri"/>
                <a:sym typeface="Calibri"/>
              </a:defRPr>
            </a:lvl1pPr>
            <a:lvl2pPr marR="0" lvl="1"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128" name="Google Shape;128;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2400" b="0" i="0" u="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129" name="Google Shape;129;p20"/>
          <p:cNvSpPr txBox="1">
            <a:spLocks noGrp="1"/>
          </p:cNvSpPr>
          <p:nvPr>
            <p:ph type="sldNum" idx="12"/>
          </p:nvPr>
        </p:nvSpPr>
        <p:spPr>
          <a:xfrm>
            <a:off x="6553200" y="647700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6"/>
        <p:cNvGrpSpPr/>
        <p:nvPr/>
      </p:nvGrpSpPr>
      <p:grpSpPr>
        <a:xfrm>
          <a:off x="0" y="0"/>
          <a:ext cx="0" cy="0"/>
          <a:chOff x="0" y="0"/>
          <a:chExt cx="0" cy="0"/>
        </a:xfrm>
      </p:grpSpPr>
      <p:sp>
        <p:nvSpPr>
          <p:cNvPr id="137" name="Google Shape;137;p22"/>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4000" b="1"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138" name="Google Shape;138;p22"/>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lstStyle>
            <a:lvl1pPr marL="457200" marR="0" lvl="0" indent="-228600" algn="l"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1pPr>
            <a:lvl2pPr marL="914400" marR="0" lvl="1" indent="-228600" algn="l" rtl="0">
              <a:spcBef>
                <a:spcPts val="36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2pPr>
            <a:lvl3pPr marL="1371600" marR="0" lvl="2" indent="-228600" algn="l" rtl="0">
              <a:spcBef>
                <a:spcPts val="32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3pPr>
            <a:lvl4pPr marL="1828800" marR="0" lvl="3"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4pPr>
            <a:lvl5pPr marL="2286000" marR="0" lvl="4"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5pPr>
            <a:lvl6pPr marL="2743200" marR="0" lvl="5"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6pPr>
            <a:lvl7pPr marL="3200400" marR="0" lvl="6"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7pPr>
            <a:lvl8pPr marL="3657600" marR="0" lvl="7"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8pPr>
            <a:lvl9pPr marL="4114800" marR="0" lvl="8"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139" name="Google Shape;139;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200" b="0" i="0" u="none">
                <a:solidFill>
                  <a:srgbClr val="898989"/>
                </a:solidFill>
                <a:latin typeface="Calibri"/>
                <a:ea typeface="Calibri"/>
                <a:cs typeface="Calibri"/>
                <a:sym typeface="Calibri"/>
              </a:defRPr>
            </a:lvl1pPr>
            <a:lvl2pPr marR="0" lvl="1"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140" name="Google Shape;140;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2400" b="0" i="0" u="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141" name="Google Shape;141;p22"/>
          <p:cNvSpPr txBox="1">
            <a:spLocks noGrp="1"/>
          </p:cNvSpPr>
          <p:nvPr>
            <p:ph type="sldNum" idx="12"/>
          </p:nvPr>
        </p:nvSpPr>
        <p:spPr>
          <a:xfrm>
            <a:off x="6553200" y="6492875"/>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48"/>
        <p:cNvGrpSpPr/>
        <p:nvPr/>
      </p:nvGrpSpPr>
      <p:grpSpPr>
        <a:xfrm>
          <a:off x="0" y="0"/>
          <a:ext cx="0" cy="0"/>
          <a:chOff x="0" y="0"/>
          <a:chExt cx="0" cy="0"/>
        </a:xfrm>
      </p:grpSpPr>
      <p:sp>
        <p:nvSpPr>
          <p:cNvPr id="149" name="Google Shape;149;p24"/>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150" name="Google Shape;150;p24"/>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1" name="Google Shape;151;p24"/>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2" name="Google Shape;152;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200" b="0" i="0" u="none">
                <a:solidFill>
                  <a:srgbClr val="898989"/>
                </a:solidFill>
                <a:latin typeface="Calibri"/>
                <a:ea typeface="Calibri"/>
                <a:cs typeface="Calibri"/>
                <a:sym typeface="Calibri"/>
              </a:defRPr>
            </a:lvl1pPr>
            <a:lvl2pPr marR="0" lvl="1"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153" name="Google Shape;153;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2400" b="0" i="0" u="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154" name="Google Shape;154;p24"/>
          <p:cNvSpPr txBox="1">
            <a:spLocks noGrp="1"/>
          </p:cNvSpPr>
          <p:nvPr>
            <p:ph type="sldNum" idx="12"/>
          </p:nvPr>
        </p:nvSpPr>
        <p:spPr>
          <a:xfrm>
            <a:off x="6553200" y="6492875"/>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61"/>
        <p:cNvGrpSpPr/>
        <p:nvPr/>
      </p:nvGrpSpPr>
      <p:grpSpPr>
        <a:xfrm>
          <a:off x="0" y="0"/>
          <a:ext cx="0" cy="0"/>
          <a:chOff x="0" y="0"/>
          <a:chExt cx="0" cy="0"/>
        </a:xfrm>
      </p:grpSpPr>
      <p:sp>
        <p:nvSpPr>
          <p:cNvPr id="162" name="Google Shape;162;p26"/>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163" name="Google Shape;163;p26"/>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164" name="Google Shape;164;p26"/>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165" name="Google Shape;165;p26"/>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166" name="Google Shape;166;p26"/>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167" name="Google Shape;167;p2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200" b="0" i="0" u="none">
                <a:solidFill>
                  <a:srgbClr val="898989"/>
                </a:solidFill>
                <a:latin typeface="Calibri"/>
                <a:ea typeface="Calibri"/>
                <a:cs typeface="Calibri"/>
                <a:sym typeface="Calibri"/>
              </a:defRPr>
            </a:lvl1pPr>
            <a:lvl2pPr marR="0" lvl="1"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168" name="Google Shape;168;p2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2400" b="0" i="0" u="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169" name="Google Shape;169;p26"/>
          <p:cNvSpPr txBox="1">
            <a:spLocks noGrp="1"/>
          </p:cNvSpPr>
          <p:nvPr>
            <p:ph type="sldNum" idx="12"/>
          </p:nvPr>
        </p:nvSpPr>
        <p:spPr>
          <a:xfrm>
            <a:off x="6553200" y="6492875"/>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76"/>
        <p:cNvGrpSpPr/>
        <p:nvPr/>
      </p:nvGrpSpPr>
      <p:grpSpPr>
        <a:xfrm>
          <a:off x="0" y="0"/>
          <a:ext cx="0" cy="0"/>
          <a:chOff x="0" y="0"/>
          <a:chExt cx="0" cy="0"/>
        </a:xfrm>
      </p:grpSpPr>
      <p:sp>
        <p:nvSpPr>
          <p:cNvPr id="177" name="Google Shape;177;p28"/>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178" name="Google Shape;178;p2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200" b="0" i="0" u="none">
                <a:solidFill>
                  <a:srgbClr val="898989"/>
                </a:solidFill>
                <a:latin typeface="Calibri"/>
                <a:ea typeface="Calibri"/>
                <a:cs typeface="Calibri"/>
                <a:sym typeface="Calibri"/>
              </a:defRPr>
            </a:lvl1pPr>
            <a:lvl2pPr marR="0" lvl="1"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179" name="Google Shape;179;p2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2400" b="0" i="0" u="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180" name="Google Shape;180;p28"/>
          <p:cNvSpPr txBox="1">
            <a:spLocks noGrp="1"/>
          </p:cNvSpPr>
          <p:nvPr>
            <p:ph type="sldNum" idx="12"/>
          </p:nvPr>
        </p:nvSpPr>
        <p:spPr>
          <a:xfrm>
            <a:off x="6553200" y="6492875"/>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87"/>
        <p:cNvGrpSpPr/>
        <p:nvPr/>
      </p:nvGrpSpPr>
      <p:grpSpPr>
        <a:xfrm>
          <a:off x="0" y="0"/>
          <a:ext cx="0" cy="0"/>
          <a:chOff x="0" y="0"/>
          <a:chExt cx="0" cy="0"/>
        </a:xfrm>
      </p:grpSpPr>
      <p:sp>
        <p:nvSpPr>
          <p:cNvPr id="188" name="Google Shape;188;p30"/>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2000" b="1"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189" name="Google Shape;189;p30"/>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90" name="Google Shape;190;p30"/>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191" name="Google Shape;191;p3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200" b="0" i="0" u="none">
                <a:solidFill>
                  <a:srgbClr val="898989"/>
                </a:solidFill>
                <a:latin typeface="Calibri"/>
                <a:ea typeface="Calibri"/>
                <a:cs typeface="Calibri"/>
                <a:sym typeface="Calibri"/>
              </a:defRPr>
            </a:lvl1pPr>
            <a:lvl2pPr marR="0" lvl="1"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192" name="Google Shape;192;p3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2400" b="0" i="0" u="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193" name="Google Shape;193;p30"/>
          <p:cNvSpPr txBox="1">
            <a:spLocks noGrp="1"/>
          </p:cNvSpPr>
          <p:nvPr>
            <p:ph type="sldNum" idx="12"/>
          </p:nvPr>
        </p:nvSpPr>
        <p:spPr>
          <a:xfrm>
            <a:off x="6553200" y="6492875"/>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29" name="Google Shape;29;p4"/>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0" name="Google Shape;30;p4"/>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1" name="Google Shape;31;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200" b="0" i="0" u="none">
                <a:solidFill>
                  <a:srgbClr val="898989"/>
                </a:solidFill>
                <a:latin typeface="Calibri"/>
                <a:ea typeface="Calibri"/>
                <a:cs typeface="Calibri"/>
                <a:sym typeface="Calibri"/>
              </a:defRPr>
            </a:lvl1pPr>
            <a:lvl2pPr marR="0" lvl="1"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32" name="Google Shape;32;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2400" b="0" i="0" u="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33" name="Google Shape;33;p4"/>
          <p:cNvSpPr txBox="1">
            <a:spLocks noGrp="1"/>
          </p:cNvSpPr>
          <p:nvPr>
            <p:ph type="sldNum" idx="12"/>
          </p:nvPr>
        </p:nvSpPr>
        <p:spPr>
          <a:xfrm>
            <a:off x="6553200" y="6492875"/>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00"/>
        <p:cNvGrpSpPr/>
        <p:nvPr/>
      </p:nvGrpSpPr>
      <p:grpSpPr>
        <a:xfrm>
          <a:off x="0" y="0"/>
          <a:ext cx="0" cy="0"/>
          <a:chOff x="0" y="0"/>
          <a:chExt cx="0" cy="0"/>
        </a:xfrm>
      </p:grpSpPr>
      <p:sp>
        <p:nvSpPr>
          <p:cNvPr id="201" name="Google Shape;201;p32"/>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2000" b="1"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202" name="Google Shape;202;p32"/>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203" name="Google Shape;203;p32"/>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204" name="Google Shape;204;p3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200" b="0" i="0" u="none">
                <a:solidFill>
                  <a:srgbClr val="898989"/>
                </a:solidFill>
                <a:latin typeface="Calibri"/>
                <a:ea typeface="Calibri"/>
                <a:cs typeface="Calibri"/>
                <a:sym typeface="Calibri"/>
              </a:defRPr>
            </a:lvl1pPr>
            <a:lvl2pPr marR="0" lvl="1"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205" name="Google Shape;205;p3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2400" b="0" i="0" u="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206" name="Google Shape;206;p32"/>
          <p:cNvSpPr txBox="1">
            <a:spLocks noGrp="1"/>
          </p:cNvSpPr>
          <p:nvPr>
            <p:ph type="sldNum" idx="12"/>
          </p:nvPr>
        </p:nvSpPr>
        <p:spPr>
          <a:xfrm>
            <a:off x="6553200" y="6492875"/>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13"/>
        <p:cNvGrpSpPr/>
        <p:nvPr/>
      </p:nvGrpSpPr>
      <p:grpSpPr>
        <a:xfrm>
          <a:off x="0" y="0"/>
          <a:ext cx="0" cy="0"/>
          <a:chOff x="0" y="0"/>
          <a:chExt cx="0" cy="0"/>
        </a:xfrm>
      </p:grpSpPr>
      <p:sp>
        <p:nvSpPr>
          <p:cNvPr id="214" name="Google Shape;214;p34"/>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215" name="Google Shape;215;p34"/>
          <p:cNvSpPr txBox="1">
            <a:spLocks noGrp="1"/>
          </p:cNvSpPr>
          <p:nvPr>
            <p:ph type="body" idx="1"/>
          </p:nvPr>
        </p:nvSpPr>
        <p:spPr>
          <a:xfrm rot="5400000">
            <a:off x="2309019" y="-251619"/>
            <a:ext cx="4525962" cy="8229600"/>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16" name="Google Shape;216;p3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200" b="0" i="0" u="none">
                <a:solidFill>
                  <a:srgbClr val="898989"/>
                </a:solidFill>
                <a:latin typeface="Calibri"/>
                <a:ea typeface="Calibri"/>
                <a:cs typeface="Calibri"/>
                <a:sym typeface="Calibri"/>
              </a:defRPr>
            </a:lvl1pPr>
            <a:lvl2pPr marR="0" lvl="1"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217" name="Google Shape;217;p3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2400" b="0" i="0" u="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218" name="Google Shape;218;p34"/>
          <p:cNvSpPr txBox="1">
            <a:spLocks noGrp="1"/>
          </p:cNvSpPr>
          <p:nvPr>
            <p:ph type="sldNum" idx="12"/>
          </p:nvPr>
        </p:nvSpPr>
        <p:spPr>
          <a:xfrm>
            <a:off x="6553200" y="6492875"/>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25"/>
        <p:cNvGrpSpPr/>
        <p:nvPr/>
      </p:nvGrpSpPr>
      <p:grpSpPr>
        <a:xfrm>
          <a:off x="0" y="0"/>
          <a:ext cx="0" cy="0"/>
          <a:chOff x="0" y="0"/>
          <a:chExt cx="0" cy="0"/>
        </a:xfrm>
      </p:grpSpPr>
      <p:sp>
        <p:nvSpPr>
          <p:cNvPr id="226" name="Google Shape;226;p36"/>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227" name="Google Shape;227;p36"/>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28" name="Google Shape;228;p3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200" b="0" i="0" u="none">
                <a:solidFill>
                  <a:srgbClr val="898989"/>
                </a:solidFill>
                <a:latin typeface="Calibri"/>
                <a:ea typeface="Calibri"/>
                <a:cs typeface="Calibri"/>
                <a:sym typeface="Calibri"/>
              </a:defRPr>
            </a:lvl1pPr>
            <a:lvl2pPr marR="0" lvl="1"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229" name="Google Shape;229;p3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2400" b="0" i="0" u="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230" name="Google Shape;230;p36"/>
          <p:cNvSpPr txBox="1">
            <a:spLocks noGrp="1"/>
          </p:cNvSpPr>
          <p:nvPr>
            <p:ph type="sldNum" idx="12"/>
          </p:nvPr>
        </p:nvSpPr>
        <p:spPr>
          <a:xfrm>
            <a:off x="6553200" y="6492875"/>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Chart" type="chart">
  <p:cSld name="CHART">
    <p:spTree>
      <p:nvGrpSpPr>
        <p:cNvPr id="1" name="Shape 237"/>
        <p:cNvGrpSpPr/>
        <p:nvPr/>
      </p:nvGrpSpPr>
      <p:grpSpPr>
        <a:xfrm>
          <a:off x="0" y="0"/>
          <a:ext cx="0" cy="0"/>
          <a:chOff x="0" y="0"/>
          <a:chExt cx="0" cy="0"/>
        </a:xfrm>
      </p:grpSpPr>
      <p:sp>
        <p:nvSpPr>
          <p:cNvPr id="238" name="Google Shape;238;p38"/>
          <p:cNvSpPr txBox="1">
            <a:spLocks noGrp="1"/>
          </p:cNvSpPr>
          <p:nvPr>
            <p:ph type="title"/>
          </p:nvPr>
        </p:nvSpPr>
        <p:spPr>
          <a:xfrm>
            <a:off x="685800" y="381000"/>
            <a:ext cx="7772400" cy="12192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239" name="Google Shape;239;p38"/>
          <p:cNvSpPr>
            <a:spLocks noGrp="1"/>
          </p:cNvSpPr>
          <p:nvPr>
            <p:ph type="chart" idx="2"/>
          </p:nvPr>
        </p:nvSpPr>
        <p:spPr>
          <a:xfrm>
            <a:off x="762000" y="1828800"/>
            <a:ext cx="7620000" cy="4267200"/>
          </a:xfrm>
          <a:prstGeom prst="rect">
            <a:avLst/>
          </a:prstGeom>
          <a:noFill/>
          <a:ln>
            <a:noFill/>
          </a:ln>
        </p:spPr>
        <p:txBody>
          <a:bodyPr spcFirstLastPara="1" wrap="square" lIns="91425" tIns="45700" rIns="91425" bIns="45700" anchor="t" anchorCtr="0"/>
          <a:lstStyle>
            <a:lvl1pPr marR="0" lvl="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40" name="Google Shape;240;p38"/>
          <p:cNvSpPr txBox="1">
            <a:spLocks noGrp="1"/>
          </p:cNvSpPr>
          <p:nvPr>
            <p:ph type="dt" idx="10"/>
          </p:nvPr>
        </p:nvSpPr>
        <p:spPr>
          <a:xfrm>
            <a:off x="685800" y="6324600"/>
            <a:ext cx="1676400" cy="457200"/>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200" b="0" i="0" u="none">
                <a:solidFill>
                  <a:srgbClr val="898989"/>
                </a:solidFill>
                <a:latin typeface="Calibri"/>
                <a:ea typeface="Calibri"/>
                <a:cs typeface="Calibri"/>
                <a:sym typeface="Calibri"/>
              </a:defRPr>
            </a:lvl1pPr>
            <a:lvl2pPr marR="0" lvl="1"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241" name="Google Shape;241;p38"/>
          <p:cNvSpPr txBox="1">
            <a:spLocks noGrp="1"/>
          </p:cNvSpPr>
          <p:nvPr>
            <p:ph type="ftr" idx="11"/>
          </p:nvPr>
        </p:nvSpPr>
        <p:spPr>
          <a:xfrm>
            <a:off x="2743200" y="6324600"/>
            <a:ext cx="3429000" cy="457200"/>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2400" b="0" i="0" u="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242" name="Google Shape;242;p38"/>
          <p:cNvSpPr txBox="1">
            <a:spLocks noGrp="1"/>
          </p:cNvSpPr>
          <p:nvPr>
            <p:ph type="sldNum" idx="12"/>
          </p:nvPr>
        </p:nvSpPr>
        <p:spPr>
          <a:xfrm>
            <a:off x="6781800" y="6400800"/>
            <a:ext cx="1905000" cy="4572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4"/>
        <p:cNvGrpSpPr/>
        <p:nvPr/>
      </p:nvGrpSpPr>
      <p:grpSpPr>
        <a:xfrm>
          <a:off x="0" y="0"/>
          <a:ext cx="0" cy="0"/>
          <a:chOff x="0" y="0"/>
          <a:chExt cx="0" cy="0"/>
        </a:xfrm>
      </p:grpSpPr>
      <p:sp>
        <p:nvSpPr>
          <p:cNvPr id="35" name="Google Shape;35;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200" b="0" i="0" u="none">
                <a:solidFill>
                  <a:srgbClr val="898989"/>
                </a:solidFill>
                <a:latin typeface="Calibri"/>
                <a:ea typeface="Calibri"/>
                <a:cs typeface="Calibri"/>
                <a:sym typeface="Calibri"/>
              </a:defRPr>
            </a:lvl1pPr>
            <a:lvl2pPr marR="0" lvl="1"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36" name="Google Shape;36;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2400" b="0" i="0" u="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37" name="Google Shape;37;p5"/>
          <p:cNvSpPr txBox="1">
            <a:spLocks noGrp="1"/>
          </p:cNvSpPr>
          <p:nvPr>
            <p:ph type="sldNum" idx="12"/>
          </p:nvPr>
        </p:nvSpPr>
        <p:spPr>
          <a:xfrm>
            <a:off x="6553200" y="6492875"/>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38"/>
        <p:cNvGrpSpPr/>
        <p:nvPr/>
      </p:nvGrpSpPr>
      <p:grpSpPr>
        <a:xfrm>
          <a:off x="0" y="0"/>
          <a:ext cx="0" cy="0"/>
          <a:chOff x="0" y="0"/>
          <a:chExt cx="0" cy="0"/>
        </a:xfrm>
      </p:grpSpPr>
      <p:sp>
        <p:nvSpPr>
          <p:cNvPr id="39" name="Google Shape;39;p6"/>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40" name="Google Shape;40;p6"/>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1" name="Google Shape;41;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200" b="0" i="0" u="none">
                <a:solidFill>
                  <a:srgbClr val="898989"/>
                </a:solidFill>
                <a:latin typeface="Calibri"/>
                <a:ea typeface="Calibri"/>
                <a:cs typeface="Calibri"/>
                <a:sym typeface="Calibri"/>
              </a:defRPr>
            </a:lvl1pPr>
            <a:lvl2pPr marR="0" lvl="1"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42" name="Google Shape;42;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2400" b="0" i="0" u="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43" name="Google Shape;43;p6"/>
          <p:cNvSpPr txBox="1">
            <a:spLocks noGrp="1"/>
          </p:cNvSpPr>
          <p:nvPr>
            <p:ph type="sldNum" idx="12"/>
          </p:nvPr>
        </p:nvSpPr>
        <p:spPr>
          <a:xfrm>
            <a:off x="6553200" y="6492875"/>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44"/>
        <p:cNvGrpSpPr/>
        <p:nvPr/>
      </p:nvGrpSpPr>
      <p:grpSpPr>
        <a:xfrm>
          <a:off x="0" y="0"/>
          <a:ext cx="0" cy="0"/>
          <a:chOff x="0" y="0"/>
          <a:chExt cx="0" cy="0"/>
        </a:xfrm>
      </p:grpSpPr>
      <p:sp>
        <p:nvSpPr>
          <p:cNvPr id="45" name="Google Shape;45;p7"/>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46" name="Google Shape;46;p7"/>
          <p:cNvSpPr txBox="1">
            <a:spLocks noGrp="1"/>
          </p:cNvSpPr>
          <p:nvPr>
            <p:ph type="body" idx="1"/>
          </p:nvPr>
        </p:nvSpPr>
        <p:spPr>
          <a:xfrm rot="5400000">
            <a:off x="2309019" y="-251619"/>
            <a:ext cx="4525962" cy="8229600"/>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7" name="Google Shape;47;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200" b="0" i="0" u="none">
                <a:solidFill>
                  <a:srgbClr val="898989"/>
                </a:solidFill>
                <a:latin typeface="Calibri"/>
                <a:ea typeface="Calibri"/>
                <a:cs typeface="Calibri"/>
                <a:sym typeface="Calibri"/>
              </a:defRPr>
            </a:lvl1pPr>
            <a:lvl2pPr marR="0" lvl="1"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48" name="Google Shape;48;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2400" b="0" i="0" u="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49" name="Google Shape;49;p7"/>
          <p:cNvSpPr txBox="1">
            <a:spLocks noGrp="1"/>
          </p:cNvSpPr>
          <p:nvPr>
            <p:ph type="sldNum" idx="12"/>
          </p:nvPr>
        </p:nvSpPr>
        <p:spPr>
          <a:xfrm>
            <a:off x="6553200" y="6492875"/>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0"/>
        <p:cNvGrpSpPr/>
        <p:nvPr/>
      </p:nvGrpSpPr>
      <p:grpSpPr>
        <a:xfrm>
          <a:off x="0" y="0"/>
          <a:ext cx="0" cy="0"/>
          <a:chOff x="0" y="0"/>
          <a:chExt cx="0" cy="0"/>
        </a:xfrm>
      </p:grpSpPr>
      <p:sp>
        <p:nvSpPr>
          <p:cNvPr id="51" name="Google Shape;51;p8"/>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2000" b="1"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52" name="Google Shape;52;p8"/>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53" name="Google Shape;53;p8"/>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54" name="Google Shape;54;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200" b="0" i="0" u="none">
                <a:solidFill>
                  <a:srgbClr val="898989"/>
                </a:solidFill>
                <a:latin typeface="Calibri"/>
                <a:ea typeface="Calibri"/>
                <a:cs typeface="Calibri"/>
                <a:sym typeface="Calibri"/>
              </a:defRPr>
            </a:lvl1pPr>
            <a:lvl2pPr marR="0" lvl="1"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55" name="Google Shape;55;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2400" b="0" i="0" u="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56" name="Google Shape;56;p8"/>
          <p:cNvSpPr txBox="1">
            <a:spLocks noGrp="1"/>
          </p:cNvSpPr>
          <p:nvPr>
            <p:ph type="sldNum" idx="12"/>
          </p:nvPr>
        </p:nvSpPr>
        <p:spPr>
          <a:xfrm>
            <a:off x="6553200" y="6492875"/>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7"/>
        <p:cNvGrpSpPr/>
        <p:nvPr/>
      </p:nvGrpSpPr>
      <p:grpSpPr>
        <a:xfrm>
          <a:off x="0" y="0"/>
          <a:ext cx="0" cy="0"/>
          <a:chOff x="0" y="0"/>
          <a:chExt cx="0" cy="0"/>
        </a:xfrm>
      </p:grpSpPr>
      <p:sp>
        <p:nvSpPr>
          <p:cNvPr id="58" name="Google Shape;58;p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2000" b="1"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59" name="Google Shape;59;p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0" name="Google Shape;60;p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1" name="Google Shape;61;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200" b="0" i="0" u="none">
                <a:solidFill>
                  <a:srgbClr val="898989"/>
                </a:solidFill>
                <a:latin typeface="Calibri"/>
                <a:ea typeface="Calibri"/>
                <a:cs typeface="Calibri"/>
                <a:sym typeface="Calibri"/>
              </a:defRPr>
            </a:lvl1pPr>
            <a:lvl2pPr marR="0" lvl="1"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62" name="Google Shape;62;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2400" b="0" i="0" u="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63" name="Google Shape;63;p9"/>
          <p:cNvSpPr txBox="1">
            <a:spLocks noGrp="1"/>
          </p:cNvSpPr>
          <p:nvPr>
            <p:ph type="sldNum" idx="12"/>
          </p:nvPr>
        </p:nvSpPr>
        <p:spPr>
          <a:xfrm>
            <a:off x="6553200" y="6492875"/>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4"/>
        <p:cNvGrpSpPr/>
        <p:nvPr/>
      </p:nvGrpSpPr>
      <p:grpSpPr>
        <a:xfrm>
          <a:off x="0" y="0"/>
          <a:ext cx="0" cy="0"/>
          <a:chOff x="0" y="0"/>
          <a:chExt cx="0" cy="0"/>
        </a:xfrm>
      </p:grpSpPr>
      <p:sp>
        <p:nvSpPr>
          <p:cNvPr id="65" name="Google Shape;65;p10"/>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66" name="Google Shape;66;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200" b="0" i="0" u="none">
                <a:solidFill>
                  <a:srgbClr val="898989"/>
                </a:solidFill>
                <a:latin typeface="Calibri"/>
                <a:ea typeface="Calibri"/>
                <a:cs typeface="Calibri"/>
                <a:sym typeface="Calibri"/>
              </a:defRPr>
            </a:lvl1pPr>
            <a:lvl2pPr marR="0" lvl="1"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67" name="Google Shape;67;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2400" b="0" i="0" u="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68" name="Google Shape;68;p10"/>
          <p:cNvSpPr txBox="1">
            <a:spLocks noGrp="1"/>
          </p:cNvSpPr>
          <p:nvPr>
            <p:ph type="sldNum" idx="12"/>
          </p:nvPr>
        </p:nvSpPr>
        <p:spPr>
          <a:xfrm>
            <a:off x="6553200" y="6492875"/>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9"/>
        <p:cNvGrpSpPr/>
        <p:nvPr/>
      </p:nvGrpSpPr>
      <p:grpSpPr>
        <a:xfrm>
          <a:off x="0" y="0"/>
          <a:ext cx="0" cy="0"/>
          <a:chOff x="0" y="0"/>
          <a:chExt cx="0" cy="0"/>
        </a:xfrm>
      </p:grpSpPr>
      <p:sp>
        <p:nvSpPr>
          <p:cNvPr id="70" name="Google Shape;70;p11"/>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71" name="Google Shape;71;p11"/>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72" name="Google Shape;72;p11"/>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73" name="Google Shape;73;p11"/>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74" name="Google Shape;74;p11"/>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75" name="Google Shape;75;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200" b="0" i="0" u="none">
                <a:solidFill>
                  <a:srgbClr val="898989"/>
                </a:solidFill>
                <a:latin typeface="Calibri"/>
                <a:ea typeface="Calibri"/>
                <a:cs typeface="Calibri"/>
                <a:sym typeface="Calibri"/>
              </a:defRPr>
            </a:lvl1pPr>
            <a:lvl2pPr marR="0" lvl="1"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76" name="Google Shape;76;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2400" b="0" i="0" u="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77" name="Google Shape;77;p11"/>
          <p:cNvSpPr txBox="1">
            <a:spLocks noGrp="1"/>
          </p:cNvSpPr>
          <p:nvPr>
            <p:ph type="sldNum" idx="12"/>
          </p:nvPr>
        </p:nvSpPr>
        <p:spPr>
          <a:xfrm>
            <a:off x="6553200" y="6492875"/>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0.xml"/><Relationship Id="rId1" Type="http://schemas.openxmlformats.org/officeDocument/2006/relationships/slideLayout" Target="../slideLayouts/slideLayout18.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1.xml"/><Relationship Id="rId1" Type="http://schemas.openxmlformats.org/officeDocument/2006/relationships/slideLayout" Target="../slideLayouts/slideLayout19.xml"/></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2.xml"/><Relationship Id="rId1" Type="http://schemas.openxmlformats.org/officeDocument/2006/relationships/slideLayout" Target="../slideLayouts/slideLayout20.xml"/></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3.xml"/><Relationship Id="rId1" Type="http://schemas.openxmlformats.org/officeDocument/2006/relationships/slideLayout" Target="../slideLayouts/slideLayout21.xml"/></Relationships>
</file>

<file path=ppt/slideMasters/_rels/slideMaster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4.xml"/><Relationship Id="rId1" Type="http://schemas.openxmlformats.org/officeDocument/2006/relationships/slideLayout" Target="../slideLayouts/slideLayout22.xml"/></Relationships>
</file>

<file path=ppt/slideMasters/_rels/slideMaster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5.xml"/><Relationship Id="rId1" Type="http://schemas.openxmlformats.org/officeDocument/2006/relationships/slideLayout" Target="../slideLayouts/slideLayout2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image" Target="../media/image2.jp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theme" Target="../theme/theme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3.xml"/><Relationship Id="rId1" Type="http://schemas.openxmlformats.org/officeDocument/2006/relationships/slideLayout" Target="../slideLayouts/slideLayout12.xml"/></Relationships>
</file>

<file path=ppt/slideMasters/_rels/slideMaster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5.xml"/><Relationship Id="rId1" Type="http://schemas.openxmlformats.org/officeDocument/2006/relationships/slideLayout" Target="../slideLayouts/slideLayout13.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6.xml"/><Relationship Id="rId1" Type="http://schemas.openxmlformats.org/officeDocument/2006/relationships/slideLayout" Target="../slideLayouts/slideLayout14.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7.xml"/><Relationship Id="rId1" Type="http://schemas.openxmlformats.org/officeDocument/2006/relationships/slideLayout" Target="../slideLayouts/slideLayout15.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8.xml"/><Relationship Id="rId1" Type="http://schemas.openxmlformats.org/officeDocument/2006/relationships/slideLayout" Target="../slideLayouts/slideLayout16.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9.xml"/><Relationship Id="rId1"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400" b="0" i="0" u="none" strike="noStrike" cap="none">
                <a:solidFill>
                  <a:schemeClr val="dk1"/>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1"/>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1"/>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1"/>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1"/>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11" name="Google Shape;11;p1"/>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2" name="Google Shape;12;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200" b="0" i="0" u="none" strike="noStrike" cap="none">
                <a:solidFill>
                  <a:srgbClr val="898989"/>
                </a:solidFill>
                <a:latin typeface="Calibri"/>
                <a:ea typeface="Calibri"/>
                <a:cs typeface="Calibri"/>
                <a:sym typeface="Calibri"/>
              </a:defRPr>
            </a:lvl1pPr>
            <a:lvl2pPr marR="0" lvl="1"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13" name="Google Shape;13;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14" name="Google Shape;14;p1"/>
          <p:cNvSpPr txBox="1">
            <a:spLocks noGrp="1"/>
          </p:cNvSpPr>
          <p:nvPr>
            <p:ph type="sldNum" idx="12"/>
          </p:nvPr>
        </p:nvSpPr>
        <p:spPr>
          <a:xfrm>
            <a:off x="6553200" y="6492875"/>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0"/>
        <p:cNvGrpSpPr/>
        <p:nvPr/>
      </p:nvGrpSpPr>
      <p:grpSpPr>
        <a:xfrm>
          <a:off x="0" y="0"/>
          <a:ext cx="0" cy="0"/>
          <a:chOff x="0" y="0"/>
          <a:chExt cx="0" cy="0"/>
        </a:xfrm>
      </p:grpSpPr>
      <p:sp>
        <p:nvSpPr>
          <p:cNvPr id="171" name="Google Shape;171;p27"/>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172" name="Google Shape;172;p27"/>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73" name="Google Shape;173;p2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200" b="0" i="0" u="none">
                <a:solidFill>
                  <a:srgbClr val="898989"/>
                </a:solidFill>
                <a:latin typeface="Calibri"/>
                <a:ea typeface="Calibri"/>
                <a:cs typeface="Calibri"/>
                <a:sym typeface="Calibri"/>
              </a:defRPr>
            </a:lvl1pPr>
            <a:lvl2pPr marR="0" lvl="1"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174" name="Google Shape;174;p2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2400" b="0" i="0" u="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175" name="Google Shape;175;p27"/>
          <p:cNvSpPr txBox="1">
            <a:spLocks noGrp="1"/>
          </p:cNvSpPr>
          <p:nvPr>
            <p:ph type="sldNum" idx="12"/>
          </p:nvPr>
        </p:nvSpPr>
        <p:spPr>
          <a:xfrm>
            <a:off x="6553200" y="6492875"/>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65"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1"/>
        <p:cNvGrpSpPr/>
        <p:nvPr/>
      </p:nvGrpSpPr>
      <p:grpSpPr>
        <a:xfrm>
          <a:off x="0" y="0"/>
          <a:ext cx="0" cy="0"/>
          <a:chOff x="0" y="0"/>
          <a:chExt cx="0" cy="0"/>
        </a:xfrm>
      </p:grpSpPr>
      <p:sp>
        <p:nvSpPr>
          <p:cNvPr id="182" name="Google Shape;182;p29"/>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183" name="Google Shape;183;p29"/>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84" name="Google Shape;184;p2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200" b="0" i="0" u="none">
                <a:solidFill>
                  <a:srgbClr val="898989"/>
                </a:solidFill>
                <a:latin typeface="Calibri"/>
                <a:ea typeface="Calibri"/>
                <a:cs typeface="Calibri"/>
                <a:sym typeface="Calibri"/>
              </a:defRPr>
            </a:lvl1pPr>
            <a:lvl2pPr marR="0" lvl="1"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185" name="Google Shape;185;p2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2400" b="0" i="0" u="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186" name="Google Shape;186;p29"/>
          <p:cNvSpPr txBox="1">
            <a:spLocks noGrp="1"/>
          </p:cNvSpPr>
          <p:nvPr>
            <p:ph type="sldNum" idx="12"/>
          </p:nvPr>
        </p:nvSpPr>
        <p:spPr>
          <a:xfrm>
            <a:off x="6553200" y="6492875"/>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66"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4"/>
        <p:cNvGrpSpPr/>
        <p:nvPr/>
      </p:nvGrpSpPr>
      <p:grpSpPr>
        <a:xfrm>
          <a:off x="0" y="0"/>
          <a:ext cx="0" cy="0"/>
          <a:chOff x="0" y="0"/>
          <a:chExt cx="0" cy="0"/>
        </a:xfrm>
      </p:grpSpPr>
      <p:sp>
        <p:nvSpPr>
          <p:cNvPr id="195" name="Google Shape;195;p31"/>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196" name="Google Shape;196;p31"/>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97" name="Google Shape;197;p3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200" b="0" i="0" u="none">
                <a:solidFill>
                  <a:srgbClr val="898989"/>
                </a:solidFill>
                <a:latin typeface="Calibri"/>
                <a:ea typeface="Calibri"/>
                <a:cs typeface="Calibri"/>
                <a:sym typeface="Calibri"/>
              </a:defRPr>
            </a:lvl1pPr>
            <a:lvl2pPr marR="0" lvl="1"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198" name="Google Shape;198;p3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2400" b="0" i="0" u="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199" name="Google Shape;199;p31"/>
          <p:cNvSpPr txBox="1">
            <a:spLocks noGrp="1"/>
          </p:cNvSpPr>
          <p:nvPr>
            <p:ph type="sldNum" idx="12"/>
          </p:nvPr>
        </p:nvSpPr>
        <p:spPr>
          <a:xfrm>
            <a:off x="6553200" y="6492875"/>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67"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07"/>
        <p:cNvGrpSpPr/>
        <p:nvPr/>
      </p:nvGrpSpPr>
      <p:grpSpPr>
        <a:xfrm>
          <a:off x="0" y="0"/>
          <a:ext cx="0" cy="0"/>
          <a:chOff x="0" y="0"/>
          <a:chExt cx="0" cy="0"/>
        </a:xfrm>
      </p:grpSpPr>
      <p:sp>
        <p:nvSpPr>
          <p:cNvPr id="208" name="Google Shape;208;p33"/>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209" name="Google Shape;209;p33"/>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10" name="Google Shape;210;p3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200" b="0" i="0" u="none">
                <a:solidFill>
                  <a:srgbClr val="898989"/>
                </a:solidFill>
                <a:latin typeface="Calibri"/>
                <a:ea typeface="Calibri"/>
                <a:cs typeface="Calibri"/>
                <a:sym typeface="Calibri"/>
              </a:defRPr>
            </a:lvl1pPr>
            <a:lvl2pPr marR="0" lvl="1"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211" name="Google Shape;211;p3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2400" b="0" i="0" u="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212" name="Google Shape;212;p33"/>
          <p:cNvSpPr txBox="1">
            <a:spLocks noGrp="1"/>
          </p:cNvSpPr>
          <p:nvPr>
            <p:ph type="sldNum" idx="12"/>
          </p:nvPr>
        </p:nvSpPr>
        <p:spPr>
          <a:xfrm>
            <a:off x="6553200" y="6492875"/>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68"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19"/>
        <p:cNvGrpSpPr/>
        <p:nvPr/>
      </p:nvGrpSpPr>
      <p:grpSpPr>
        <a:xfrm>
          <a:off x="0" y="0"/>
          <a:ext cx="0" cy="0"/>
          <a:chOff x="0" y="0"/>
          <a:chExt cx="0" cy="0"/>
        </a:xfrm>
      </p:grpSpPr>
      <p:sp>
        <p:nvSpPr>
          <p:cNvPr id="220" name="Google Shape;220;p35"/>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221" name="Google Shape;221;p35"/>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22" name="Google Shape;222;p3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200" b="0" i="0" u="none">
                <a:solidFill>
                  <a:srgbClr val="898989"/>
                </a:solidFill>
                <a:latin typeface="Calibri"/>
                <a:ea typeface="Calibri"/>
                <a:cs typeface="Calibri"/>
                <a:sym typeface="Calibri"/>
              </a:defRPr>
            </a:lvl1pPr>
            <a:lvl2pPr marR="0" lvl="1"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223" name="Google Shape;223;p3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2400" b="0" i="0" u="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224" name="Google Shape;224;p35"/>
          <p:cNvSpPr txBox="1">
            <a:spLocks noGrp="1"/>
          </p:cNvSpPr>
          <p:nvPr>
            <p:ph type="sldNum" idx="12"/>
          </p:nvPr>
        </p:nvSpPr>
        <p:spPr>
          <a:xfrm>
            <a:off x="6553200" y="6492875"/>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69"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31"/>
        <p:cNvGrpSpPr/>
        <p:nvPr/>
      </p:nvGrpSpPr>
      <p:grpSpPr>
        <a:xfrm>
          <a:off x="0" y="0"/>
          <a:ext cx="0" cy="0"/>
          <a:chOff x="0" y="0"/>
          <a:chExt cx="0" cy="0"/>
        </a:xfrm>
      </p:grpSpPr>
      <p:sp>
        <p:nvSpPr>
          <p:cNvPr id="232" name="Google Shape;232;p37"/>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233" name="Google Shape;233;p37"/>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34" name="Google Shape;234;p37"/>
          <p:cNvSpPr txBox="1">
            <a:spLocks noGrp="1"/>
          </p:cNvSpPr>
          <p:nvPr>
            <p:ph type="dt" idx="10"/>
          </p:nvPr>
        </p:nvSpPr>
        <p:spPr>
          <a:xfrm>
            <a:off x="685800" y="6324600"/>
            <a:ext cx="1676400" cy="457200"/>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200" b="0" i="0" u="none">
                <a:solidFill>
                  <a:srgbClr val="898989"/>
                </a:solidFill>
                <a:latin typeface="Calibri"/>
                <a:ea typeface="Calibri"/>
                <a:cs typeface="Calibri"/>
                <a:sym typeface="Calibri"/>
              </a:defRPr>
            </a:lvl1pPr>
            <a:lvl2pPr marR="0" lvl="1"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235" name="Google Shape;235;p37"/>
          <p:cNvSpPr txBox="1">
            <a:spLocks noGrp="1"/>
          </p:cNvSpPr>
          <p:nvPr>
            <p:ph type="ftr" idx="11"/>
          </p:nvPr>
        </p:nvSpPr>
        <p:spPr>
          <a:xfrm>
            <a:off x="2743200" y="6324600"/>
            <a:ext cx="3429000" cy="457200"/>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2400" b="0" i="0" u="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236" name="Google Shape;236;p37"/>
          <p:cNvSpPr txBox="1">
            <a:spLocks noGrp="1"/>
          </p:cNvSpPr>
          <p:nvPr>
            <p:ph type="sldNum" idx="12"/>
          </p:nvPr>
        </p:nvSpPr>
        <p:spPr>
          <a:xfrm>
            <a:off x="6781800" y="6400800"/>
            <a:ext cx="1905000" cy="4572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70"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12">
            <a:alphaModFix/>
          </a:blip>
          <a:stretch>
            <a:fillRect/>
          </a:stretch>
        </a:blipFill>
        <a:effectLst/>
      </p:bgPr>
    </p:bg>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23" name="Google Shape;23;p3"/>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4" name="Google Shape;24;p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200" b="0" i="0" u="none">
                <a:solidFill>
                  <a:srgbClr val="898989"/>
                </a:solidFill>
                <a:latin typeface="Calibri"/>
                <a:ea typeface="Calibri"/>
                <a:cs typeface="Calibri"/>
                <a:sym typeface="Calibri"/>
              </a:defRPr>
            </a:lvl1pPr>
            <a:lvl2pPr marR="0" lvl="1"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25" name="Google Shape;25;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2400" b="0" i="0" u="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26" name="Google Shape;26;p3"/>
          <p:cNvSpPr txBox="1">
            <a:spLocks noGrp="1"/>
          </p:cNvSpPr>
          <p:nvPr>
            <p:ph type="sldNum" idx="12"/>
          </p:nvPr>
        </p:nvSpPr>
        <p:spPr>
          <a:xfrm>
            <a:off x="6553200" y="6492875"/>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0"/>
        <p:cNvGrpSpPr/>
        <p:nvPr/>
      </p:nvGrpSpPr>
      <p:grpSpPr>
        <a:xfrm>
          <a:off x="0" y="0"/>
          <a:ext cx="0" cy="0"/>
          <a:chOff x="0" y="0"/>
          <a:chExt cx="0" cy="0"/>
        </a:xfrm>
      </p:grpSpPr>
      <p:sp>
        <p:nvSpPr>
          <p:cNvPr id="91" name="Google Shape;91;p14"/>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92" name="Google Shape;92;p14"/>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3" name="Google Shape;93;p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200" b="0" i="0" u="none">
                <a:solidFill>
                  <a:srgbClr val="898989"/>
                </a:solidFill>
                <a:latin typeface="Calibri"/>
                <a:ea typeface="Calibri"/>
                <a:cs typeface="Calibri"/>
                <a:sym typeface="Calibri"/>
              </a:defRPr>
            </a:lvl1pPr>
            <a:lvl2pPr marR="0" lvl="1"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94" name="Google Shape;94;p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2400" b="0" i="0" u="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95" name="Google Shape;95;p14"/>
          <p:cNvSpPr txBox="1">
            <a:spLocks noGrp="1"/>
          </p:cNvSpPr>
          <p:nvPr>
            <p:ph type="sldNum" idx="12"/>
          </p:nvPr>
        </p:nvSpPr>
        <p:spPr>
          <a:xfrm>
            <a:off x="6553200" y="6492875"/>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9"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a:blip r:embed="rId2">
            <a:alphaModFix/>
          </a:blip>
          <a:stretch>
            <a:fillRect/>
          </a:stretch>
        </a:blipFill>
        <a:effectLst/>
      </p:bgPr>
    </p:bg>
    <p:spTree>
      <p:nvGrpSpPr>
        <p:cNvPr id="1" name="Shape 100"/>
        <p:cNvGrpSpPr/>
        <p:nvPr/>
      </p:nvGrpSpPr>
      <p:grpSpPr>
        <a:xfrm>
          <a:off x="0" y="0"/>
          <a:ext cx="0" cy="0"/>
          <a:chOff x="0" y="0"/>
          <a:chExt cx="0" cy="0"/>
        </a:xfrm>
      </p:grpSpPr>
      <p:sp>
        <p:nvSpPr>
          <p:cNvPr id="101" name="Google Shape;101;p16"/>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102" name="Google Shape;102;p16"/>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3" name="Google Shape;103;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200" b="0" i="0" u="none">
                <a:solidFill>
                  <a:srgbClr val="898989"/>
                </a:solidFill>
                <a:latin typeface="Calibri"/>
                <a:ea typeface="Calibri"/>
                <a:cs typeface="Calibri"/>
                <a:sym typeface="Calibri"/>
              </a:defRPr>
            </a:lvl1pPr>
            <a:lvl2pPr marR="0" lvl="1"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104" name="Google Shape;104;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2400" b="0" i="0" u="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105" name="Google Shape;105;p16"/>
          <p:cNvSpPr txBox="1">
            <a:spLocks noGrp="1"/>
          </p:cNvSpPr>
          <p:nvPr>
            <p:ph type="sldNum" idx="12"/>
          </p:nvPr>
        </p:nvSpPr>
        <p:spPr>
          <a:xfrm>
            <a:off x="6553200" y="6492875"/>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6"/>
        <p:cNvGrpSpPr/>
        <p:nvPr/>
      </p:nvGrpSpPr>
      <p:grpSpPr>
        <a:xfrm>
          <a:off x="0" y="0"/>
          <a:ext cx="0" cy="0"/>
          <a:chOff x="0" y="0"/>
          <a:chExt cx="0" cy="0"/>
        </a:xfrm>
      </p:grpSpPr>
      <p:sp>
        <p:nvSpPr>
          <p:cNvPr id="107" name="Google Shape;107;p17"/>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108" name="Google Shape;108;p17"/>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9" name="Google Shape;109;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200" b="0" i="0" u="none">
                <a:solidFill>
                  <a:srgbClr val="898989"/>
                </a:solidFill>
                <a:latin typeface="Calibri"/>
                <a:ea typeface="Calibri"/>
                <a:cs typeface="Calibri"/>
                <a:sym typeface="Calibri"/>
              </a:defRPr>
            </a:lvl1pPr>
            <a:lvl2pPr marR="0" lvl="1"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110" name="Google Shape;110;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2400" b="0" i="0" u="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111" name="Google Shape;111;p17"/>
          <p:cNvSpPr txBox="1">
            <a:spLocks noGrp="1"/>
          </p:cNvSpPr>
          <p:nvPr>
            <p:ph type="sldNum" idx="12"/>
          </p:nvPr>
        </p:nvSpPr>
        <p:spPr>
          <a:xfrm>
            <a:off x="6553200" y="6492875"/>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60"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8"/>
        <p:cNvGrpSpPr/>
        <p:nvPr/>
      </p:nvGrpSpPr>
      <p:grpSpPr>
        <a:xfrm>
          <a:off x="0" y="0"/>
          <a:ext cx="0" cy="0"/>
          <a:chOff x="0" y="0"/>
          <a:chExt cx="0" cy="0"/>
        </a:xfrm>
      </p:grpSpPr>
      <p:sp>
        <p:nvSpPr>
          <p:cNvPr id="119" name="Google Shape;119;p19"/>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120" name="Google Shape;120;p19"/>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1" name="Google Shape;121;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200" b="0" i="0" u="none">
                <a:solidFill>
                  <a:srgbClr val="898989"/>
                </a:solidFill>
                <a:latin typeface="Calibri"/>
                <a:ea typeface="Calibri"/>
                <a:cs typeface="Calibri"/>
                <a:sym typeface="Calibri"/>
              </a:defRPr>
            </a:lvl1pPr>
            <a:lvl2pPr marR="0" lvl="1"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122" name="Google Shape;122;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2400" b="0" i="0" u="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123" name="Google Shape;123;p19"/>
          <p:cNvSpPr txBox="1">
            <a:spLocks noGrp="1"/>
          </p:cNvSpPr>
          <p:nvPr>
            <p:ph type="sldNum" idx="12"/>
          </p:nvPr>
        </p:nvSpPr>
        <p:spPr>
          <a:xfrm>
            <a:off x="6553200" y="647700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61"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0"/>
        <p:cNvGrpSpPr/>
        <p:nvPr/>
      </p:nvGrpSpPr>
      <p:grpSpPr>
        <a:xfrm>
          <a:off x="0" y="0"/>
          <a:ext cx="0" cy="0"/>
          <a:chOff x="0" y="0"/>
          <a:chExt cx="0" cy="0"/>
        </a:xfrm>
      </p:grpSpPr>
      <p:sp>
        <p:nvSpPr>
          <p:cNvPr id="131" name="Google Shape;131;p21"/>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132" name="Google Shape;132;p21"/>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3" name="Google Shape;133;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200" b="0" i="0" u="none">
                <a:solidFill>
                  <a:srgbClr val="898989"/>
                </a:solidFill>
                <a:latin typeface="Calibri"/>
                <a:ea typeface="Calibri"/>
                <a:cs typeface="Calibri"/>
                <a:sym typeface="Calibri"/>
              </a:defRPr>
            </a:lvl1pPr>
            <a:lvl2pPr marR="0" lvl="1"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134" name="Google Shape;134;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2400" b="0" i="0" u="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135" name="Google Shape;135;p21"/>
          <p:cNvSpPr txBox="1">
            <a:spLocks noGrp="1"/>
          </p:cNvSpPr>
          <p:nvPr>
            <p:ph type="sldNum" idx="12"/>
          </p:nvPr>
        </p:nvSpPr>
        <p:spPr>
          <a:xfrm>
            <a:off x="6553200" y="6492875"/>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62"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2"/>
        <p:cNvGrpSpPr/>
        <p:nvPr/>
      </p:nvGrpSpPr>
      <p:grpSpPr>
        <a:xfrm>
          <a:off x="0" y="0"/>
          <a:ext cx="0" cy="0"/>
          <a:chOff x="0" y="0"/>
          <a:chExt cx="0" cy="0"/>
        </a:xfrm>
      </p:grpSpPr>
      <p:sp>
        <p:nvSpPr>
          <p:cNvPr id="143" name="Google Shape;143;p23"/>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144" name="Google Shape;144;p23"/>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45" name="Google Shape;145;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200" b="0" i="0" u="none">
                <a:solidFill>
                  <a:srgbClr val="898989"/>
                </a:solidFill>
                <a:latin typeface="Calibri"/>
                <a:ea typeface="Calibri"/>
                <a:cs typeface="Calibri"/>
                <a:sym typeface="Calibri"/>
              </a:defRPr>
            </a:lvl1pPr>
            <a:lvl2pPr marR="0" lvl="1"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146" name="Google Shape;146;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2400" b="0" i="0" u="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147" name="Google Shape;147;p23"/>
          <p:cNvSpPr txBox="1">
            <a:spLocks noGrp="1"/>
          </p:cNvSpPr>
          <p:nvPr>
            <p:ph type="sldNum" idx="12"/>
          </p:nvPr>
        </p:nvSpPr>
        <p:spPr>
          <a:xfrm>
            <a:off x="6553200" y="6492875"/>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63"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5"/>
        <p:cNvGrpSpPr/>
        <p:nvPr/>
      </p:nvGrpSpPr>
      <p:grpSpPr>
        <a:xfrm>
          <a:off x="0" y="0"/>
          <a:ext cx="0" cy="0"/>
          <a:chOff x="0" y="0"/>
          <a:chExt cx="0" cy="0"/>
        </a:xfrm>
      </p:grpSpPr>
      <p:sp>
        <p:nvSpPr>
          <p:cNvPr id="156" name="Google Shape;156;p25"/>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157" name="Google Shape;157;p25"/>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58" name="Google Shape;158;p2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200" b="0" i="0" u="none">
                <a:solidFill>
                  <a:srgbClr val="898989"/>
                </a:solidFill>
                <a:latin typeface="Calibri"/>
                <a:ea typeface="Calibri"/>
                <a:cs typeface="Calibri"/>
                <a:sym typeface="Calibri"/>
              </a:defRPr>
            </a:lvl1pPr>
            <a:lvl2pPr marR="0" lvl="1"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159" name="Google Shape;159;p2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2400" b="0" i="0" u="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160" name="Google Shape;160;p25"/>
          <p:cNvSpPr txBox="1">
            <a:spLocks noGrp="1"/>
          </p:cNvSpPr>
          <p:nvPr>
            <p:ph type="sldNum" idx="12"/>
          </p:nvPr>
        </p:nvSpPr>
        <p:spPr>
          <a:xfrm>
            <a:off x="6553200" y="6492875"/>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64"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7.jpg"/></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7.jpg"/></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7.jpg"/></Relationships>
</file>

<file path=ppt/slides/_rels/slide1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7.jpg"/></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7.jpg"/></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7.jp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jpg"/></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3.xml"/><Relationship Id="rId5" Type="http://schemas.openxmlformats.org/officeDocument/2006/relationships/image" Target="../media/image32.png"/><Relationship Id="rId4" Type="http://schemas.openxmlformats.org/officeDocument/2006/relationships/image" Target="../media/image31.png"/></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jp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35.xml"/><Relationship Id="rId1" Type="http://schemas.openxmlformats.org/officeDocument/2006/relationships/slideLayout" Target="../slideLayouts/slideLayout12.xml"/><Relationship Id="rId4" Type="http://schemas.openxmlformats.org/officeDocument/2006/relationships/image" Target="../media/image39.jp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2.jp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46"/>
        <p:cNvGrpSpPr/>
        <p:nvPr/>
      </p:nvGrpSpPr>
      <p:grpSpPr>
        <a:xfrm>
          <a:off x="0" y="0"/>
          <a:ext cx="0" cy="0"/>
          <a:chOff x="0" y="0"/>
          <a:chExt cx="0" cy="0"/>
        </a:xfrm>
      </p:grpSpPr>
      <p:sp>
        <p:nvSpPr>
          <p:cNvPr id="247" name="Google Shape;247;p39"/>
          <p:cNvSpPr txBox="1"/>
          <p:nvPr/>
        </p:nvSpPr>
        <p:spPr>
          <a:xfrm>
            <a:off x="1885950" y="4748212"/>
            <a:ext cx="5353050" cy="153987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3366"/>
              </a:buClr>
              <a:buSzPts val="2800"/>
              <a:buFont typeface="Times New Roman"/>
              <a:buNone/>
            </a:pPr>
            <a:r>
              <a:rPr lang="en-US" sz="2800" b="1" i="0" u="none" strike="noStrike" cap="none">
                <a:solidFill>
                  <a:srgbClr val="003366"/>
                </a:solidFill>
                <a:latin typeface="Times New Roman"/>
                <a:ea typeface="Times New Roman"/>
                <a:cs typeface="Times New Roman"/>
                <a:sym typeface="Times New Roman"/>
              </a:rPr>
              <a:t>Macroevolution Part I:</a:t>
            </a:r>
            <a:endParaRPr/>
          </a:p>
          <a:p>
            <a:pPr marL="0" marR="0" lvl="0" indent="0" algn="ctr" rtl="0">
              <a:lnSpc>
                <a:spcPct val="100000"/>
              </a:lnSpc>
              <a:spcBef>
                <a:spcPts val="1400"/>
              </a:spcBef>
              <a:spcAft>
                <a:spcPts val="0"/>
              </a:spcAft>
              <a:buClr>
                <a:srgbClr val="003366"/>
              </a:buClr>
              <a:buSzPts val="2800"/>
              <a:buFont typeface="Times New Roman"/>
              <a:buNone/>
            </a:pPr>
            <a:r>
              <a:rPr lang="en-US" sz="2800" b="1" i="0" u="none" strike="noStrike" cap="none">
                <a:solidFill>
                  <a:srgbClr val="003366"/>
                </a:solidFill>
                <a:latin typeface="Times New Roman"/>
                <a:ea typeface="Times New Roman"/>
                <a:cs typeface="Times New Roman"/>
                <a:sym typeface="Times New Roman"/>
              </a:rPr>
              <a:t>Phylogenies</a:t>
            </a:r>
            <a:endParaRPr/>
          </a:p>
          <a:p>
            <a:pPr marL="0" marR="0" lvl="0" indent="0" algn="l" rtl="0">
              <a:lnSpc>
                <a:spcPct val="100000"/>
              </a:lnSpc>
              <a:spcBef>
                <a:spcPts val="0"/>
              </a:spcBef>
              <a:spcAft>
                <a:spcPts val="0"/>
              </a:spcAft>
              <a:buNone/>
            </a:pPr>
            <a:endParaRPr sz="2800" b="1" i="0" u="none">
              <a:solidFill>
                <a:srgbClr val="003366"/>
              </a:solidFill>
              <a:latin typeface="Times New Roman"/>
              <a:ea typeface="Times New Roman"/>
              <a:cs typeface="Times New Roman"/>
              <a:sym typeface="Times New Roman"/>
            </a:endParaRPr>
          </a:p>
        </p:txBody>
      </p:sp>
      <p:pic>
        <p:nvPicPr>
          <p:cNvPr id="248" name="Google Shape;248;p39"/>
          <p:cNvPicPr preferRelativeResize="0"/>
          <p:nvPr/>
        </p:nvPicPr>
        <p:blipFill rotWithShape="1">
          <a:blip r:embed="rId4">
            <a:alphaModFix/>
          </a:blip>
          <a:srcRect/>
          <a:stretch/>
        </p:blipFill>
        <p:spPr>
          <a:xfrm>
            <a:off x="1885950" y="2057400"/>
            <a:ext cx="5353050" cy="2590800"/>
          </a:xfrm>
          <a:prstGeom prst="rect">
            <a:avLst/>
          </a:prstGeom>
          <a:noFill/>
          <a:ln>
            <a:noFill/>
          </a:ln>
        </p:spPr>
      </p:pic>
      <p:pic>
        <p:nvPicPr>
          <p:cNvPr id="249" name="Google Shape;249;p39"/>
          <p:cNvPicPr preferRelativeResize="0"/>
          <p:nvPr/>
        </p:nvPicPr>
        <p:blipFill rotWithShape="1">
          <a:blip r:embed="rId5">
            <a:alphaModFix/>
          </a:blip>
          <a:srcRect/>
          <a:stretch/>
        </p:blipFill>
        <p:spPr>
          <a:xfrm>
            <a:off x="6477000" y="5867400"/>
            <a:ext cx="2439987" cy="83978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48"/>
          <p:cNvSpPr txBox="1">
            <a:spLocks noGrp="1"/>
          </p:cNvSpPr>
          <p:nvPr>
            <p:ph type="title"/>
          </p:nvPr>
        </p:nvSpPr>
        <p:spPr>
          <a:xfrm>
            <a:off x="457200" y="0"/>
            <a:ext cx="8229600" cy="8763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4400"/>
              <a:buFont typeface="Calibri"/>
              <a:buNone/>
            </a:pPr>
            <a:r>
              <a:rPr lang="en-US" sz="4400" b="0" i="0" u="none" strike="noStrike" cap="none">
                <a:solidFill>
                  <a:schemeClr val="lt1"/>
                </a:solidFill>
                <a:latin typeface="Calibri"/>
                <a:ea typeface="Calibri"/>
                <a:cs typeface="Calibri"/>
                <a:sym typeface="Calibri"/>
              </a:rPr>
              <a:t>Sister Taxa</a:t>
            </a:r>
            <a:endParaRPr/>
          </a:p>
        </p:txBody>
      </p:sp>
      <p:sp>
        <p:nvSpPr>
          <p:cNvPr id="337" name="Google Shape;337;p48"/>
          <p:cNvSpPr txBox="1"/>
          <p:nvPr/>
        </p:nvSpPr>
        <p:spPr>
          <a:xfrm>
            <a:off x="6553200" y="6492875"/>
            <a:ext cx="21336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1200"/>
              <a:buFont typeface="Calibri"/>
              <a:buNone/>
            </a:pPr>
            <a:fld id="{00000000-1234-1234-1234-123412341234}" type="slidenum">
              <a:rPr lang="en-US" sz="1200" b="0" i="0" u="none">
                <a:solidFill>
                  <a:srgbClr val="898989"/>
                </a:solidFill>
                <a:latin typeface="Calibri"/>
                <a:ea typeface="Calibri"/>
                <a:cs typeface="Calibri"/>
                <a:sym typeface="Calibri"/>
              </a:rPr>
              <a:t>10</a:t>
            </a:fld>
            <a:endParaRPr/>
          </a:p>
        </p:txBody>
      </p:sp>
      <p:pic>
        <p:nvPicPr>
          <p:cNvPr id="338" name="Google Shape;338;p48" descr="C:\power point template\small nmsi logo.jpg"/>
          <p:cNvPicPr preferRelativeResize="0"/>
          <p:nvPr/>
        </p:nvPicPr>
        <p:blipFill rotWithShape="1">
          <a:blip r:embed="rId3">
            <a:alphaModFix/>
          </a:blip>
          <a:srcRect/>
          <a:stretch/>
        </p:blipFill>
        <p:spPr>
          <a:xfrm>
            <a:off x="7772400" y="6324600"/>
            <a:ext cx="1206500" cy="404812"/>
          </a:xfrm>
          <a:prstGeom prst="rect">
            <a:avLst/>
          </a:prstGeom>
          <a:noFill/>
          <a:ln>
            <a:noFill/>
          </a:ln>
        </p:spPr>
      </p:pic>
      <p:pic>
        <p:nvPicPr>
          <p:cNvPr id="339" name="Google Shape;339;p48" descr="C:\power point template\nmsi large logo.jpg"/>
          <p:cNvPicPr preferRelativeResize="0"/>
          <p:nvPr/>
        </p:nvPicPr>
        <p:blipFill rotWithShape="1">
          <a:blip r:embed="rId4">
            <a:alphaModFix/>
          </a:blip>
          <a:srcRect/>
          <a:stretch/>
        </p:blipFill>
        <p:spPr>
          <a:xfrm>
            <a:off x="7620000" y="6248400"/>
            <a:ext cx="1371600" cy="471487"/>
          </a:xfrm>
          <a:prstGeom prst="rect">
            <a:avLst/>
          </a:prstGeom>
          <a:noFill/>
          <a:ln>
            <a:noFill/>
          </a:ln>
        </p:spPr>
      </p:pic>
      <p:pic>
        <p:nvPicPr>
          <p:cNvPr id="340" name="Google Shape;340;p48"/>
          <p:cNvPicPr preferRelativeResize="0"/>
          <p:nvPr/>
        </p:nvPicPr>
        <p:blipFill rotWithShape="1">
          <a:blip r:embed="rId5">
            <a:alphaModFix/>
          </a:blip>
          <a:srcRect/>
          <a:stretch/>
        </p:blipFill>
        <p:spPr>
          <a:xfrm>
            <a:off x="882650" y="1222375"/>
            <a:ext cx="7370762" cy="4252912"/>
          </a:xfrm>
          <a:prstGeom prst="rect">
            <a:avLst/>
          </a:prstGeom>
          <a:noFill/>
          <a:ln>
            <a:noFill/>
          </a:ln>
        </p:spPr>
      </p:pic>
      <p:sp>
        <p:nvSpPr>
          <p:cNvPr id="341" name="Google Shape;341;p48"/>
          <p:cNvSpPr txBox="1"/>
          <p:nvPr/>
        </p:nvSpPr>
        <p:spPr>
          <a:xfrm>
            <a:off x="168275" y="5534025"/>
            <a:ext cx="8975725" cy="120015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Times New Roman"/>
              <a:buNone/>
            </a:pPr>
            <a:r>
              <a:rPr lang="en-US" sz="2400" b="0" i="0" u="none">
                <a:solidFill>
                  <a:schemeClr val="dk1"/>
                </a:solidFill>
                <a:latin typeface="Times New Roman"/>
                <a:ea typeface="Times New Roman"/>
                <a:cs typeface="Times New Roman"/>
                <a:sym typeface="Times New Roman"/>
              </a:rPr>
              <a:t>Sister taxa are groups or organisms that share an immediate common ancestor.  Also note the branches can rotate and still represent the same phylogeny.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49"/>
          <p:cNvSpPr txBox="1"/>
          <p:nvPr/>
        </p:nvSpPr>
        <p:spPr>
          <a:xfrm>
            <a:off x="6553200" y="6492875"/>
            <a:ext cx="21336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1200"/>
              <a:buFont typeface="Calibri"/>
              <a:buNone/>
            </a:pPr>
            <a:fld id="{00000000-1234-1234-1234-123412341234}" type="slidenum">
              <a:rPr lang="en-US" sz="1200" b="0" i="0" u="none">
                <a:solidFill>
                  <a:srgbClr val="898989"/>
                </a:solidFill>
                <a:latin typeface="Calibri"/>
                <a:ea typeface="Calibri"/>
                <a:cs typeface="Calibri"/>
                <a:sym typeface="Calibri"/>
              </a:rPr>
              <a:t>11</a:t>
            </a:fld>
            <a:endParaRPr/>
          </a:p>
        </p:txBody>
      </p:sp>
      <p:pic>
        <p:nvPicPr>
          <p:cNvPr id="347" name="Google Shape;347;p49" descr="C:\power point template\small nmsi logo.jpg"/>
          <p:cNvPicPr preferRelativeResize="0"/>
          <p:nvPr/>
        </p:nvPicPr>
        <p:blipFill rotWithShape="1">
          <a:blip r:embed="rId3">
            <a:alphaModFix/>
          </a:blip>
          <a:srcRect/>
          <a:stretch/>
        </p:blipFill>
        <p:spPr>
          <a:xfrm>
            <a:off x="7772400" y="6324600"/>
            <a:ext cx="1206500" cy="404812"/>
          </a:xfrm>
          <a:prstGeom prst="rect">
            <a:avLst/>
          </a:prstGeom>
          <a:noFill/>
          <a:ln>
            <a:noFill/>
          </a:ln>
        </p:spPr>
      </p:pic>
      <p:pic>
        <p:nvPicPr>
          <p:cNvPr id="348" name="Google Shape;348;p49" descr="C:\power point template\nmsi large logo.jpg"/>
          <p:cNvPicPr preferRelativeResize="0"/>
          <p:nvPr/>
        </p:nvPicPr>
        <p:blipFill rotWithShape="1">
          <a:blip r:embed="rId4">
            <a:alphaModFix/>
          </a:blip>
          <a:srcRect/>
          <a:stretch/>
        </p:blipFill>
        <p:spPr>
          <a:xfrm>
            <a:off x="7620000" y="6248400"/>
            <a:ext cx="1371600" cy="471487"/>
          </a:xfrm>
          <a:prstGeom prst="rect">
            <a:avLst/>
          </a:prstGeom>
          <a:noFill/>
          <a:ln>
            <a:noFill/>
          </a:ln>
        </p:spPr>
      </p:pic>
      <p:sp>
        <p:nvSpPr>
          <p:cNvPr id="349" name="Google Shape;349;p49"/>
          <p:cNvSpPr txBox="1">
            <a:spLocks noGrp="1"/>
          </p:cNvSpPr>
          <p:nvPr>
            <p:ph type="title"/>
          </p:nvPr>
        </p:nvSpPr>
        <p:spPr>
          <a:xfrm>
            <a:off x="381000" y="0"/>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4400"/>
              <a:buFont typeface="Calibri"/>
              <a:buNone/>
            </a:pPr>
            <a:r>
              <a:rPr lang="en-US" sz="4400" b="0" i="0" u="none" strike="noStrike" cap="none">
                <a:solidFill>
                  <a:schemeClr val="lt1"/>
                </a:solidFill>
                <a:latin typeface="Calibri"/>
                <a:ea typeface="Calibri"/>
                <a:cs typeface="Calibri"/>
                <a:sym typeface="Calibri"/>
              </a:rPr>
              <a:t>Rotating Branches</a:t>
            </a:r>
            <a:endParaRPr/>
          </a:p>
        </p:txBody>
      </p:sp>
      <p:pic>
        <p:nvPicPr>
          <p:cNvPr id="350" name="Google Shape;350;p49"/>
          <p:cNvPicPr preferRelativeResize="0"/>
          <p:nvPr/>
        </p:nvPicPr>
        <p:blipFill rotWithShape="1">
          <a:blip r:embed="rId5">
            <a:alphaModFix/>
          </a:blip>
          <a:srcRect/>
          <a:stretch/>
        </p:blipFill>
        <p:spPr>
          <a:xfrm>
            <a:off x="0" y="1312862"/>
            <a:ext cx="9291637" cy="3024187"/>
          </a:xfrm>
          <a:prstGeom prst="rect">
            <a:avLst/>
          </a:prstGeom>
          <a:noFill/>
          <a:ln>
            <a:noFill/>
          </a:ln>
        </p:spPr>
      </p:pic>
      <p:sp>
        <p:nvSpPr>
          <p:cNvPr id="351" name="Google Shape;351;p49"/>
          <p:cNvSpPr txBox="1"/>
          <p:nvPr/>
        </p:nvSpPr>
        <p:spPr>
          <a:xfrm>
            <a:off x="685800" y="4887912"/>
            <a:ext cx="7924800" cy="830262"/>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Times New Roman"/>
              <a:buNone/>
            </a:pPr>
            <a:r>
              <a:rPr lang="en-US" sz="2400" b="0" i="0" u="none">
                <a:solidFill>
                  <a:schemeClr val="dk1"/>
                </a:solidFill>
                <a:latin typeface="Times New Roman"/>
                <a:ea typeface="Times New Roman"/>
                <a:cs typeface="Times New Roman"/>
                <a:sym typeface="Times New Roman"/>
              </a:rPr>
              <a:t>The two phylogenetic trees illustrate the same evolutionary relationships. The vertical branches have been rotated.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50"/>
          <p:cNvSpPr txBox="1">
            <a:spLocks noGrp="1"/>
          </p:cNvSpPr>
          <p:nvPr>
            <p:ph type="title"/>
          </p:nvPr>
        </p:nvSpPr>
        <p:spPr>
          <a:xfrm>
            <a:off x="457200" y="0"/>
            <a:ext cx="8229600" cy="8763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4400"/>
              <a:buFont typeface="Calibri"/>
              <a:buNone/>
            </a:pPr>
            <a:r>
              <a:rPr lang="en-US" sz="4400" b="0" i="0" u="none" strike="noStrike" cap="none">
                <a:solidFill>
                  <a:schemeClr val="lt1"/>
                </a:solidFill>
                <a:latin typeface="Calibri"/>
                <a:ea typeface="Calibri"/>
                <a:cs typeface="Calibri"/>
                <a:sym typeface="Calibri"/>
              </a:rPr>
              <a:t>Definition of a clade</a:t>
            </a:r>
            <a:endParaRPr/>
          </a:p>
        </p:txBody>
      </p:sp>
      <p:sp>
        <p:nvSpPr>
          <p:cNvPr id="357" name="Google Shape;357;p50"/>
          <p:cNvSpPr txBox="1"/>
          <p:nvPr/>
        </p:nvSpPr>
        <p:spPr>
          <a:xfrm>
            <a:off x="6553200" y="6492875"/>
            <a:ext cx="21336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1200"/>
              <a:buFont typeface="Calibri"/>
              <a:buNone/>
            </a:pPr>
            <a:fld id="{00000000-1234-1234-1234-123412341234}" type="slidenum">
              <a:rPr lang="en-US" sz="1200" b="0" i="0" u="none">
                <a:solidFill>
                  <a:srgbClr val="898989"/>
                </a:solidFill>
                <a:latin typeface="Calibri"/>
                <a:ea typeface="Calibri"/>
                <a:cs typeface="Calibri"/>
                <a:sym typeface="Calibri"/>
              </a:rPr>
              <a:t>12</a:t>
            </a:fld>
            <a:endParaRPr/>
          </a:p>
        </p:txBody>
      </p:sp>
      <p:pic>
        <p:nvPicPr>
          <p:cNvPr id="358" name="Google Shape;358;p50" descr="C:\power point template\small nmsi logo.jpg"/>
          <p:cNvPicPr preferRelativeResize="0"/>
          <p:nvPr/>
        </p:nvPicPr>
        <p:blipFill rotWithShape="1">
          <a:blip r:embed="rId3">
            <a:alphaModFix/>
          </a:blip>
          <a:srcRect/>
          <a:stretch/>
        </p:blipFill>
        <p:spPr>
          <a:xfrm>
            <a:off x="7772400" y="6324600"/>
            <a:ext cx="1206500" cy="404812"/>
          </a:xfrm>
          <a:prstGeom prst="rect">
            <a:avLst/>
          </a:prstGeom>
          <a:noFill/>
          <a:ln>
            <a:noFill/>
          </a:ln>
        </p:spPr>
      </p:pic>
      <p:pic>
        <p:nvPicPr>
          <p:cNvPr id="359" name="Google Shape;359;p50" descr="C:\power point template\nmsi large logo.jpg"/>
          <p:cNvPicPr preferRelativeResize="0"/>
          <p:nvPr/>
        </p:nvPicPr>
        <p:blipFill rotWithShape="1">
          <a:blip r:embed="rId4">
            <a:alphaModFix/>
          </a:blip>
          <a:srcRect/>
          <a:stretch/>
        </p:blipFill>
        <p:spPr>
          <a:xfrm>
            <a:off x="7620000" y="6248400"/>
            <a:ext cx="1371600" cy="471487"/>
          </a:xfrm>
          <a:prstGeom prst="rect">
            <a:avLst/>
          </a:prstGeom>
          <a:noFill/>
          <a:ln>
            <a:noFill/>
          </a:ln>
        </p:spPr>
      </p:pic>
      <p:sp>
        <p:nvSpPr>
          <p:cNvPr id="360" name="Google Shape;360;p50"/>
          <p:cNvSpPr txBox="1"/>
          <p:nvPr/>
        </p:nvSpPr>
        <p:spPr>
          <a:xfrm>
            <a:off x="609600" y="3962400"/>
            <a:ext cx="8347075" cy="1600200"/>
          </a:xfrm>
          <a:prstGeom prst="rect">
            <a:avLst/>
          </a:prstGeom>
          <a:solidFill>
            <a:schemeClr val="lt1"/>
          </a:solid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800"/>
              <a:buFont typeface="Arial"/>
              <a:buChar char="•"/>
            </a:pPr>
            <a:r>
              <a:rPr lang="en-US" sz="2800" b="0" i="0" u="none">
                <a:solidFill>
                  <a:schemeClr val="dk1"/>
                </a:solidFill>
                <a:latin typeface="Times New Roman"/>
                <a:ea typeface="Times New Roman"/>
                <a:cs typeface="Times New Roman"/>
                <a:sym typeface="Times New Roman"/>
              </a:rPr>
              <a:t>A clade is any taxon that consists of all the evolutionary descendants of a common ancestor</a:t>
            </a:r>
            <a:endParaRPr/>
          </a:p>
          <a:p>
            <a:pPr marL="342900" marR="0" lvl="0" indent="-342900" algn="l" rtl="0">
              <a:lnSpc>
                <a:spcPct val="100000"/>
              </a:lnSpc>
              <a:spcBef>
                <a:spcPts val="1400"/>
              </a:spcBef>
              <a:spcAft>
                <a:spcPts val="0"/>
              </a:spcAft>
              <a:buClr>
                <a:schemeClr val="dk1"/>
              </a:buClr>
              <a:buSzPts val="2800"/>
              <a:buFont typeface="Arial"/>
              <a:buChar char="•"/>
            </a:pPr>
            <a:r>
              <a:rPr lang="en-US" sz="2800" b="0" i="0" u="none">
                <a:solidFill>
                  <a:schemeClr val="dk1"/>
                </a:solidFill>
                <a:latin typeface="Times New Roman"/>
                <a:ea typeface="Times New Roman"/>
                <a:cs typeface="Times New Roman"/>
                <a:sym typeface="Times New Roman"/>
              </a:rPr>
              <a:t>Each different colored rectangle is a true clade. </a:t>
            </a:r>
            <a:endParaRPr/>
          </a:p>
        </p:txBody>
      </p:sp>
      <p:pic>
        <p:nvPicPr>
          <p:cNvPr id="361" name="Google Shape;361;p50"/>
          <p:cNvPicPr preferRelativeResize="0"/>
          <p:nvPr/>
        </p:nvPicPr>
        <p:blipFill rotWithShape="1">
          <a:blip r:embed="rId5">
            <a:alphaModFix/>
          </a:blip>
          <a:srcRect/>
          <a:stretch/>
        </p:blipFill>
        <p:spPr>
          <a:xfrm>
            <a:off x="2471737" y="1381125"/>
            <a:ext cx="4622800" cy="20828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51"/>
          <p:cNvSpPr txBox="1">
            <a:spLocks noGrp="1"/>
          </p:cNvSpPr>
          <p:nvPr>
            <p:ph type="title"/>
          </p:nvPr>
        </p:nvSpPr>
        <p:spPr>
          <a:xfrm>
            <a:off x="457200" y="0"/>
            <a:ext cx="8229600" cy="8763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4400"/>
              <a:buFont typeface="Calibri"/>
              <a:buNone/>
            </a:pPr>
            <a:r>
              <a:rPr lang="en-US" sz="4400" b="0" i="0" u="none" strike="noStrike" cap="none">
                <a:solidFill>
                  <a:schemeClr val="lt1"/>
                </a:solidFill>
                <a:latin typeface="Calibri"/>
                <a:ea typeface="Calibri"/>
                <a:cs typeface="Calibri"/>
                <a:sym typeface="Calibri"/>
              </a:rPr>
              <a:t>True Clade</a:t>
            </a:r>
            <a:endParaRPr/>
          </a:p>
        </p:txBody>
      </p:sp>
      <p:sp>
        <p:nvSpPr>
          <p:cNvPr id="367" name="Google Shape;367;p51"/>
          <p:cNvSpPr txBox="1"/>
          <p:nvPr/>
        </p:nvSpPr>
        <p:spPr>
          <a:xfrm>
            <a:off x="6553200" y="6492875"/>
            <a:ext cx="21336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1200"/>
              <a:buFont typeface="Calibri"/>
              <a:buNone/>
            </a:pPr>
            <a:fld id="{00000000-1234-1234-1234-123412341234}" type="slidenum">
              <a:rPr lang="en-US" sz="1200" b="0" i="0" u="none">
                <a:solidFill>
                  <a:srgbClr val="898989"/>
                </a:solidFill>
                <a:latin typeface="Calibri"/>
                <a:ea typeface="Calibri"/>
                <a:cs typeface="Calibri"/>
                <a:sym typeface="Calibri"/>
              </a:rPr>
              <a:t>13</a:t>
            </a:fld>
            <a:endParaRPr/>
          </a:p>
        </p:txBody>
      </p:sp>
      <p:pic>
        <p:nvPicPr>
          <p:cNvPr id="368" name="Google Shape;368;p51" descr="C:\power point template\small nmsi logo.jpg"/>
          <p:cNvPicPr preferRelativeResize="0"/>
          <p:nvPr/>
        </p:nvPicPr>
        <p:blipFill rotWithShape="1">
          <a:blip r:embed="rId3">
            <a:alphaModFix/>
          </a:blip>
          <a:srcRect/>
          <a:stretch/>
        </p:blipFill>
        <p:spPr>
          <a:xfrm>
            <a:off x="7772400" y="6324600"/>
            <a:ext cx="1206500" cy="404812"/>
          </a:xfrm>
          <a:prstGeom prst="rect">
            <a:avLst/>
          </a:prstGeom>
          <a:noFill/>
          <a:ln>
            <a:noFill/>
          </a:ln>
        </p:spPr>
      </p:pic>
      <p:pic>
        <p:nvPicPr>
          <p:cNvPr id="369" name="Google Shape;369;p51" descr="C:\power point template\nmsi large logo.jpg"/>
          <p:cNvPicPr preferRelativeResize="0"/>
          <p:nvPr/>
        </p:nvPicPr>
        <p:blipFill rotWithShape="1">
          <a:blip r:embed="rId4">
            <a:alphaModFix/>
          </a:blip>
          <a:srcRect/>
          <a:stretch/>
        </p:blipFill>
        <p:spPr>
          <a:xfrm>
            <a:off x="7620000" y="6248400"/>
            <a:ext cx="1371600" cy="471487"/>
          </a:xfrm>
          <a:prstGeom prst="rect">
            <a:avLst/>
          </a:prstGeom>
          <a:noFill/>
          <a:ln>
            <a:noFill/>
          </a:ln>
        </p:spPr>
      </p:pic>
      <p:pic>
        <p:nvPicPr>
          <p:cNvPr id="370" name="Google Shape;370;p51"/>
          <p:cNvPicPr preferRelativeResize="0"/>
          <p:nvPr/>
        </p:nvPicPr>
        <p:blipFill rotWithShape="1">
          <a:blip r:embed="rId5">
            <a:alphaModFix/>
          </a:blip>
          <a:srcRect/>
          <a:stretch/>
        </p:blipFill>
        <p:spPr>
          <a:xfrm>
            <a:off x="488950" y="1122362"/>
            <a:ext cx="7599362" cy="3068637"/>
          </a:xfrm>
          <a:prstGeom prst="rect">
            <a:avLst/>
          </a:prstGeom>
          <a:noFill/>
          <a:ln>
            <a:noFill/>
          </a:ln>
        </p:spPr>
      </p:pic>
      <p:sp>
        <p:nvSpPr>
          <p:cNvPr id="371" name="Google Shape;371;p51"/>
          <p:cNvSpPr txBox="1"/>
          <p:nvPr/>
        </p:nvSpPr>
        <p:spPr>
          <a:xfrm>
            <a:off x="0" y="4181475"/>
            <a:ext cx="9144000" cy="2693987"/>
          </a:xfrm>
          <a:prstGeom prst="rect">
            <a:avLst/>
          </a:prstGeom>
          <a:solidFill>
            <a:schemeClr val="lt1"/>
          </a:solid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400"/>
              <a:buFont typeface="Arial"/>
              <a:buChar char="•"/>
            </a:pPr>
            <a:r>
              <a:rPr lang="en-US" sz="2400" b="0" i="0" u="none">
                <a:solidFill>
                  <a:schemeClr val="dk1"/>
                </a:solidFill>
                <a:latin typeface="Times New Roman"/>
                <a:ea typeface="Times New Roman"/>
                <a:cs typeface="Times New Roman"/>
                <a:sym typeface="Times New Roman"/>
              </a:rPr>
              <a:t>A  </a:t>
            </a:r>
            <a:r>
              <a:rPr lang="en-US" sz="2400" b="1" i="0" u="none">
                <a:solidFill>
                  <a:schemeClr val="dk1"/>
                </a:solidFill>
                <a:latin typeface="Times New Roman"/>
                <a:ea typeface="Times New Roman"/>
                <a:cs typeface="Times New Roman"/>
                <a:sym typeface="Times New Roman"/>
              </a:rPr>
              <a:t>true clade</a:t>
            </a:r>
            <a:r>
              <a:rPr lang="en-US" sz="2400" b="0" i="0" u="none">
                <a:solidFill>
                  <a:schemeClr val="dk1"/>
                </a:solidFill>
                <a:latin typeface="Times New Roman"/>
                <a:ea typeface="Times New Roman"/>
                <a:cs typeface="Times New Roman"/>
                <a:sym typeface="Times New Roman"/>
              </a:rPr>
              <a:t> is a monophyletic group that contains a common ancestor and all of its descendants.</a:t>
            </a:r>
            <a:endParaRPr/>
          </a:p>
          <a:p>
            <a:pPr marL="342900" marR="0" lvl="0" indent="-342900" algn="l" rtl="0">
              <a:lnSpc>
                <a:spcPct val="100000"/>
              </a:lnSpc>
              <a:spcBef>
                <a:spcPts val="1200"/>
              </a:spcBef>
              <a:spcAft>
                <a:spcPts val="0"/>
              </a:spcAft>
              <a:buClr>
                <a:schemeClr val="dk1"/>
              </a:buClr>
              <a:buSzPts val="2400"/>
              <a:buFont typeface="Arial"/>
              <a:buChar char="•"/>
            </a:pPr>
            <a:r>
              <a:rPr lang="en-US" sz="2400" b="0" i="0" u="none">
                <a:solidFill>
                  <a:schemeClr val="dk1"/>
                </a:solidFill>
                <a:latin typeface="Times New Roman"/>
                <a:ea typeface="Times New Roman"/>
                <a:cs typeface="Times New Roman"/>
                <a:sym typeface="Times New Roman"/>
              </a:rPr>
              <a:t> A </a:t>
            </a:r>
            <a:r>
              <a:rPr lang="en-US" sz="2400" b="1" i="0" u="none">
                <a:solidFill>
                  <a:schemeClr val="dk1"/>
                </a:solidFill>
                <a:latin typeface="Times New Roman"/>
                <a:ea typeface="Times New Roman"/>
                <a:cs typeface="Times New Roman"/>
                <a:sym typeface="Times New Roman"/>
              </a:rPr>
              <a:t>paraphyletic group </a:t>
            </a:r>
            <a:r>
              <a:rPr lang="en-US" sz="2400" b="0" i="0" u="none">
                <a:solidFill>
                  <a:schemeClr val="dk1"/>
                </a:solidFill>
                <a:latin typeface="Times New Roman"/>
                <a:ea typeface="Times New Roman"/>
                <a:cs typeface="Times New Roman"/>
                <a:sym typeface="Times New Roman"/>
              </a:rPr>
              <a:t>is one that has a common ancestor but does </a:t>
            </a:r>
            <a:r>
              <a:rPr lang="en-US" sz="2400" b="0" i="1" u="none">
                <a:solidFill>
                  <a:schemeClr val="dk1"/>
                </a:solidFill>
                <a:latin typeface="Times New Roman"/>
                <a:ea typeface="Times New Roman"/>
                <a:cs typeface="Times New Roman"/>
                <a:sym typeface="Times New Roman"/>
              </a:rPr>
              <a:t>not</a:t>
            </a:r>
            <a:r>
              <a:rPr lang="en-US" sz="2400" b="0" i="0" u="none">
                <a:solidFill>
                  <a:schemeClr val="dk1"/>
                </a:solidFill>
                <a:latin typeface="Times New Roman"/>
                <a:ea typeface="Times New Roman"/>
                <a:cs typeface="Times New Roman"/>
                <a:sym typeface="Times New Roman"/>
              </a:rPr>
              <a:t> contain all of the descendants.   </a:t>
            </a:r>
            <a:endParaRPr/>
          </a:p>
          <a:p>
            <a:pPr marL="342900" marR="0" lvl="0" indent="-342900" algn="l" rtl="0">
              <a:lnSpc>
                <a:spcPct val="100000"/>
              </a:lnSpc>
              <a:spcBef>
                <a:spcPts val="1200"/>
              </a:spcBef>
              <a:spcAft>
                <a:spcPts val="0"/>
              </a:spcAft>
              <a:buClr>
                <a:schemeClr val="dk1"/>
              </a:buClr>
              <a:buSzPts val="2400"/>
              <a:buFont typeface="Arial"/>
              <a:buChar char="•"/>
            </a:pPr>
            <a:r>
              <a:rPr lang="en-US" sz="2400" b="0" i="0" u="none">
                <a:solidFill>
                  <a:schemeClr val="dk1"/>
                </a:solidFill>
                <a:latin typeface="Times New Roman"/>
                <a:ea typeface="Times New Roman"/>
                <a:cs typeface="Times New Roman"/>
                <a:sym typeface="Times New Roman"/>
              </a:rPr>
              <a:t>A </a:t>
            </a:r>
            <a:r>
              <a:rPr lang="en-US" sz="2400" b="1" i="0" u="none">
                <a:solidFill>
                  <a:schemeClr val="dk1"/>
                </a:solidFill>
                <a:latin typeface="Times New Roman"/>
                <a:ea typeface="Times New Roman"/>
                <a:cs typeface="Times New Roman"/>
                <a:sym typeface="Times New Roman"/>
              </a:rPr>
              <a:t>polyphyletic group </a:t>
            </a:r>
            <a:r>
              <a:rPr lang="en-US" sz="2400" b="0" i="0" u="none">
                <a:solidFill>
                  <a:schemeClr val="dk1"/>
                </a:solidFill>
                <a:latin typeface="Times New Roman"/>
                <a:ea typeface="Times New Roman"/>
                <a:cs typeface="Times New Roman"/>
                <a:sym typeface="Times New Roman"/>
              </a:rPr>
              <a:t>does not have a unique common ancestor for all the descendants.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52"/>
          <p:cNvSpPr txBox="1"/>
          <p:nvPr/>
        </p:nvSpPr>
        <p:spPr>
          <a:xfrm>
            <a:off x="6553200" y="6492875"/>
            <a:ext cx="21336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1200"/>
              <a:buFont typeface="Calibri"/>
              <a:buNone/>
            </a:pPr>
            <a:fld id="{00000000-1234-1234-1234-123412341234}" type="slidenum">
              <a:rPr lang="en-US" sz="1200" b="0" i="0" u="none">
                <a:solidFill>
                  <a:srgbClr val="898989"/>
                </a:solidFill>
                <a:latin typeface="Calibri"/>
                <a:ea typeface="Calibri"/>
                <a:cs typeface="Calibri"/>
                <a:sym typeface="Calibri"/>
              </a:rPr>
              <a:t>14</a:t>
            </a:fld>
            <a:endParaRPr/>
          </a:p>
        </p:txBody>
      </p:sp>
      <p:pic>
        <p:nvPicPr>
          <p:cNvPr id="377" name="Google Shape;377;p52" descr="C:\power point template\small nmsi logo.jpg"/>
          <p:cNvPicPr preferRelativeResize="0"/>
          <p:nvPr/>
        </p:nvPicPr>
        <p:blipFill rotWithShape="1">
          <a:blip r:embed="rId3">
            <a:alphaModFix/>
          </a:blip>
          <a:srcRect/>
          <a:stretch/>
        </p:blipFill>
        <p:spPr>
          <a:xfrm>
            <a:off x="7772400" y="6324600"/>
            <a:ext cx="1206500" cy="404812"/>
          </a:xfrm>
          <a:prstGeom prst="rect">
            <a:avLst/>
          </a:prstGeom>
          <a:noFill/>
          <a:ln>
            <a:noFill/>
          </a:ln>
        </p:spPr>
      </p:pic>
      <p:sp>
        <p:nvSpPr>
          <p:cNvPr id="378" name="Google Shape;378;p52"/>
          <p:cNvSpPr txBox="1"/>
          <p:nvPr/>
        </p:nvSpPr>
        <p:spPr>
          <a:xfrm>
            <a:off x="385762" y="1220787"/>
            <a:ext cx="5943600" cy="5264150"/>
          </a:xfrm>
          <a:prstGeom prst="rect">
            <a:avLst/>
          </a:prstGeom>
          <a:noFill/>
          <a:ln>
            <a:noFill/>
          </a:ln>
        </p:spPr>
        <p:txBody>
          <a:bodyPr spcFirstLastPara="1" wrap="square" lIns="91425" tIns="45700" rIns="91425" bIns="45700" anchor="t" anchorCtr="0">
            <a:noAutofit/>
          </a:bodyPr>
          <a:lstStyle/>
          <a:p>
            <a:pPr marL="457200" marR="0" lvl="0" indent="-457200" algn="l" rtl="0">
              <a:lnSpc>
                <a:spcPct val="100000"/>
              </a:lnSpc>
              <a:spcBef>
                <a:spcPts val="0"/>
              </a:spcBef>
              <a:spcAft>
                <a:spcPts val="0"/>
              </a:spcAft>
              <a:buClr>
                <a:schemeClr val="dk1"/>
              </a:buClr>
              <a:buSzPts val="2800"/>
              <a:buFont typeface="Arial"/>
              <a:buChar char="•"/>
            </a:pPr>
            <a:r>
              <a:rPr lang="en-US" sz="2800" b="0" i="0" u="none">
                <a:solidFill>
                  <a:schemeClr val="dk1"/>
                </a:solidFill>
                <a:latin typeface="Times New Roman"/>
                <a:ea typeface="Times New Roman"/>
                <a:cs typeface="Times New Roman"/>
                <a:sym typeface="Times New Roman"/>
              </a:rPr>
              <a:t>Anagenesis (phyletic change) is the accumulation of changes in one species that leads to speciation over time. </a:t>
            </a:r>
            <a:endParaRPr/>
          </a:p>
          <a:p>
            <a:pPr marL="457200" marR="0" lvl="0" indent="-457200" algn="l" rtl="0">
              <a:lnSpc>
                <a:spcPct val="100000"/>
              </a:lnSpc>
              <a:spcBef>
                <a:spcPts val="1400"/>
              </a:spcBef>
              <a:spcAft>
                <a:spcPts val="0"/>
              </a:spcAft>
              <a:buClr>
                <a:schemeClr val="dk1"/>
              </a:buClr>
              <a:buSzPts val="2800"/>
              <a:buFont typeface="Arial"/>
              <a:buChar char="•"/>
            </a:pPr>
            <a:r>
              <a:rPr lang="en-US" sz="2800" b="0" i="0" u="none">
                <a:solidFill>
                  <a:schemeClr val="dk1"/>
                </a:solidFill>
                <a:latin typeface="Times New Roman"/>
                <a:ea typeface="Times New Roman"/>
                <a:cs typeface="Times New Roman"/>
                <a:sym typeface="Times New Roman"/>
              </a:rPr>
              <a:t>It is the evolution of a whole population. </a:t>
            </a:r>
            <a:endParaRPr/>
          </a:p>
          <a:p>
            <a:pPr marL="457200" marR="0" lvl="0" indent="-457200" algn="l" rtl="0">
              <a:lnSpc>
                <a:spcPct val="100000"/>
              </a:lnSpc>
              <a:spcBef>
                <a:spcPts val="1400"/>
              </a:spcBef>
              <a:spcAft>
                <a:spcPts val="0"/>
              </a:spcAft>
              <a:buClr>
                <a:schemeClr val="dk1"/>
              </a:buClr>
              <a:buSzPts val="2800"/>
              <a:buFont typeface="Arial"/>
              <a:buChar char="•"/>
            </a:pPr>
            <a:r>
              <a:rPr lang="en-US" sz="2800" b="0" i="0" u="none">
                <a:solidFill>
                  <a:schemeClr val="dk1"/>
                </a:solidFill>
                <a:latin typeface="Times New Roman"/>
                <a:ea typeface="Times New Roman"/>
                <a:cs typeface="Times New Roman"/>
                <a:sym typeface="Times New Roman"/>
              </a:rPr>
              <a:t>When certain changes have accumulated, the ancestral population can be considered extinct. A series of such speciation over time  constitutes an evolutionary lineage.</a:t>
            </a:r>
            <a:endParaRPr/>
          </a:p>
        </p:txBody>
      </p:sp>
      <p:pic>
        <p:nvPicPr>
          <p:cNvPr id="379" name="Google Shape;379;p52" descr="C:\power point template\nmsi large logo.jpg"/>
          <p:cNvPicPr preferRelativeResize="0"/>
          <p:nvPr/>
        </p:nvPicPr>
        <p:blipFill rotWithShape="1">
          <a:blip r:embed="rId4">
            <a:alphaModFix/>
          </a:blip>
          <a:srcRect/>
          <a:stretch/>
        </p:blipFill>
        <p:spPr>
          <a:xfrm>
            <a:off x="7620000" y="6248400"/>
            <a:ext cx="1371600" cy="471487"/>
          </a:xfrm>
          <a:prstGeom prst="rect">
            <a:avLst/>
          </a:prstGeom>
          <a:noFill/>
          <a:ln>
            <a:noFill/>
          </a:ln>
        </p:spPr>
      </p:pic>
      <p:sp>
        <p:nvSpPr>
          <p:cNvPr id="380" name="Google Shape;380;p52"/>
          <p:cNvSpPr txBox="1">
            <a:spLocks noGrp="1"/>
          </p:cNvSpPr>
          <p:nvPr>
            <p:ph type="title"/>
          </p:nvPr>
        </p:nvSpPr>
        <p:spPr>
          <a:xfrm>
            <a:off x="381000" y="0"/>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4400"/>
              <a:buFont typeface="Calibri"/>
              <a:buNone/>
            </a:pPr>
            <a:r>
              <a:rPr lang="en-US" sz="4400" b="0" i="0" u="none" strike="noStrike" cap="none">
                <a:solidFill>
                  <a:schemeClr val="lt1"/>
                </a:solidFill>
                <a:latin typeface="Calibri"/>
                <a:ea typeface="Calibri"/>
                <a:cs typeface="Calibri"/>
                <a:sym typeface="Calibri"/>
              </a:rPr>
              <a:t>Anagenesis vs. Cladogenesis</a:t>
            </a:r>
            <a:endParaRPr/>
          </a:p>
        </p:txBody>
      </p:sp>
      <p:pic>
        <p:nvPicPr>
          <p:cNvPr id="381" name="Google Shape;381;p52"/>
          <p:cNvPicPr preferRelativeResize="0"/>
          <p:nvPr/>
        </p:nvPicPr>
        <p:blipFill rotWithShape="1">
          <a:blip r:embed="rId5">
            <a:alphaModFix/>
          </a:blip>
          <a:srcRect/>
          <a:stretch/>
        </p:blipFill>
        <p:spPr>
          <a:xfrm>
            <a:off x="6180137" y="1371600"/>
            <a:ext cx="2963862" cy="3624262"/>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p53"/>
          <p:cNvSpPr txBox="1"/>
          <p:nvPr/>
        </p:nvSpPr>
        <p:spPr>
          <a:xfrm>
            <a:off x="6553200" y="6492875"/>
            <a:ext cx="21336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1200"/>
              <a:buFont typeface="Calibri"/>
              <a:buNone/>
            </a:pPr>
            <a:fld id="{00000000-1234-1234-1234-123412341234}" type="slidenum">
              <a:rPr lang="en-US" sz="1200" b="0" i="0" u="none">
                <a:solidFill>
                  <a:srgbClr val="898989"/>
                </a:solidFill>
                <a:latin typeface="Calibri"/>
                <a:ea typeface="Calibri"/>
                <a:cs typeface="Calibri"/>
                <a:sym typeface="Calibri"/>
              </a:rPr>
              <a:t>15</a:t>
            </a:fld>
            <a:endParaRPr/>
          </a:p>
        </p:txBody>
      </p:sp>
      <p:pic>
        <p:nvPicPr>
          <p:cNvPr id="387" name="Google Shape;387;p53" descr="C:\power point template\small nmsi logo.jpg"/>
          <p:cNvPicPr preferRelativeResize="0"/>
          <p:nvPr/>
        </p:nvPicPr>
        <p:blipFill rotWithShape="1">
          <a:blip r:embed="rId3">
            <a:alphaModFix/>
          </a:blip>
          <a:srcRect/>
          <a:stretch/>
        </p:blipFill>
        <p:spPr>
          <a:xfrm>
            <a:off x="7772400" y="6324600"/>
            <a:ext cx="1206500" cy="404812"/>
          </a:xfrm>
          <a:prstGeom prst="rect">
            <a:avLst/>
          </a:prstGeom>
          <a:noFill/>
          <a:ln>
            <a:noFill/>
          </a:ln>
        </p:spPr>
      </p:pic>
      <p:pic>
        <p:nvPicPr>
          <p:cNvPr id="388" name="Google Shape;388;p53" descr="C:\power point template\nmsi large logo.jpg"/>
          <p:cNvPicPr preferRelativeResize="0"/>
          <p:nvPr/>
        </p:nvPicPr>
        <p:blipFill rotWithShape="1">
          <a:blip r:embed="rId4">
            <a:alphaModFix/>
          </a:blip>
          <a:srcRect/>
          <a:stretch/>
        </p:blipFill>
        <p:spPr>
          <a:xfrm>
            <a:off x="7620000" y="6248400"/>
            <a:ext cx="1371600" cy="471487"/>
          </a:xfrm>
          <a:prstGeom prst="rect">
            <a:avLst/>
          </a:prstGeom>
          <a:noFill/>
          <a:ln>
            <a:noFill/>
          </a:ln>
        </p:spPr>
      </p:pic>
      <p:sp>
        <p:nvSpPr>
          <p:cNvPr id="389" name="Google Shape;389;p53"/>
          <p:cNvSpPr txBox="1">
            <a:spLocks noGrp="1"/>
          </p:cNvSpPr>
          <p:nvPr>
            <p:ph type="title"/>
          </p:nvPr>
        </p:nvSpPr>
        <p:spPr>
          <a:xfrm>
            <a:off x="381000" y="0"/>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4400"/>
              <a:buFont typeface="Calibri"/>
              <a:buNone/>
            </a:pPr>
            <a:r>
              <a:rPr lang="en-US" sz="4400" b="0" i="0" u="none" strike="noStrike" cap="none">
                <a:solidFill>
                  <a:schemeClr val="lt1"/>
                </a:solidFill>
                <a:latin typeface="Calibri"/>
                <a:ea typeface="Calibri"/>
                <a:cs typeface="Calibri"/>
                <a:sym typeface="Calibri"/>
              </a:rPr>
              <a:t>Anagenesis vs. Cladogenesis</a:t>
            </a:r>
            <a:endParaRPr/>
          </a:p>
        </p:txBody>
      </p:sp>
      <p:sp>
        <p:nvSpPr>
          <p:cNvPr id="390" name="Google Shape;390;p53"/>
          <p:cNvSpPr txBox="1"/>
          <p:nvPr/>
        </p:nvSpPr>
        <p:spPr>
          <a:xfrm>
            <a:off x="381000" y="1408112"/>
            <a:ext cx="5181600" cy="440055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800"/>
              <a:buFont typeface="Arial"/>
              <a:buChar char="•"/>
            </a:pPr>
            <a:r>
              <a:rPr lang="en-US" sz="2800" b="0" i="0" u="none">
                <a:solidFill>
                  <a:schemeClr val="dk1"/>
                </a:solidFill>
                <a:latin typeface="Times New Roman"/>
                <a:ea typeface="Times New Roman"/>
                <a:cs typeface="Times New Roman"/>
                <a:sym typeface="Times New Roman"/>
              </a:rPr>
              <a:t>Cladogenesis- is the budding of one or more new species from a species that continues to exists.  </a:t>
            </a:r>
            <a:endParaRPr/>
          </a:p>
          <a:p>
            <a:pPr marL="342900" marR="0" lvl="0" indent="-342900" algn="l" rtl="0">
              <a:lnSpc>
                <a:spcPct val="100000"/>
              </a:lnSpc>
              <a:spcBef>
                <a:spcPts val="1400"/>
              </a:spcBef>
              <a:spcAft>
                <a:spcPts val="0"/>
              </a:spcAft>
              <a:buClr>
                <a:schemeClr val="dk1"/>
              </a:buClr>
              <a:buSzPts val="2800"/>
              <a:buFont typeface="Arial"/>
              <a:buChar char="•"/>
            </a:pPr>
            <a:r>
              <a:rPr lang="en-US" sz="2800" b="0" i="0" u="none">
                <a:solidFill>
                  <a:schemeClr val="dk1"/>
                </a:solidFill>
                <a:latin typeface="Times New Roman"/>
                <a:ea typeface="Times New Roman"/>
                <a:cs typeface="Times New Roman"/>
                <a:sym typeface="Times New Roman"/>
              </a:rPr>
              <a:t>This results in biological diversity. </a:t>
            </a:r>
            <a:endParaRPr/>
          </a:p>
          <a:p>
            <a:pPr marL="342900" marR="0" lvl="0" indent="-342900" algn="l" rtl="0">
              <a:lnSpc>
                <a:spcPct val="100000"/>
              </a:lnSpc>
              <a:spcBef>
                <a:spcPts val="1400"/>
              </a:spcBef>
              <a:spcAft>
                <a:spcPts val="0"/>
              </a:spcAft>
              <a:buClr>
                <a:schemeClr val="dk1"/>
              </a:buClr>
              <a:buSzPts val="2800"/>
              <a:buFont typeface="Arial"/>
              <a:buChar char="•"/>
            </a:pPr>
            <a:r>
              <a:rPr lang="en-US" sz="2800" b="0" i="0" u="none">
                <a:solidFill>
                  <a:schemeClr val="dk1"/>
                </a:solidFill>
                <a:latin typeface="Times New Roman"/>
                <a:ea typeface="Times New Roman"/>
                <a:cs typeface="Times New Roman"/>
                <a:sym typeface="Times New Roman"/>
              </a:rPr>
              <a:t>Usually, cladogenesis involves the physical separation of the group to allow them to evolve separately. </a:t>
            </a:r>
            <a:endParaRPr/>
          </a:p>
        </p:txBody>
      </p:sp>
      <p:pic>
        <p:nvPicPr>
          <p:cNvPr id="391" name="Google Shape;391;p53"/>
          <p:cNvPicPr preferRelativeResize="0"/>
          <p:nvPr/>
        </p:nvPicPr>
        <p:blipFill rotWithShape="1">
          <a:blip r:embed="rId5">
            <a:alphaModFix/>
          </a:blip>
          <a:srcRect/>
          <a:stretch/>
        </p:blipFill>
        <p:spPr>
          <a:xfrm>
            <a:off x="6029325" y="1704975"/>
            <a:ext cx="3114675" cy="3808412"/>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p54"/>
          <p:cNvSpPr txBox="1"/>
          <p:nvPr/>
        </p:nvSpPr>
        <p:spPr>
          <a:xfrm>
            <a:off x="6553200" y="6492875"/>
            <a:ext cx="21336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1200"/>
              <a:buFont typeface="Calibri"/>
              <a:buNone/>
            </a:pPr>
            <a:fld id="{00000000-1234-1234-1234-123412341234}" type="slidenum">
              <a:rPr lang="en-US" sz="1200" b="0" i="0" u="none">
                <a:solidFill>
                  <a:srgbClr val="898989"/>
                </a:solidFill>
                <a:latin typeface="Calibri"/>
                <a:ea typeface="Calibri"/>
                <a:cs typeface="Calibri"/>
                <a:sym typeface="Calibri"/>
              </a:rPr>
              <a:t>16</a:t>
            </a:fld>
            <a:endParaRPr/>
          </a:p>
        </p:txBody>
      </p:sp>
      <p:pic>
        <p:nvPicPr>
          <p:cNvPr id="397" name="Google Shape;397;p54" descr="C:\power point template\small nmsi logo.jpg"/>
          <p:cNvPicPr preferRelativeResize="0"/>
          <p:nvPr/>
        </p:nvPicPr>
        <p:blipFill rotWithShape="1">
          <a:blip r:embed="rId3">
            <a:alphaModFix/>
          </a:blip>
          <a:srcRect/>
          <a:stretch/>
        </p:blipFill>
        <p:spPr>
          <a:xfrm>
            <a:off x="7772400" y="6324600"/>
            <a:ext cx="1206500" cy="404812"/>
          </a:xfrm>
          <a:prstGeom prst="rect">
            <a:avLst/>
          </a:prstGeom>
          <a:noFill/>
          <a:ln>
            <a:noFill/>
          </a:ln>
        </p:spPr>
      </p:pic>
      <p:pic>
        <p:nvPicPr>
          <p:cNvPr id="398" name="Google Shape;398;p54" descr="C:\power point template\nmsi large logo.jpg"/>
          <p:cNvPicPr preferRelativeResize="0"/>
          <p:nvPr/>
        </p:nvPicPr>
        <p:blipFill rotWithShape="1">
          <a:blip r:embed="rId4">
            <a:alphaModFix/>
          </a:blip>
          <a:srcRect/>
          <a:stretch/>
        </p:blipFill>
        <p:spPr>
          <a:xfrm>
            <a:off x="7620000" y="6248400"/>
            <a:ext cx="1371600" cy="471487"/>
          </a:xfrm>
          <a:prstGeom prst="rect">
            <a:avLst/>
          </a:prstGeom>
          <a:noFill/>
          <a:ln>
            <a:noFill/>
          </a:ln>
        </p:spPr>
      </p:pic>
      <p:sp>
        <p:nvSpPr>
          <p:cNvPr id="399" name="Google Shape;399;p54"/>
          <p:cNvSpPr txBox="1">
            <a:spLocks noGrp="1"/>
          </p:cNvSpPr>
          <p:nvPr>
            <p:ph type="title"/>
          </p:nvPr>
        </p:nvSpPr>
        <p:spPr>
          <a:xfrm>
            <a:off x="381000" y="0"/>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4400"/>
              <a:buFont typeface="Calibri"/>
              <a:buNone/>
            </a:pPr>
            <a:r>
              <a:rPr lang="en-US" sz="4400" b="0" i="0" u="none" strike="noStrike" cap="none">
                <a:solidFill>
                  <a:schemeClr val="lt1"/>
                </a:solidFill>
                <a:latin typeface="Calibri"/>
                <a:ea typeface="Calibri"/>
                <a:cs typeface="Calibri"/>
                <a:sym typeface="Calibri"/>
              </a:rPr>
              <a:t>Recreating Phylogenies </a:t>
            </a:r>
            <a:endParaRPr/>
          </a:p>
        </p:txBody>
      </p:sp>
      <p:sp>
        <p:nvSpPr>
          <p:cNvPr id="400" name="Google Shape;400;p54"/>
          <p:cNvSpPr txBox="1"/>
          <p:nvPr/>
        </p:nvSpPr>
        <p:spPr>
          <a:xfrm>
            <a:off x="381000" y="1295400"/>
            <a:ext cx="8763000" cy="1384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Times New Roman"/>
              <a:buNone/>
            </a:pPr>
            <a:r>
              <a:rPr lang="en-US" sz="2400" b="0" i="0" u="none">
                <a:solidFill>
                  <a:schemeClr val="dk1"/>
                </a:solidFill>
                <a:latin typeface="Times New Roman"/>
                <a:ea typeface="Times New Roman"/>
                <a:cs typeface="Times New Roman"/>
                <a:sym typeface="Times New Roman"/>
              </a:rPr>
              <a:t>The formation of the fossil record is illustrated below.  </a:t>
            </a:r>
            <a:endParaRPr/>
          </a:p>
          <a:p>
            <a:pPr marL="0" marR="0" lvl="0" indent="0" algn="l" rtl="0">
              <a:lnSpc>
                <a:spcPct val="100000"/>
              </a:lnSpc>
              <a:spcBef>
                <a:spcPts val="1200"/>
              </a:spcBef>
              <a:spcAft>
                <a:spcPts val="0"/>
              </a:spcAft>
              <a:buClr>
                <a:schemeClr val="dk1"/>
              </a:buClr>
              <a:buSzPts val="2400"/>
              <a:buFont typeface="Times New Roman"/>
              <a:buNone/>
            </a:pPr>
            <a:r>
              <a:rPr lang="en-US" sz="2400" b="0" i="0" u="none">
                <a:solidFill>
                  <a:schemeClr val="dk1"/>
                </a:solidFill>
                <a:latin typeface="Times New Roman"/>
                <a:ea typeface="Times New Roman"/>
                <a:cs typeface="Times New Roman"/>
                <a:sym typeface="Times New Roman"/>
              </a:rPr>
              <a:t>Note the location at which fossils are found is indicative of its age which can be used to recreate phylogenies</a:t>
            </a:r>
            <a:r>
              <a:rPr lang="en-US" sz="2400" b="0" i="0" u="none">
                <a:solidFill>
                  <a:srgbClr val="440000"/>
                </a:solidFill>
                <a:latin typeface="Times New Roman"/>
                <a:ea typeface="Times New Roman"/>
                <a:cs typeface="Times New Roman"/>
                <a:sym typeface="Times New Roman"/>
              </a:rPr>
              <a:t>. </a:t>
            </a:r>
            <a:endParaRPr/>
          </a:p>
        </p:txBody>
      </p:sp>
      <p:pic>
        <p:nvPicPr>
          <p:cNvPr id="401" name="Google Shape;401;p54"/>
          <p:cNvPicPr preferRelativeResize="0">
            <a:picLocks noGrp="1"/>
          </p:cNvPicPr>
          <p:nvPr>
            <p:ph type="body" idx="1"/>
          </p:nvPr>
        </p:nvPicPr>
        <p:blipFill rotWithShape="1">
          <a:blip r:embed="rId5">
            <a:alphaModFix/>
          </a:blip>
          <a:srcRect/>
          <a:stretch/>
        </p:blipFill>
        <p:spPr>
          <a:xfrm>
            <a:off x="0" y="3049587"/>
            <a:ext cx="9144000" cy="3808412"/>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p55"/>
          <p:cNvSpPr txBox="1"/>
          <p:nvPr/>
        </p:nvSpPr>
        <p:spPr>
          <a:xfrm>
            <a:off x="6553200" y="6492875"/>
            <a:ext cx="21336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1200"/>
              <a:buFont typeface="Calibri"/>
              <a:buNone/>
            </a:pPr>
            <a:fld id="{00000000-1234-1234-1234-123412341234}" type="slidenum">
              <a:rPr lang="en-US" sz="1200" b="0" i="0" u="none">
                <a:solidFill>
                  <a:srgbClr val="898989"/>
                </a:solidFill>
                <a:latin typeface="Calibri"/>
                <a:ea typeface="Calibri"/>
                <a:cs typeface="Calibri"/>
                <a:sym typeface="Calibri"/>
              </a:rPr>
              <a:t>17</a:t>
            </a:fld>
            <a:endParaRPr/>
          </a:p>
        </p:txBody>
      </p:sp>
      <p:pic>
        <p:nvPicPr>
          <p:cNvPr id="407" name="Google Shape;407;p55" descr="C:\power point template\small nmsi logo.jpg"/>
          <p:cNvPicPr preferRelativeResize="0"/>
          <p:nvPr/>
        </p:nvPicPr>
        <p:blipFill rotWithShape="1">
          <a:blip r:embed="rId3">
            <a:alphaModFix/>
          </a:blip>
          <a:srcRect/>
          <a:stretch/>
        </p:blipFill>
        <p:spPr>
          <a:xfrm>
            <a:off x="7772400" y="6324600"/>
            <a:ext cx="1206500" cy="404812"/>
          </a:xfrm>
          <a:prstGeom prst="rect">
            <a:avLst/>
          </a:prstGeom>
          <a:noFill/>
          <a:ln>
            <a:noFill/>
          </a:ln>
        </p:spPr>
      </p:pic>
      <p:pic>
        <p:nvPicPr>
          <p:cNvPr id="408" name="Google Shape;408;p55" descr="C:\power point template\nmsi large logo.jpg"/>
          <p:cNvPicPr preferRelativeResize="0"/>
          <p:nvPr/>
        </p:nvPicPr>
        <p:blipFill rotWithShape="1">
          <a:blip r:embed="rId4">
            <a:alphaModFix/>
          </a:blip>
          <a:srcRect/>
          <a:stretch/>
        </p:blipFill>
        <p:spPr>
          <a:xfrm>
            <a:off x="7620000" y="6248400"/>
            <a:ext cx="1371600" cy="471487"/>
          </a:xfrm>
          <a:prstGeom prst="rect">
            <a:avLst/>
          </a:prstGeom>
          <a:noFill/>
          <a:ln>
            <a:noFill/>
          </a:ln>
        </p:spPr>
      </p:pic>
      <p:sp>
        <p:nvSpPr>
          <p:cNvPr id="409" name="Google Shape;409;p55"/>
          <p:cNvSpPr txBox="1">
            <a:spLocks noGrp="1"/>
          </p:cNvSpPr>
          <p:nvPr>
            <p:ph type="title"/>
          </p:nvPr>
        </p:nvSpPr>
        <p:spPr>
          <a:xfrm>
            <a:off x="381000" y="0"/>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4400"/>
              <a:buFont typeface="Calibri"/>
              <a:buNone/>
            </a:pPr>
            <a:r>
              <a:rPr lang="en-US" sz="4400" b="0" i="0" u="none" strike="noStrike" cap="none">
                <a:solidFill>
                  <a:schemeClr val="lt1"/>
                </a:solidFill>
                <a:latin typeface="Calibri"/>
                <a:ea typeface="Calibri"/>
                <a:cs typeface="Calibri"/>
                <a:sym typeface="Calibri"/>
              </a:rPr>
              <a:t>Using Homologous Features</a:t>
            </a:r>
            <a:endParaRPr/>
          </a:p>
        </p:txBody>
      </p:sp>
      <p:pic>
        <p:nvPicPr>
          <p:cNvPr id="410" name="Google Shape;410;p55"/>
          <p:cNvPicPr preferRelativeResize="0"/>
          <p:nvPr/>
        </p:nvPicPr>
        <p:blipFill rotWithShape="1">
          <a:blip r:embed="rId5">
            <a:alphaModFix/>
          </a:blip>
          <a:srcRect/>
          <a:stretch/>
        </p:blipFill>
        <p:spPr>
          <a:xfrm>
            <a:off x="228600" y="1225550"/>
            <a:ext cx="4521200" cy="5232400"/>
          </a:xfrm>
          <a:prstGeom prst="rect">
            <a:avLst/>
          </a:prstGeom>
          <a:noFill/>
          <a:ln>
            <a:noFill/>
          </a:ln>
        </p:spPr>
      </p:pic>
      <p:sp>
        <p:nvSpPr>
          <p:cNvPr id="411" name="Google Shape;411;p55"/>
          <p:cNvSpPr txBox="1"/>
          <p:nvPr/>
        </p:nvSpPr>
        <p:spPr>
          <a:xfrm>
            <a:off x="4681537" y="1139825"/>
            <a:ext cx="4330700" cy="5632450"/>
          </a:xfrm>
          <a:prstGeom prst="rect">
            <a:avLst/>
          </a:prstGeom>
          <a:solidFill>
            <a:schemeClr val="lt1"/>
          </a:solid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400"/>
              <a:buFont typeface="Arial"/>
              <a:buChar char="•"/>
            </a:pPr>
            <a:r>
              <a:rPr lang="en-US" sz="2400" b="0" i="0" u="none">
                <a:solidFill>
                  <a:schemeClr val="dk1"/>
                </a:solidFill>
                <a:latin typeface="Times New Roman"/>
                <a:ea typeface="Times New Roman"/>
                <a:cs typeface="Times New Roman"/>
                <a:sym typeface="Times New Roman"/>
              </a:rPr>
              <a:t>Once a group splits into two distinct groups they evolve independently of one another. However, they retain many of the features of their common ancestor.  </a:t>
            </a:r>
            <a:endParaRPr/>
          </a:p>
          <a:p>
            <a:pPr marL="342900" marR="0" lvl="0" indent="-342900" algn="l" rtl="0">
              <a:lnSpc>
                <a:spcPct val="100000"/>
              </a:lnSpc>
              <a:spcBef>
                <a:spcPts val="1200"/>
              </a:spcBef>
              <a:spcAft>
                <a:spcPts val="0"/>
              </a:spcAft>
              <a:buClr>
                <a:schemeClr val="dk1"/>
              </a:buClr>
              <a:buSzPts val="2400"/>
              <a:buFont typeface="Arial"/>
              <a:buChar char="•"/>
            </a:pPr>
            <a:r>
              <a:rPr lang="en-US" sz="2400" b="0" i="0" u="none">
                <a:solidFill>
                  <a:schemeClr val="dk1"/>
                </a:solidFill>
                <a:latin typeface="Times New Roman"/>
                <a:ea typeface="Times New Roman"/>
                <a:cs typeface="Times New Roman"/>
                <a:sym typeface="Times New Roman"/>
              </a:rPr>
              <a:t>Any feature shared by two or more species  </a:t>
            </a:r>
            <a:r>
              <a:rPr lang="en-US" sz="2400" b="0" i="1" u="none">
                <a:solidFill>
                  <a:schemeClr val="dk1"/>
                </a:solidFill>
                <a:latin typeface="Times New Roman"/>
                <a:ea typeface="Times New Roman"/>
                <a:cs typeface="Times New Roman"/>
                <a:sym typeface="Times New Roman"/>
              </a:rPr>
              <a:t>and</a:t>
            </a:r>
            <a:r>
              <a:rPr lang="en-US" sz="2400" b="0" i="0" u="none">
                <a:solidFill>
                  <a:schemeClr val="dk1"/>
                </a:solidFill>
                <a:latin typeface="Times New Roman"/>
                <a:ea typeface="Times New Roman"/>
                <a:cs typeface="Times New Roman"/>
                <a:sym typeface="Times New Roman"/>
              </a:rPr>
              <a:t> inherited from a common ancestor are said to be </a:t>
            </a:r>
            <a:r>
              <a:rPr lang="en-US" sz="2400" b="0" i="1" u="none">
                <a:solidFill>
                  <a:schemeClr val="dk1"/>
                </a:solidFill>
                <a:latin typeface="Times New Roman"/>
                <a:ea typeface="Times New Roman"/>
                <a:cs typeface="Times New Roman"/>
                <a:sym typeface="Times New Roman"/>
              </a:rPr>
              <a:t>homologous</a:t>
            </a:r>
            <a:r>
              <a:rPr lang="en-US" sz="2400" b="0" i="0" u="none">
                <a:solidFill>
                  <a:schemeClr val="dk1"/>
                </a:solidFill>
                <a:latin typeface="Times New Roman"/>
                <a:ea typeface="Times New Roman"/>
                <a:cs typeface="Times New Roman"/>
                <a:sym typeface="Times New Roman"/>
              </a:rPr>
              <a:t>. </a:t>
            </a:r>
            <a:endParaRPr/>
          </a:p>
          <a:p>
            <a:pPr marL="342900" marR="0" lvl="0" indent="-342900" algn="l" rtl="0">
              <a:lnSpc>
                <a:spcPct val="100000"/>
              </a:lnSpc>
              <a:spcBef>
                <a:spcPts val="1200"/>
              </a:spcBef>
              <a:spcAft>
                <a:spcPts val="0"/>
              </a:spcAft>
              <a:buClr>
                <a:schemeClr val="dk1"/>
              </a:buClr>
              <a:buSzPts val="2400"/>
              <a:buFont typeface="Arial"/>
              <a:buChar char="•"/>
            </a:pPr>
            <a:r>
              <a:rPr lang="en-US" sz="2400" b="0" i="0" u="none">
                <a:solidFill>
                  <a:schemeClr val="dk1"/>
                </a:solidFill>
                <a:latin typeface="Times New Roman"/>
                <a:ea typeface="Times New Roman"/>
                <a:cs typeface="Times New Roman"/>
                <a:sym typeface="Times New Roman"/>
              </a:rPr>
              <a:t>Homologous features can be heritable traits, such as anatomical structures, DNA sequences, or similar proteins.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Google Shape;416;p56"/>
          <p:cNvSpPr txBox="1"/>
          <p:nvPr/>
        </p:nvSpPr>
        <p:spPr>
          <a:xfrm>
            <a:off x="0" y="38100"/>
            <a:ext cx="9144000" cy="76993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4400"/>
              <a:buFont typeface="Calibri"/>
              <a:buNone/>
            </a:pPr>
            <a:r>
              <a:rPr lang="en-US" sz="4400" b="0" i="0" u="none">
                <a:solidFill>
                  <a:schemeClr val="lt1"/>
                </a:solidFill>
                <a:latin typeface="Calibri"/>
                <a:ea typeface="Calibri"/>
                <a:cs typeface="Calibri"/>
                <a:sym typeface="Calibri"/>
              </a:rPr>
              <a:t>Ancestral vs. Derived Traits</a:t>
            </a:r>
            <a:endParaRPr/>
          </a:p>
        </p:txBody>
      </p:sp>
      <p:pic>
        <p:nvPicPr>
          <p:cNvPr id="417" name="Google Shape;417;p56"/>
          <p:cNvPicPr preferRelativeResize="0"/>
          <p:nvPr/>
        </p:nvPicPr>
        <p:blipFill rotWithShape="1">
          <a:blip r:embed="rId3">
            <a:alphaModFix/>
          </a:blip>
          <a:srcRect/>
          <a:stretch/>
        </p:blipFill>
        <p:spPr>
          <a:xfrm>
            <a:off x="304800" y="1219200"/>
            <a:ext cx="3606800" cy="3798887"/>
          </a:xfrm>
          <a:prstGeom prst="rect">
            <a:avLst/>
          </a:prstGeom>
          <a:noFill/>
          <a:ln>
            <a:noFill/>
          </a:ln>
        </p:spPr>
      </p:pic>
      <p:sp>
        <p:nvSpPr>
          <p:cNvPr id="418" name="Google Shape;418;p56"/>
          <p:cNvSpPr txBox="1"/>
          <p:nvPr/>
        </p:nvSpPr>
        <p:spPr>
          <a:xfrm>
            <a:off x="4557712" y="1419225"/>
            <a:ext cx="4525962" cy="5446712"/>
          </a:xfrm>
          <a:prstGeom prst="rect">
            <a:avLst/>
          </a:prstGeom>
          <a:solidFill>
            <a:schemeClr val="lt1"/>
          </a:solid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400"/>
              <a:buFont typeface="Arial"/>
              <a:buChar char="•"/>
            </a:pPr>
            <a:r>
              <a:rPr lang="en-US" sz="2400" b="0" i="0" u="none">
                <a:solidFill>
                  <a:schemeClr val="dk1"/>
                </a:solidFill>
                <a:latin typeface="Times New Roman"/>
                <a:ea typeface="Times New Roman"/>
                <a:cs typeface="Times New Roman"/>
                <a:sym typeface="Times New Roman"/>
              </a:rPr>
              <a:t>During the course of evolution, traits change.  The original shared trait is termed the </a:t>
            </a:r>
            <a:r>
              <a:rPr lang="en-US" sz="2400" b="0" i="1" u="none">
                <a:solidFill>
                  <a:schemeClr val="dk1"/>
                </a:solidFill>
                <a:latin typeface="Times New Roman"/>
                <a:ea typeface="Times New Roman"/>
                <a:cs typeface="Times New Roman"/>
                <a:sym typeface="Times New Roman"/>
              </a:rPr>
              <a:t>ancestral trait </a:t>
            </a:r>
            <a:r>
              <a:rPr lang="en-US" sz="2400" b="0" i="0" u="none">
                <a:solidFill>
                  <a:schemeClr val="dk1"/>
                </a:solidFill>
                <a:latin typeface="Times New Roman"/>
                <a:ea typeface="Times New Roman"/>
                <a:cs typeface="Times New Roman"/>
                <a:sym typeface="Times New Roman"/>
              </a:rPr>
              <a:t>and the trait found in the newly evolved organism being examined is termed the </a:t>
            </a:r>
            <a:r>
              <a:rPr lang="en-US" sz="2400" b="0" i="1" u="none">
                <a:solidFill>
                  <a:schemeClr val="dk1"/>
                </a:solidFill>
                <a:latin typeface="Times New Roman"/>
                <a:ea typeface="Times New Roman"/>
                <a:cs typeface="Times New Roman"/>
                <a:sym typeface="Times New Roman"/>
              </a:rPr>
              <a:t>derived trait</a:t>
            </a:r>
            <a:r>
              <a:rPr lang="en-US" sz="2400" b="0" i="0" u="none">
                <a:solidFill>
                  <a:schemeClr val="dk1"/>
                </a:solidFill>
                <a:latin typeface="Times New Roman"/>
                <a:ea typeface="Times New Roman"/>
                <a:cs typeface="Times New Roman"/>
                <a:sym typeface="Times New Roman"/>
              </a:rPr>
              <a:t>.  </a:t>
            </a:r>
            <a:endParaRPr/>
          </a:p>
          <a:p>
            <a:pPr marL="342900" marR="0" lvl="0" indent="-342900" algn="l" rtl="0">
              <a:lnSpc>
                <a:spcPct val="100000"/>
              </a:lnSpc>
              <a:spcBef>
                <a:spcPts val="1200"/>
              </a:spcBef>
              <a:spcAft>
                <a:spcPts val="0"/>
              </a:spcAft>
              <a:buClr>
                <a:schemeClr val="dk1"/>
              </a:buClr>
              <a:buSzPts val="2400"/>
              <a:buFont typeface="Arial"/>
              <a:buChar char="•"/>
            </a:pPr>
            <a:r>
              <a:rPr lang="en-US" sz="2400" b="0" i="0" u="none">
                <a:solidFill>
                  <a:schemeClr val="dk1"/>
                </a:solidFill>
                <a:latin typeface="Times New Roman"/>
                <a:ea typeface="Times New Roman"/>
                <a:cs typeface="Times New Roman"/>
                <a:sym typeface="Times New Roman"/>
              </a:rPr>
              <a:t>Any feature shared by two or more species that is inherited from a common ancestor is said to be </a:t>
            </a:r>
            <a:r>
              <a:rPr lang="en-US" sz="2400" b="1" i="0" u="none">
                <a:solidFill>
                  <a:schemeClr val="dk1"/>
                </a:solidFill>
                <a:latin typeface="Times New Roman"/>
                <a:ea typeface="Times New Roman"/>
                <a:cs typeface="Times New Roman"/>
                <a:sym typeface="Times New Roman"/>
              </a:rPr>
              <a:t>homologous</a:t>
            </a:r>
            <a:r>
              <a:rPr lang="en-US" sz="2400" b="0" i="0" u="none">
                <a:solidFill>
                  <a:schemeClr val="dk1"/>
                </a:solidFill>
                <a:latin typeface="Times New Roman"/>
                <a:ea typeface="Times New Roman"/>
                <a:cs typeface="Times New Roman"/>
                <a:sym typeface="Times New Roman"/>
              </a:rPr>
              <a:t>. </a:t>
            </a:r>
            <a:endParaRPr/>
          </a:p>
          <a:p>
            <a:pPr marL="342900" marR="0" lvl="0" indent="-190500" algn="l" rtl="0">
              <a:lnSpc>
                <a:spcPct val="100000"/>
              </a:lnSpc>
              <a:spcBef>
                <a:spcPts val="1200"/>
              </a:spcBef>
              <a:spcAft>
                <a:spcPts val="0"/>
              </a:spcAft>
              <a:buClr>
                <a:schemeClr val="dk1"/>
              </a:buClr>
              <a:buSzPts val="2400"/>
              <a:buFont typeface="Arial"/>
              <a:buNone/>
            </a:pPr>
            <a:endParaRPr sz="2400" b="0" i="0" u="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419" name="Google Shape;419;p56"/>
          <p:cNvSpPr txBox="1"/>
          <p:nvPr/>
        </p:nvSpPr>
        <p:spPr>
          <a:xfrm>
            <a:off x="119062" y="5481637"/>
            <a:ext cx="4498975" cy="830262"/>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Times New Roman"/>
              <a:buNone/>
            </a:pPr>
            <a:r>
              <a:rPr lang="en-US" sz="2400" b="0" i="0" u="none">
                <a:solidFill>
                  <a:schemeClr val="dk1"/>
                </a:solidFill>
                <a:latin typeface="Times New Roman"/>
                <a:ea typeface="Times New Roman"/>
                <a:cs typeface="Times New Roman"/>
                <a:sym typeface="Times New Roman"/>
              </a:rPr>
              <a:t>The limbs above are homologous structures, having similar bones.</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pic>
        <p:nvPicPr>
          <p:cNvPr id="424" name="Google Shape;424;p57"/>
          <p:cNvPicPr preferRelativeResize="0"/>
          <p:nvPr/>
        </p:nvPicPr>
        <p:blipFill rotWithShape="1">
          <a:blip r:embed="rId3">
            <a:alphaModFix/>
          </a:blip>
          <a:srcRect/>
          <a:stretch/>
        </p:blipFill>
        <p:spPr>
          <a:xfrm>
            <a:off x="219075" y="1127125"/>
            <a:ext cx="4352925" cy="3311525"/>
          </a:xfrm>
          <a:prstGeom prst="snipRoundRect">
            <a:avLst>
              <a:gd name="adj1" fmla="val 16667"/>
              <a:gd name="adj2" fmla="val 30043"/>
            </a:avLst>
          </a:prstGeom>
          <a:noFill/>
          <a:ln>
            <a:noFill/>
          </a:ln>
        </p:spPr>
      </p:pic>
      <p:sp>
        <p:nvSpPr>
          <p:cNvPr id="425" name="Google Shape;425;p57"/>
          <p:cNvSpPr txBox="1"/>
          <p:nvPr/>
        </p:nvSpPr>
        <p:spPr>
          <a:xfrm>
            <a:off x="295275" y="152400"/>
            <a:ext cx="8229600" cy="76993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4400"/>
              <a:buFont typeface="Calibri"/>
              <a:buNone/>
            </a:pPr>
            <a:r>
              <a:rPr lang="en-US" sz="4400" b="0" i="0" u="none">
                <a:solidFill>
                  <a:schemeClr val="lt1"/>
                </a:solidFill>
                <a:latin typeface="Calibri"/>
                <a:ea typeface="Calibri"/>
                <a:cs typeface="Calibri"/>
                <a:sym typeface="Calibri"/>
              </a:rPr>
              <a:t>Analogous Structures</a:t>
            </a:r>
            <a:endParaRPr/>
          </a:p>
        </p:txBody>
      </p:sp>
      <p:sp>
        <p:nvSpPr>
          <p:cNvPr id="426" name="Google Shape;426;p57"/>
          <p:cNvSpPr txBox="1"/>
          <p:nvPr/>
        </p:nvSpPr>
        <p:spPr>
          <a:xfrm>
            <a:off x="4419600" y="1219200"/>
            <a:ext cx="4648200" cy="2970212"/>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200"/>
              <a:buFont typeface="Arial"/>
              <a:buChar char="•"/>
            </a:pPr>
            <a:r>
              <a:rPr lang="en-US" sz="2200" b="0" i="0" u="none">
                <a:solidFill>
                  <a:schemeClr val="dk1"/>
                </a:solidFill>
                <a:latin typeface="Times New Roman"/>
                <a:ea typeface="Times New Roman"/>
                <a:cs typeface="Times New Roman"/>
                <a:sym typeface="Times New Roman"/>
              </a:rPr>
              <a:t>Analogous structures are those that are similar in structure but </a:t>
            </a:r>
            <a:r>
              <a:rPr lang="en-US" sz="2200" b="0" i="1" u="none">
                <a:solidFill>
                  <a:schemeClr val="dk1"/>
                </a:solidFill>
                <a:latin typeface="Times New Roman"/>
                <a:ea typeface="Times New Roman"/>
                <a:cs typeface="Times New Roman"/>
                <a:sym typeface="Times New Roman"/>
              </a:rPr>
              <a:t>are not </a:t>
            </a:r>
            <a:r>
              <a:rPr lang="en-US" sz="2200" b="0" i="0" u="none">
                <a:solidFill>
                  <a:schemeClr val="dk1"/>
                </a:solidFill>
                <a:latin typeface="Times New Roman"/>
                <a:ea typeface="Times New Roman"/>
                <a:cs typeface="Times New Roman"/>
                <a:sym typeface="Times New Roman"/>
              </a:rPr>
              <a:t>inherited from a common ancestor. </a:t>
            </a:r>
            <a:endParaRPr/>
          </a:p>
          <a:p>
            <a:pPr marL="342900" marR="0" lvl="0" indent="-342900" algn="l" rtl="0">
              <a:lnSpc>
                <a:spcPct val="100000"/>
              </a:lnSpc>
              <a:spcBef>
                <a:spcPts val="1100"/>
              </a:spcBef>
              <a:spcAft>
                <a:spcPts val="0"/>
              </a:spcAft>
              <a:buClr>
                <a:schemeClr val="dk1"/>
              </a:buClr>
              <a:buSzPts val="2200"/>
              <a:buFont typeface="Arial"/>
              <a:buChar char="•"/>
            </a:pPr>
            <a:r>
              <a:rPr lang="en-US" sz="2200" b="0" i="0" u="none">
                <a:solidFill>
                  <a:schemeClr val="dk1"/>
                </a:solidFill>
                <a:latin typeface="Times New Roman"/>
                <a:ea typeface="Times New Roman"/>
                <a:cs typeface="Times New Roman"/>
                <a:sym typeface="Times New Roman"/>
              </a:rPr>
              <a:t>While the bones found in the wings of birds and bats are homologous, the wing itself is </a:t>
            </a:r>
            <a:r>
              <a:rPr lang="en-US" sz="2200" b="0" i="1" u="none">
                <a:solidFill>
                  <a:schemeClr val="dk1"/>
                </a:solidFill>
                <a:latin typeface="Times New Roman"/>
                <a:ea typeface="Times New Roman"/>
                <a:cs typeface="Times New Roman"/>
                <a:sym typeface="Times New Roman"/>
              </a:rPr>
              <a:t>analogous</a:t>
            </a:r>
            <a:r>
              <a:rPr lang="en-US" sz="2200" b="0" i="0" u="none">
                <a:solidFill>
                  <a:schemeClr val="dk1"/>
                </a:solidFill>
                <a:latin typeface="Times New Roman"/>
                <a:ea typeface="Times New Roman"/>
                <a:cs typeface="Times New Roman"/>
                <a:sym typeface="Times New Roman"/>
              </a:rPr>
              <a:t>. The wing structure </a:t>
            </a:r>
            <a:r>
              <a:rPr lang="en-US" sz="2200" b="0" i="1" u="none">
                <a:solidFill>
                  <a:schemeClr val="dk1"/>
                </a:solidFill>
                <a:latin typeface="Times New Roman"/>
                <a:ea typeface="Times New Roman"/>
                <a:cs typeface="Times New Roman"/>
                <a:sym typeface="Times New Roman"/>
              </a:rPr>
              <a:t>did not evolve from the same ancestor</a:t>
            </a:r>
            <a:r>
              <a:rPr lang="en-US" sz="2200" b="0" i="0" u="none">
                <a:solidFill>
                  <a:schemeClr val="dk1"/>
                </a:solidFill>
                <a:latin typeface="Times New Roman"/>
                <a:ea typeface="Times New Roman"/>
                <a:cs typeface="Times New Roman"/>
                <a:sym typeface="Times New Roman"/>
              </a:rPr>
              <a:t>. </a:t>
            </a:r>
            <a:endParaRPr/>
          </a:p>
        </p:txBody>
      </p:sp>
      <p:pic>
        <p:nvPicPr>
          <p:cNvPr id="427" name="Google Shape;427;p57"/>
          <p:cNvPicPr preferRelativeResize="0"/>
          <p:nvPr/>
        </p:nvPicPr>
        <p:blipFill rotWithShape="1">
          <a:blip r:embed="rId4">
            <a:alphaModFix/>
          </a:blip>
          <a:srcRect/>
          <a:stretch/>
        </p:blipFill>
        <p:spPr>
          <a:xfrm>
            <a:off x="5334000" y="4360862"/>
            <a:ext cx="3697287" cy="2438400"/>
          </a:xfrm>
          <a:prstGeom prst="rect">
            <a:avLst/>
          </a:prstGeom>
          <a:noFill/>
          <a:ln>
            <a:noFill/>
          </a:ln>
        </p:spPr>
      </p:pic>
      <p:sp>
        <p:nvSpPr>
          <p:cNvPr id="428" name="Google Shape;428;p57"/>
          <p:cNvSpPr txBox="1"/>
          <p:nvPr/>
        </p:nvSpPr>
        <p:spPr>
          <a:xfrm>
            <a:off x="187325" y="4405312"/>
            <a:ext cx="5146675" cy="2308225"/>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Times New Roman"/>
              <a:buNone/>
            </a:pPr>
            <a:r>
              <a:rPr lang="en-US" sz="2400" b="0" i="0" u="none">
                <a:solidFill>
                  <a:schemeClr val="dk1"/>
                </a:solidFill>
                <a:latin typeface="Times New Roman"/>
                <a:ea typeface="Times New Roman"/>
                <a:cs typeface="Times New Roman"/>
                <a:sym typeface="Times New Roman"/>
              </a:rPr>
              <a:t>The physics necessary for flight is the selection pressure responsible for the similar shape of the wings.  Examine airplane wings!  </a:t>
            </a:r>
            <a:r>
              <a:rPr lang="en-US" sz="2400" b="0" i="1" u="none">
                <a:solidFill>
                  <a:schemeClr val="dk1"/>
                </a:solidFill>
                <a:latin typeface="Times New Roman"/>
                <a:ea typeface="Times New Roman"/>
                <a:cs typeface="Times New Roman"/>
                <a:sym typeface="Times New Roman"/>
              </a:rPr>
              <a:t>Analogous structures should NOT be used in establishing phylogenies .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40"/>
          <p:cNvSpPr txBox="1">
            <a:spLocks noGrp="1"/>
          </p:cNvSpPr>
          <p:nvPr>
            <p:ph type="title"/>
          </p:nvPr>
        </p:nvSpPr>
        <p:spPr>
          <a:xfrm>
            <a:off x="457200" y="0"/>
            <a:ext cx="8229600" cy="8763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4400"/>
              <a:buFont typeface="Calibri"/>
              <a:buNone/>
            </a:pPr>
            <a:r>
              <a:rPr lang="en-US" sz="4400" b="0" i="0" u="none" strike="noStrike" cap="none">
                <a:solidFill>
                  <a:schemeClr val="lt1"/>
                </a:solidFill>
                <a:latin typeface="Calibri"/>
                <a:ea typeface="Calibri"/>
                <a:cs typeface="Calibri"/>
                <a:sym typeface="Calibri"/>
              </a:rPr>
              <a:t>Taxonomy</a:t>
            </a:r>
            <a:endParaRPr/>
          </a:p>
        </p:txBody>
      </p:sp>
      <p:sp>
        <p:nvSpPr>
          <p:cNvPr id="255" name="Google Shape;255;p40"/>
          <p:cNvSpPr txBox="1"/>
          <p:nvPr/>
        </p:nvSpPr>
        <p:spPr>
          <a:xfrm>
            <a:off x="6553200" y="6492875"/>
            <a:ext cx="21336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1200"/>
              <a:buFont typeface="Calibri"/>
              <a:buNone/>
            </a:pPr>
            <a:fld id="{00000000-1234-1234-1234-123412341234}" type="slidenum">
              <a:rPr lang="en-US" sz="1200" b="0" i="0" u="none">
                <a:solidFill>
                  <a:srgbClr val="898989"/>
                </a:solidFill>
                <a:latin typeface="Calibri"/>
                <a:ea typeface="Calibri"/>
                <a:cs typeface="Calibri"/>
                <a:sym typeface="Calibri"/>
              </a:rPr>
              <a:t>2</a:t>
            </a:fld>
            <a:endParaRPr/>
          </a:p>
        </p:txBody>
      </p:sp>
      <p:pic>
        <p:nvPicPr>
          <p:cNvPr id="256" name="Google Shape;256;p40" descr="C:\power point template\small nmsi logo.jpg"/>
          <p:cNvPicPr preferRelativeResize="0"/>
          <p:nvPr/>
        </p:nvPicPr>
        <p:blipFill rotWithShape="1">
          <a:blip r:embed="rId3">
            <a:alphaModFix/>
          </a:blip>
          <a:srcRect/>
          <a:stretch/>
        </p:blipFill>
        <p:spPr>
          <a:xfrm>
            <a:off x="7772400" y="6324600"/>
            <a:ext cx="1206500" cy="404812"/>
          </a:xfrm>
          <a:prstGeom prst="rect">
            <a:avLst/>
          </a:prstGeom>
          <a:noFill/>
          <a:ln>
            <a:noFill/>
          </a:ln>
        </p:spPr>
      </p:pic>
      <p:pic>
        <p:nvPicPr>
          <p:cNvPr id="257" name="Google Shape;257;p40" descr="C:\power point template\nmsi large logo.jpg"/>
          <p:cNvPicPr preferRelativeResize="0"/>
          <p:nvPr/>
        </p:nvPicPr>
        <p:blipFill rotWithShape="1">
          <a:blip r:embed="rId4">
            <a:alphaModFix/>
          </a:blip>
          <a:srcRect/>
          <a:stretch/>
        </p:blipFill>
        <p:spPr>
          <a:xfrm>
            <a:off x="7620000" y="6248400"/>
            <a:ext cx="1371600" cy="471487"/>
          </a:xfrm>
          <a:prstGeom prst="rect">
            <a:avLst/>
          </a:prstGeom>
          <a:noFill/>
          <a:ln>
            <a:noFill/>
          </a:ln>
        </p:spPr>
      </p:pic>
      <p:sp>
        <p:nvSpPr>
          <p:cNvPr id="258" name="Google Shape;258;p40"/>
          <p:cNvSpPr txBox="1"/>
          <p:nvPr/>
        </p:nvSpPr>
        <p:spPr>
          <a:xfrm>
            <a:off x="3810000" y="1281112"/>
            <a:ext cx="4981575" cy="4340225"/>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400"/>
              <a:buFont typeface="Arial"/>
              <a:buChar char="•"/>
            </a:pPr>
            <a:r>
              <a:rPr lang="en-US" sz="2400" b="0" i="0" u="none">
                <a:solidFill>
                  <a:schemeClr val="dk1"/>
                </a:solidFill>
                <a:latin typeface="Times New Roman"/>
                <a:ea typeface="Times New Roman"/>
                <a:cs typeface="Times New Roman"/>
                <a:sym typeface="Times New Roman"/>
              </a:rPr>
              <a:t>Classification originated with Carolus Linnaeus in the 18</a:t>
            </a:r>
            <a:r>
              <a:rPr lang="en-US" sz="2400" b="0" i="0" u="none" baseline="30000">
                <a:solidFill>
                  <a:schemeClr val="dk1"/>
                </a:solidFill>
                <a:latin typeface="Times New Roman"/>
                <a:ea typeface="Times New Roman"/>
                <a:cs typeface="Times New Roman"/>
                <a:sym typeface="Times New Roman"/>
              </a:rPr>
              <a:t>th</a:t>
            </a:r>
            <a:r>
              <a:rPr lang="en-US" sz="2400" b="0" i="0" u="none">
                <a:solidFill>
                  <a:schemeClr val="dk1"/>
                </a:solidFill>
                <a:latin typeface="Times New Roman"/>
                <a:ea typeface="Times New Roman"/>
                <a:cs typeface="Times New Roman"/>
                <a:sym typeface="Times New Roman"/>
              </a:rPr>
              <a:t> century.</a:t>
            </a:r>
            <a:endParaRPr/>
          </a:p>
          <a:p>
            <a:pPr marL="342900" marR="0" lvl="0" indent="-342900" algn="l" rtl="0">
              <a:lnSpc>
                <a:spcPct val="100000"/>
              </a:lnSpc>
              <a:spcBef>
                <a:spcPts val="1200"/>
              </a:spcBef>
              <a:spcAft>
                <a:spcPts val="0"/>
              </a:spcAft>
              <a:buClr>
                <a:schemeClr val="dk1"/>
              </a:buClr>
              <a:buSzPts val="2400"/>
              <a:buFont typeface="Arial"/>
              <a:buChar char="•"/>
            </a:pPr>
            <a:r>
              <a:rPr lang="en-US" sz="2400" b="0" i="0" u="none">
                <a:solidFill>
                  <a:schemeClr val="dk1"/>
                </a:solidFill>
                <a:latin typeface="Times New Roman"/>
                <a:ea typeface="Times New Roman"/>
                <a:cs typeface="Times New Roman"/>
                <a:sym typeface="Times New Roman"/>
              </a:rPr>
              <a:t>Based on structural (outward and inward) similarities </a:t>
            </a:r>
            <a:endParaRPr/>
          </a:p>
          <a:p>
            <a:pPr marL="342900" marR="0" lvl="0" indent="-342900" algn="l" rtl="0">
              <a:lnSpc>
                <a:spcPct val="100000"/>
              </a:lnSpc>
              <a:spcBef>
                <a:spcPts val="1200"/>
              </a:spcBef>
              <a:spcAft>
                <a:spcPts val="0"/>
              </a:spcAft>
              <a:buClr>
                <a:schemeClr val="dk1"/>
              </a:buClr>
              <a:buSzPts val="2400"/>
              <a:buFont typeface="Arial"/>
              <a:buChar char="•"/>
            </a:pPr>
            <a:r>
              <a:rPr lang="en-US" sz="2400" b="0" i="0" u="none">
                <a:solidFill>
                  <a:schemeClr val="dk1"/>
                </a:solidFill>
                <a:latin typeface="Times New Roman"/>
                <a:ea typeface="Times New Roman"/>
                <a:cs typeface="Times New Roman"/>
                <a:sym typeface="Times New Roman"/>
              </a:rPr>
              <a:t>Hierarchal scheme, the largest most inclusive grouping is the </a:t>
            </a:r>
            <a:r>
              <a:rPr lang="en-US" sz="2400" b="1" i="0" u="none">
                <a:solidFill>
                  <a:schemeClr val="dk1"/>
                </a:solidFill>
                <a:latin typeface="Times New Roman"/>
                <a:ea typeface="Times New Roman"/>
                <a:cs typeface="Times New Roman"/>
                <a:sym typeface="Times New Roman"/>
              </a:rPr>
              <a:t>kingdom</a:t>
            </a:r>
            <a:r>
              <a:rPr lang="en-US" sz="2400" b="0" i="0" u="none">
                <a:solidFill>
                  <a:schemeClr val="dk1"/>
                </a:solidFill>
                <a:latin typeface="Times New Roman"/>
                <a:ea typeface="Times New Roman"/>
                <a:cs typeface="Times New Roman"/>
                <a:sym typeface="Times New Roman"/>
              </a:rPr>
              <a:t> level </a:t>
            </a:r>
            <a:endParaRPr/>
          </a:p>
          <a:p>
            <a:pPr marL="342900" marR="0" lvl="0" indent="-342900" algn="l" rtl="0">
              <a:lnSpc>
                <a:spcPct val="100000"/>
              </a:lnSpc>
              <a:spcBef>
                <a:spcPts val="1200"/>
              </a:spcBef>
              <a:spcAft>
                <a:spcPts val="0"/>
              </a:spcAft>
              <a:buClr>
                <a:schemeClr val="dk1"/>
              </a:buClr>
              <a:buSzPts val="2400"/>
              <a:buFont typeface="Arial"/>
              <a:buChar char="•"/>
            </a:pPr>
            <a:r>
              <a:rPr lang="en-US" sz="2400" b="0" i="0" u="none">
                <a:solidFill>
                  <a:schemeClr val="dk1"/>
                </a:solidFill>
                <a:latin typeface="Times New Roman"/>
                <a:ea typeface="Times New Roman"/>
                <a:cs typeface="Times New Roman"/>
                <a:sym typeface="Times New Roman"/>
              </a:rPr>
              <a:t>The most specific grouping is the </a:t>
            </a:r>
            <a:r>
              <a:rPr lang="en-US" sz="2400" b="1" i="0" u="none">
                <a:solidFill>
                  <a:schemeClr val="dk1"/>
                </a:solidFill>
                <a:latin typeface="Times New Roman"/>
                <a:ea typeface="Times New Roman"/>
                <a:cs typeface="Times New Roman"/>
                <a:sym typeface="Times New Roman"/>
              </a:rPr>
              <a:t>species</a:t>
            </a:r>
            <a:r>
              <a:rPr lang="en-US" sz="2400" b="0" i="0" u="none">
                <a:solidFill>
                  <a:schemeClr val="dk1"/>
                </a:solidFill>
                <a:latin typeface="Times New Roman"/>
                <a:ea typeface="Times New Roman"/>
                <a:cs typeface="Times New Roman"/>
                <a:sym typeface="Times New Roman"/>
              </a:rPr>
              <a:t> level </a:t>
            </a:r>
            <a:endParaRPr/>
          </a:p>
        </p:txBody>
      </p:sp>
      <p:pic>
        <p:nvPicPr>
          <p:cNvPr id="259" name="Google Shape;259;p40"/>
          <p:cNvPicPr preferRelativeResize="0"/>
          <p:nvPr/>
        </p:nvPicPr>
        <p:blipFill rotWithShape="1">
          <a:blip r:embed="rId5">
            <a:alphaModFix/>
          </a:blip>
          <a:srcRect/>
          <a:stretch/>
        </p:blipFill>
        <p:spPr>
          <a:xfrm>
            <a:off x="76200" y="1004887"/>
            <a:ext cx="3810000" cy="5824537"/>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Google Shape;433;p58"/>
          <p:cNvSpPr txBox="1"/>
          <p:nvPr/>
        </p:nvSpPr>
        <p:spPr>
          <a:xfrm>
            <a:off x="228600" y="33337"/>
            <a:ext cx="8686800" cy="76993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4400"/>
              <a:buFont typeface="Calibri"/>
              <a:buNone/>
            </a:pPr>
            <a:r>
              <a:rPr lang="en-US" sz="4400" b="0" i="0" u="none">
                <a:solidFill>
                  <a:schemeClr val="lt1"/>
                </a:solidFill>
                <a:latin typeface="Calibri"/>
                <a:ea typeface="Calibri"/>
                <a:cs typeface="Calibri"/>
                <a:sym typeface="Calibri"/>
              </a:rPr>
              <a:t>Why Analogous Structures Exist</a:t>
            </a:r>
            <a:endParaRPr/>
          </a:p>
        </p:txBody>
      </p:sp>
      <p:pic>
        <p:nvPicPr>
          <p:cNvPr id="434" name="Google Shape;434;p58"/>
          <p:cNvPicPr preferRelativeResize="0"/>
          <p:nvPr/>
        </p:nvPicPr>
        <p:blipFill rotWithShape="1">
          <a:blip r:embed="rId3">
            <a:alphaModFix/>
          </a:blip>
          <a:srcRect/>
          <a:stretch/>
        </p:blipFill>
        <p:spPr>
          <a:xfrm>
            <a:off x="5151437" y="2066925"/>
            <a:ext cx="3992562" cy="2620962"/>
          </a:xfrm>
          <a:prstGeom prst="snip2SameRect">
            <a:avLst>
              <a:gd name="adj1" fmla="val 16667"/>
              <a:gd name="adj2" fmla="val 0"/>
            </a:avLst>
          </a:prstGeom>
          <a:noFill/>
          <a:ln>
            <a:noFill/>
          </a:ln>
        </p:spPr>
      </p:pic>
      <p:sp>
        <p:nvSpPr>
          <p:cNvPr id="435" name="Google Shape;435;p58"/>
          <p:cNvSpPr txBox="1">
            <a:spLocks noGrp="1"/>
          </p:cNvSpPr>
          <p:nvPr>
            <p:ph type="body" idx="1"/>
          </p:nvPr>
        </p:nvSpPr>
        <p:spPr>
          <a:xfrm>
            <a:off x="228600" y="1066800"/>
            <a:ext cx="5486400" cy="536575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800"/>
              <a:buFont typeface="Arial"/>
              <a:buChar char="•"/>
            </a:pPr>
            <a:r>
              <a:rPr lang="en-US" sz="2800" b="0" i="0" u="none" strike="noStrike" cap="none">
                <a:solidFill>
                  <a:schemeClr val="dk1"/>
                </a:solidFill>
                <a:latin typeface="Times New Roman"/>
                <a:ea typeface="Times New Roman"/>
                <a:cs typeface="Times New Roman"/>
                <a:sym typeface="Times New Roman"/>
              </a:rPr>
              <a:t>Analogous structures evolve as a result of  similar </a:t>
            </a:r>
            <a:r>
              <a:rPr lang="en-US" sz="2800" b="1" i="0" u="none" strike="noStrike" cap="none">
                <a:solidFill>
                  <a:schemeClr val="dk1"/>
                </a:solidFill>
                <a:latin typeface="Times New Roman"/>
                <a:ea typeface="Times New Roman"/>
                <a:cs typeface="Times New Roman"/>
                <a:sym typeface="Times New Roman"/>
              </a:rPr>
              <a:t>selection pressures</a:t>
            </a:r>
            <a:r>
              <a:rPr lang="en-US" sz="2800" b="0" i="0" u="none" strike="noStrike" cap="none">
                <a:solidFill>
                  <a:schemeClr val="dk1"/>
                </a:solidFill>
                <a:latin typeface="Times New Roman"/>
                <a:ea typeface="Times New Roman"/>
                <a:cs typeface="Times New Roman"/>
                <a:sym typeface="Times New Roman"/>
              </a:rPr>
              <a:t>.  These two animals are both burrowing mammals, yet are not closely related.  </a:t>
            </a:r>
            <a:endParaRPr/>
          </a:p>
          <a:p>
            <a:pPr marL="742950" marR="0" lvl="1" indent="-285750" algn="l" rtl="0">
              <a:lnSpc>
                <a:spcPct val="100000"/>
              </a:lnSpc>
              <a:spcBef>
                <a:spcPts val="1200"/>
              </a:spcBef>
              <a:spcAft>
                <a:spcPts val="0"/>
              </a:spcAft>
              <a:buClr>
                <a:schemeClr val="dk1"/>
              </a:buClr>
              <a:buSzPts val="2400"/>
              <a:buFont typeface="Arial"/>
              <a:buChar char="–"/>
            </a:pPr>
            <a:r>
              <a:rPr lang="en-US" sz="2400" b="0" i="0" u="none" strike="noStrike" cap="none">
                <a:solidFill>
                  <a:schemeClr val="dk1"/>
                </a:solidFill>
                <a:latin typeface="Times New Roman"/>
                <a:ea typeface="Times New Roman"/>
                <a:cs typeface="Times New Roman"/>
                <a:sym typeface="Times New Roman"/>
              </a:rPr>
              <a:t>The top animal is a placental mole and the bottom animal is a southern marsupial mole from Australia.  </a:t>
            </a:r>
            <a:endParaRPr/>
          </a:p>
          <a:p>
            <a:pPr marL="742950" marR="0" lvl="1" indent="-285750" algn="l" rtl="0">
              <a:lnSpc>
                <a:spcPct val="100000"/>
              </a:lnSpc>
              <a:spcBef>
                <a:spcPts val="1200"/>
              </a:spcBef>
              <a:spcAft>
                <a:spcPts val="0"/>
              </a:spcAft>
              <a:buClr>
                <a:schemeClr val="dk1"/>
              </a:buClr>
              <a:buSzPts val="2400"/>
              <a:buFont typeface="Arial"/>
              <a:buChar char="–"/>
            </a:pPr>
            <a:r>
              <a:rPr lang="en-US" sz="2400" b="0" i="0" u="none" strike="noStrike" cap="none">
                <a:solidFill>
                  <a:schemeClr val="dk1"/>
                </a:solidFill>
                <a:latin typeface="Times New Roman"/>
                <a:ea typeface="Times New Roman"/>
                <a:cs typeface="Times New Roman"/>
                <a:sym typeface="Times New Roman"/>
              </a:rPr>
              <a:t>Both have large claws for digging, thick skin in the nose area  for pushing dirt around and an oval body which moves easily through tunnels</a:t>
            </a:r>
            <a:r>
              <a:rPr lang="en-US" sz="2000" b="0" i="0" u="none" strike="noStrike" cap="none">
                <a:solidFill>
                  <a:schemeClr val="dk1"/>
                </a:solidFill>
                <a:latin typeface="Times New Roman"/>
                <a:ea typeface="Times New Roman"/>
                <a:cs typeface="Times New Roman"/>
                <a:sym typeface="Times New Roman"/>
              </a:rPr>
              <a:t>.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Google Shape;440;p59"/>
          <p:cNvSpPr txBox="1"/>
          <p:nvPr/>
        </p:nvSpPr>
        <p:spPr>
          <a:xfrm>
            <a:off x="228600" y="33337"/>
            <a:ext cx="8686800" cy="76993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4400"/>
              <a:buFont typeface="Calibri"/>
              <a:buNone/>
            </a:pPr>
            <a:r>
              <a:rPr lang="en-US" sz="4400" b="0" i="0" u="none">
                <a:solidFill>
                  <a:schemeClr val="lt1"/>
                </a:solidFill>
                <a:latin typeface="Calibri"/>
                <a:ea typeface="Calibri"/>
                <a:cs typeface="Calibri"/>
                <a:sym typeface="Calibri"/>
              </a:rPr>
              <a:t>Why Analogous Structures Exist</a:t>
            </a:r>
            <a:endParaRPr/>
          </a:p>
        </p:txBody>
      </p:sp>
      <p:sp>
        <p:nvSpPr>
          <p:cNvPr id="441" name="Google Shape;441;p59"/>
          <p:cNvSpPr txBox="1">
            <a:spLocks noGrp="1"/>
          </p:cNvSpPr>
          <p:nvPr>
            <p:ph type="body" idx="1"/>
          </p:nvPr>
        </p:nvSpPr>
        <p:spPr>
          <a:xfrm>
            <a:off x="457200" y="990600"/>
            <a:ext cx="8686800" cy="25146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800"/>
              <a:buFont typeface="Arial"/>
              <a:buChar char="•"/>
            </a:pPr>
            <a:r>
              <a:rPr lang="en-US" sz="2800" b="0" i="0" u="none" strike="noStrike" cap="none">
                <a:solidFill>
                  <a:schemeClr val="dk1"/>
                </a:solidFill>
                <a:latin typeface="Times New Roman"/>
                <a:ea typeface="Times New Roman"/>
                <a:cs typeface="Times New Roman"/>
                <a:sym typeface="Times New Roman"/>
              </a:rPr>
              <a:t>Another reason analogous structures exists is due to evolutionary reversals.  </a:t>
            </a:r>
            <a:endParaRPr/>
          </a:p>
          <a:p>
            <a:pPr marL="342900" marR="0" lvl="0" indent="-342900" algn="l" rtl="0">
              <a:lnSpc>
                <a:spcPct val="100000"/>
              </a:lnSpc>
              <a:spcBef>
                <a:spcPts val="1400"/>
              </a:spcBef>
              <a:spcAft>
                <a:spcPts val="0"/>
              </a:spcAft>
              <a:buClr>
                <a:schemeClr val="dk1"/>
              </a:buClr>
              <a:buSzPts val="2800"/>
              <a:buFont typeface="Arial"/>
              <a:buChar char="•"/>
            </a:pPr>
            <a:r>
              <a:rPr lang="en-US" sz="2800" b="0" i="0" u="none" strike="noStrike" cap="none">
                <a:solidFill>
                  <a:schemeClr val="dk1"/>
                </a:solidFill>
                <a:latin typeface="Times New Roman"/>
                <a:ea typeface="Times New Roman"/>
                <a:cs typeface="Times New Roman"/>
                <a:sym typeface="Times New Roman"/>
              </a:rPr>
              <a:t>Fish  gave rise to tetrapods.  </a:t>
            </a:r>
            <a:endParaRPr/>
          </a:p>
          <a:p>
            <a:pPr marL="342900" marR="0" lvl="0" indent="-342900" algn="l" rtl="0">
              <a:lnSpc>
                <a:spcPct val="100000"/>
              </a:lnSpc>
              <a:spcBef>
                <a:spcPts val="1400"/>
              </a:spcBef>
              <a:spcAft>
                <a:spcPts val="0"/>
              </a:spcAft>
              <a:buClr>
                <a:schemeClr val="dk1"/>
              </a:buClr>
              <a:buSzPts val="2800"/>
              <a:buFont typeface="Arial"/>
              <a:buChar char="•"/>
            </a:pPr>
            <a:r>
              <a:rPr lang="en-US" sz="2800" b="0" i="0" u="none" strike="noStrike" cap="none">
                <a:solidFill>
                  <a:schemeClr val="dk1"/>
                </a:solidFill>
                <a:latin typeface="Times New Roman"/>
                <a:ea typeface="Times New Roman"/>
                <a:cs typeface="Times New Roman"/>
                <a:sym typeface="Times New Roman"/>
              </a:rPr>
              <a:t>Cetaceans (whales and dolphins) are tetrapods that returned to the ocean. </a:t>
            </a:r>
            <a:endParaRPr/>
          </a:p>
        </p:txBody>
      </p:sp>
      <p:pic>
        <p:nvPicPr>
          <p:cNvPr id="442" name="Google Shape;442;p59" descr="Lobe-fin and tetrapod skeletons"/>
          <p:cNvPicPr preferRelativeResize="0"/>
          <p:nvPr/>
        </p:nvPicPr>
        <p:blipFill rotWithShape="1">
          <a:blip r:embed="rId3">
            <a:alphaModFix/>
          </a:blip>
          <a:srcRect/>
          <a:stretch/>
        </p:blipFill>
        <p:spPr>
          <a:xfrm>
            <a:off x="228600" y="3673475"/>
            <a:ext cx="8915400" cy="32004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pic>
        <p:nvPicPr>
          <p:cNvPr id="447" name="Google Shape;447;p60"/>
          <p:cNvPicPr preferRelativeResize="0"/>
          <p:nvPr/>
        </p:nvPicPr>
        <p:blipFill rotWithShape="1">
          <a:blip r:embed="rId3">
            <a:alphaModFix/>
          </a:blip>
          <a:srcRect/>
          <a:stretch/>
        </p:blipFill>
        <p:spPr>
          <a:xfrm>
            <a:off x="990600" y="3398837"/>
            <a:ext cx="6553200" cy="3459162"/>
          </a:xfrm>
          <a:prstGeom prst="rect">
            <a:avLst/>
          </a:prstGeom>
          <a:noFill/>
          <a:ln>
            <a:noFill/>
          </a:ln>
        </p:spPr>
      </p:pic>
      <p:sp>
        <p:nvSpPr>
          <p:cNvPr id="448" name="Google Shape;448;p60"/>
          <p:cNvSpPr txBox="1"/>
          <p:nvPr/>
        </p:nvSpPr>
        <p:spPr>
          <a:xfrm>
            <a:off x="228600" y="33337"/>
            <a:ext cx="8686800" cy="76993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4400"/>
              <a:buFont typeface="Calibri"/>
              <a:buNone/>
            </a:pPr>
            <a:r>
              <a:rPr lang="en-US" sz="4400" b="0" i="0" u="none">
                <a:solidFill>
                  <a:schemeClr val="lt1"/>
                </a:solidFill>
                <a:latin typeface="Calibri"/>
                <a:ea typeface="Calibri"/>
                <a:cs typeface="Calibri"/>
                <a:sym typeface="Calibri"/>
              </a:rPr>
              <a:t>Why Analogous Structures Exist</a:t>
            </a:r>
            <a:endParaRPr/>
          </a:p>
        </p:txBody>
      </p:sp>
      <p:sp>
        <p:nvSpPr>
          <p:cNvPr id="449" name="Google Shape;449;p60"/>
          <p:cNvSpPr txBox="1"/>
          <p:nvPr/>
        </p:nvSpPr>
        <p:spPr>
          <a:xfrm>
            <a:off x="342900" y="1143000"/>
            <a:ext cx="8458200" cy="2308225"/>
          </a:xfrm>
          <a:prstGeom prst="rect">
            <a:avLst/>
          </a:prstGeom>
          <a:solidFill>
            <a:schemeClr val="lt1"/>
          </a:solid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400"/>
              <a:buFont typeface="Arial"/>
              <a:buChar char="•"/>
            </a:pPr>
            <a:r>
              <a:rPr lang="en-US" sz="2400" b="0" i="0" u="none">
                <a:solidFill>
                  <a:schemeClr val="dk1"/>
                </a:solidFill>
                <a:latin typeface="Times New Roman"/>
                <a:ea typeface="Times New Roman"/>
                <a:cs typeface="Times New Roman"/>
                <a:sym typeface="Times New Roman"/>
              </a:rPr>
              <a:t>A selection pressure for flippers or fin like structures was exerted for survival in an aquatic environment. </a:t>
            </a:r>
            <a:endParaRPr/>
          </a:p>
          <a:p>
            <a:pPr marL="342900" marR="0" lvl="0" indent="-342900" algn="l" rtl="0">
              <a:lnSpc>
                <a:spcPct val="100000"/>
              </a:lnSpc>
              <a:spcBef>
                <a:spcPts val="1200"/>
              </a:spcBef>
              <a:spcAft>
                <a:spcPts val="0"/>
              </a:spcAft>
              <a:buClr>
                <a:schemeClr val="dk1"/>
              </a:buClr>
              <a:buSzPts val="2400"/>
              <a:buFont typeface="Arial"/>
              <a:buChar char="•"/>
            </a:pPr>
            <a:r>
              <a:rPr lang="en-US" sz="2400" b="0" i="0" u="none">
                <a:solidFill>
                  <a:schemeClr val="dk1"/>
                </a:solidFill>
                <a:latin typeface="Times New Roman"/>
                <a:ea typeface="Times New Roman"/>
                <a:cs typeface="Times New Roman"/>
                <a:sym typeface="Times New Roman"/>
              </a:rPr>
              <a:t>Thus the flipper of a whale or dolphin is very similar to the fin of a fish.  </a:t>
            </a:r>
            <a:endParaRPr/>
          </a:p>
          <a:p>
            <a:pPr marL="342900" marR="0" lvl="0" indent="-342900" algn="l" rtl="0">
              <a:lnSpc>
                <a:spcPct val="100000"/>
              </a:lnSpc>
              <a:spcBef>
                <a:spcPts val="1200"/>
              </a:spcBef>
              <a:spcAft>
                <a:spcPts val="0"/>
              </a:spcAft>
              <a:buClr>
                <a:schemeClr val="dk1"/>
              </a:buClr>
              <a:buSzPts val="2400"/>
              <a:buFont typeface="Arial"/>
              <a:buChar char="•"/>
            </a:pPr>
            <a:r>
              <a:rPr lang="en-US" sz="2400" b="0" i="0" u="none">
                <a:solidFill>
                  <a:schemeClr val="dk1"/>
                </a:solidFill>
                <a:latin typeface="Times New Roman"/>
                <a:ea typeface="Times New Roman"/>
                <a:cs typeface="Times New Roman"/>
                <a:sym typeface="Times New Roman"/>
              </a:rPr>
              <a:t>These are </a:t>
            </a:r>
            <a:r>
              <a:rPr lang="en-US" sz="2400" b="0" i="1" u="none">
                <a:solidFill>
                  <a:schemeClr val="dk1"/>
                </a:solidFill>
                <a:latin typeface="Times New Roman"/>
                <a:ea typeface="Times New Roman"/>
                <a:cs typeface="Times New Roman"/>
                <a:sym typeface="Times New Roman"/>
              </a:rPr>
              <a:t>analogous</a:t>
            </a:r>
            <a:r>
              <a:rPr lang="en-US" sz="2400" b="0" i="0" u="none">
                <a:solidFill>
                  <a:schemeClr val="dk1"/>
                </a:solidFill>
                <a:latin typeface="Times New Roman"/>
                <a:ea typeface="Times New Roman"/>
                <a:cs typeface="Times New Roman"/>
                <a:sym typeface="Times New Roman"/>
              </a:rPr>
              <a:t> structures or homoplasies.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4" name="Google Shape;454;p61"/>
          <p:cNvSpPr txBox="1"/>
          <p:nvPr/>
        </p:nvSpPr>
        <p:spPr>
          <a:xfrm>
            <a:off x="228600" y="33337"/>
            <a:ext cx="8686800" cy="70802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4000"/>
              <a:buFont typeface="Calibri"/>
              <a:buNone/>
            </a:pPr>
            <a:r>
              <a:rPr lang="en-US" sz="4000" b="0" i="0" u="none">
                <a:solidFill>
                  <a:schemeClr val="lt1"/>
                </a:solidFill>
                <a:latin typeface="Calibri"/>
                <a:ea typeface="Calibri"/>
                <a:cs typeface="Calibri"/>
                <a:sym typeface="Calibri"/>
              </a:rPr>
              <a:t>Other Analogous Structures Examples</a:t>
            </a:r>
            <a:endParaRPr/>
          </a:p>
        </p:txBody>
      </p:sp>
      <p:pic>
        <p:nvPicPr>
          <p:cNvPr id="455" name="Google Shape;455;p61" descr="http://www.citruscollege.edu/lc/archive/biology/PublishingImages/0345l.jpg"/>
          <p:cNvPicPr preferRelativeResize="0"/>
          <p:nvPr/>
        </p:nvPicPr>
        <p:blipFill rotWithShape="1">
          <a:blip r:embed="rId3">
            <a:alphaModFix/>
          </a:blip>
          <a:srcRect/>
          <a:stretch/>
        </p:blipFill>
        <p:spPr>
          <a:xfrm>
            <a:off x="533400" y="1219200"/>
            <a:ext cx="7010400" cy="5265737"/>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0" name="Google Shape;460;p62"/>
          <p:cNvSpPr txBox="1"/>
          <p:nvPr/>
        </p:nvSpPr>
        <p:spPr>
          <a:xfrm>
            <a:off x="228600" y="33337"/>
            <a:ext cx="8686800" cy="76993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4400"/>
              <a:buFont typeface="Calibri"/>
              <a:buNone/>
            </a:pPr>
            <a:r>
              <a:rPr lang="en-US" sz="4400" b="0" i="0" u="none">
                <a:solidFill>
                  <a:schemeClr val="lt1"/>
                </a:solidFill>
                <a:latin typeface="Calibri"/>
                <a:ea typeface="Calibri"/>
                <a:cs typeface="Calibri"/>
                <a:sym typeface="Calibri"/>
              </a:rPr>
              <a:t>Molecular Clocks</a:t>
            </a:r>
            <a:endParaRPr/>
          </a:p>
        </p:txBody>
      </p:sp>
      <p:sp>
        <p:nvSpPr>
          <p:cNvPr id="461" name="Google Shape;461;p62"/>
          <p:cNvSpPr txBox="1"/>
          <p:nvPr/>
        </p:nvSpPr>
        <p:spPr>
          <a:xfrm>
            <a:off x="3598862" y="1219200"/>
            <a:ext cx="5545137" cy="4524375"/>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Times New Roman"/>
              <a:buNone/>
            </a:pPr>
            <a:r>
              <a:rPr lang="en-US" sz="2400" b="0" i="0" u="none">
                <a:solidFill>
                  <a:schemeClr val="dk1"/>
                </a:solidFill>
                <a:latin typeface="Times New Roman"/>
                <a:ea typeface="Times New Roman"/>
                <a:cs typeface="Times New Roman"/>
                <a:sym typeface="Times New Roman"/>
              </a:rPr>
              <a:t>Homologous structures are coded by genes with a common origin.  These genes may mutate but they still retain some common and ancestral DNA sequences.  </a:t>
            </a:r>
            <a:endParaRPr/>
          </a:p>
          <a:p>
            <a:pPr marL="0" marR="0" lvl="0" indent="0" algn="l" rtl="0">
              <a:lnSpc>
                <a:spcPct val="100000"/>
              </a:lnSpc>
              <a:spcBef>
                <a:spcPts val="1200"/>
              </a:spcBef>
              <a:spcAft>
                <a:spcPts val="0"/>
              </a:spcAft>
              <a:buClr>
                <a:schemeClr val="dk1"/>
              </a:buClr>
              <a:buSzPts val="2400"/>
              <a:buFont typeface="Times New Roman"/>
              <a:buNone/>
            </a:pPr>
            <a:r>
              <a:rPr lang="en-US" sz="2400" b="0" i="0" u="none">
                <a:solidFill>
                  <a:schemeClr val="dk1"/>
                </a:solidFill>
                <a:latin typeface="Times New Roman"/>
                <a:ea typeface="Times New Roman"/>
                <a:cs typeface="Times New Roman"/>
                <a:sym typeface="Times New Roman"/>
              </a:rPr>
              <a:t>Genomic sequencing, computer software and systematics are able to identify these molecular homologies.  The more closely related two organisms are, the more their DNA sequences will be alike.</a:t>
            </a:r>
            <a:endParaRPr/>
          </a:p>
          <a:p>
            <a:pPr marL="0" marR="0" lvl="0" indent="0" algn="l" rtl="0">
              <a:lnSpc>
                <a:spcPct val="100000"/>
              </a:lnSpc>
              <a:spcBef>
                <a:spcPts val="1200"/>
              </a:spcBef>
              <a:spcAft>
                <a:spcPts val="0"/>
              </a:spcAft>
              <a:buClr>
                <a:schemeClr val="dk1"/>
              </a:buClr>
              <a:buSzPts val="2400"/>
              <a:buFont typeface="Times New Roman"/>
              <a:buNone/>
            </a:pPr>
            <a:r>
              <a:rPr lang="en-US" sz="2400" b="0" i="0" u="none">
                <a:solidFill>
                  <a:schemeClr val="dk1"/>
                </a:solidFill>
                <a:latin typeface="Times New Roman"/>
                <a:ea typeface="Times New Roman"/>
                <a:cs typeface="Times New Roman"/>
                <a:sym typeface="Times New Roman"/>
              </a:rPr>
              <a:t>The colored boxes represent DNA homologies.</a:t>
            </a:r>
            <a:endParaRPr/>
          </a:p>
        </p:txBody>
      </p:sp>
      <p:pic>
        <p:nvPicPr>
          <p:cNvPr id="462" name="Google Shape;462;p62"/>
          <p:cNvPicPr preferRelativeResize="0"/>
          <p:nvPr/>
        </p:nvPicPr>
        <p:blipFill rotWithShape="1">
          <a:blip r:embed="rId3">
            <a:alphaModFix/>
          </a:blip>
          <a:srcRect/>
          <a:stretch/>
        </p:blipFill>
        <p:spPr>
          <a:xfrm>
            <a:off x="195262" y="1219200"/>
            <a:ext cx="3403600" cy="44196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Google Shape;468;p63"/>
          <p:cNvSpPr txBox="1"/>
          <p:nvPr/>
        </p:nvSpPr>
        <p:spPr>
          <a:xfrm>
            <a:off x="228600" y="33337"/>
            <a:ext cx="8686800" cy="76993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4400"/>
              <a:buFont typeface="Calibri"/>
              <a:buNone/>
            </a:pPr>
            <a:r>
              <a:rPr lang="en-US" sz="4400" b="0" i="0" u="none">
                <a:solidFill>
                  <a:schemeClr val="lt1"/>
                </a:solidFill>
                <a:latin typeface="Calibri"/>
                <a:ea typeface="Calibri"/>
                <a:cs typeface="Calibri"/>
                <a:sym typeface="Calibri"/>
              </a:rPr>
              <a:t>Molecular Clocks</a:t>
            </a:r>
            <a:endParaRPr/>
          </a:p>
        </p:txBody>
      </p:sp>
      <p:sp>
        <p:nvSpPr>
          <p:cNvPr id="469" name="Google Shape;469;p63"/>
          <p:cNvSpPr txBox="1"/>
          <p:nvPr/>
        </p:nvSpPr>
        <p:spPr>
          <a:xfrm>
            <a:off x="3937000" y="1219200"/>
            <a:ext cx="4978400" cy="4524375"/>
          </a:xfrm>
          <a:prstGeom prst="rect">
            <a:avLst/>
          </a:prstGeom>
          <a:solidFill>
            <a:schemeClr val="lt1"/>
          </a:solid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400"/>
              <a:buFont typeface="Arial"/>
              <a:buChar char="•"/>
            </a:pPr>
            <a:r>
              <a:rPr lang="en-US" sz="2400" b="0" i="0" u="none">
                <a:solidFill>
                  <a:schemeClr val="dk1"/>
                </a:solidFill>
                <a:latin typeface="Times New Roman"/>
                <a:ea typeface="Times New Roman"/>
                <a:cs typeface="Times New Roman"/>
                <a:sym typeface="Times New Roman"/>
              </a:rPr>
              <a:t>The molecular clock hypothesis states: Among closely related species, a given gene usually evolves at reasonably constant rate.  </a:t>
            </a:r>
            <a:endParaRPr/>
          </a:p>
          <a:p>
            <a:pPr marL="342900" marR="0" lvl="0" indent="-342900" algn="l" rtl="0">
              <a:lnSpc>
                <a:spcPct val="100000"/>
              </a:lnSpc>
              <a:spcBef>
                <a:spcPts val="1200"/>
              </a:spcBef>
              <a:spcAft>
                <a:spcPts val="0"/>
              </a:spcAft>
              <a:buClr>
                <a:schemeClr val="dk1"/>
              </a:buClr>
              <a:buSzPts val="2400"/>
              <a:buFont typeface="Arial"/>
              <a:buChar char="•"/>
            </a:pPr>
            <a:r>
              <a:rPr lang="en-US" sz="2400" b="0" i="0" u="none">
                <a:solidFill>
                  <a:schemeClr val="dk1"/>
                </a:solidFill>
                <a:latin typeface="Times New Roman"/>
                <a:ea typeface="Times New Roman"/>
                <a:cs typeface="Times New Roman"/>
                <a:sym typeface="Times New Roman"/>
              </a:rPr>
              <a:t>These mutation events can be used to predict times of evolutionary divergence.  </a:t>
            </a:r>
            <a:endParaRPr/>
          </a:p>
          <a:p>
            <a:pPr marL="342900" marR="0" lvl="0" indent="-342900" algn="l" rtl="0">
              <a:lnSpc>
                <a:spcPct val="100000"/>
              </a:lnSpc>
              <a:spcBef>
                <a:spcPts val="1200"/>
              </a:spcBef>
              <a:spcAft>
                <a:spcPts val="0"/>
              </a:spcAft>
              <a:buClr>
                <a:schemeClr val="dk1"/>
              </a:buClr>
              <a:buSzPts val="2400"/>
              <a:buFont typeface="Arial"/>
              <a:buChar char="•"/>
            </a:pPr>
            <a:r>
              <a:rPr lang="en-US" sz="2400" b="0" i="0" u="none">
                <a:solidFill>
                  <a:schemeClr val="dk1"/>
                </a:solidFill>
                <a:latin typeface="Times New Roman"/>
                <a:ea typeface="Times New Roman"/>
                <a:cs typeface="Times New Roman"/>
                <a:sym typeface="Times New Roman"/>
              </a:rPr>
              <a:t>Therefore, the protein encoded by the gene accumulates amino acid replacements at a relatively constant rate. </a:t>
            </a:r>
            <a:endParaRPr/>
          </a:p>
        </p:txBody>
      </p:sp>
      <p:pic>
        <p:nvPicPr>
          <p:cNvPr id="470" name="Google Shape;470;p63"/>
          <p:cNvPicPr preferRelativeResize="0"/>
          <p:nvPr/>
        </p:nvPicPr>
        <p:blipFill rotWithShape="1">
          <a:blip r:embed="rId3">
            <a:alphaModFix/>
          </a:blip>
          <a:srcRect/>
          <a:stretch/>
        </p:blipFill>
        <p:spPr>
          <a:xfrm>
            <a:off x="195262" y="1219200"/>
            <a:ext cx="3403600" cy="44196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
        <p:nvSpPr>
          <p:cNvPr id="475" name="Google Shape;475;p64"/>
          <p:cNvSpPr txBox="1"/>
          <p:nvPr/>
        </p:nvSpPr>
        <p:spPr>
          <a:xfrm>
            <a:off x="228600" y="33337"/>
            <a:ext cx="8686800" cy="76993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4400"/>
              <a:buFont typeface="Calibri"/>
              <a:buNone/>
            </a:pPr>
            <a:r>
              <a:rPr lang="en-US" sz="4400" b="0" i="0" u="none">
                <a:solidFill>
                  <a:schemeClr val="lt1"/>
                </a:solidFill>
                <a:latin typeface="Calibri"/>
                <a:ea typeface="Calibri"/>
                <a:cs typeface="Calibri"/>
                <a:sym typeface="Calibri"/>
              </a:rPr>
              <a:t>Molecular Clocks</a:t>
            </a:r>
            <a:endParaRPr/>
          </a:p>
        </p:txBody>
      </p:sp>
      <p:sp>
        <p:nvSpPr>
          <p:cNvPr id="476" name="Google Shape;476;p64"/>
          <p:cNvSpPr txBox="1"/>
          <p:nvPr/>
        </p:nvSpPr>
        <p:spPr>
          <a:xfrm>
            <a:off x="468312" y="1100137"/>
            <a:ext cx="4103687" cy="5267325"/>
          </a:xfrm>
          <a:prstGeom prst="rect">
            <a:avLst/>
          </a:prstGeom>
          <a:solidFill>
            <a:schemeClr val="lt1"/>
          </a:solid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400"/>
              <a:buFont typeface="Arial"/>
              <a:buChar char="•"/>
            </a:pPr>
            <a:r>
              <a:rPr lang="en-US" sz="2400" b="0" i="0" u="none">
                <a:solidFill>
                  <a:schemeClr val="dk1"/>
                </a:solidFill>
                <a:latin typeface="Times New Roman"/>
                <a:ea typeface="Times New Roman"/>
                <a:cs typeface="Times New Roman"/>
                <a:sym typeface="Times New Roman"/>
              </a:rPr>
              <a:t>The amino acid replacement for hemoglobin has occurred at a relatively constant rate over 500 million years.  </a:t>
            </a:r>
            <a:endParaRPr/>
          </a:p>
          <a:p>
            <a:pPr marL="342900" marR="0" lvl="0" indent="-342900" algn="l" rtl="0">
              <a:lnSpc>
                <a:spcPct val="100000"/>
              </a:lnSpc>
              <a:spcBef>
                <a:spcPts val="1200"/>
              </a:spcBef>
              <a:spcAft>
                <a:spcPts val="0"/>
              </a:spcAft>
              <a:buClr>
                <a:schemeClr val="dk1"/>
              </a:buClr>
              <a:buSzPts val="2400"/>
              <a:buFont typeface="Arial"/>
              <a:buChar char="•"/>
            </a:pPr>
            <a:r>
              <a:rPr lang="en-US" sz="2400" b="0" i="0" u="none">
                <a:solidFill>
                  <a:schemeClr val="dk1"/>
                </a:solidFill>
                <a:latin typeface="Times New Roman"/>
                <a:ea typeface="Times New Roman"/>
                <a:cs typeface="Times New Roman"/>
                <a:sym typeface="Times New Roman"/>
              </a:rPr>
              <a:t>The slope of the line represents the average rate of change in the amino acid sequence of the molecular clock. </a:t>
            </a:r>
            <a:endParaRPr/>
          </a:p>
          <a:p>
            <a:pPr marL="342900" marR="0" lvl="0" indent="-342900" algn="l" rtl="0">
              <a:lnSpc>
                <a:spcPct val="100000"/>
              </a:lnSpc>
              <a:spcBef>
                <a:spcPts val="1200"/>
              </a:spcBef>
              <a:spcAft>
                <a:spcPts val="0"/>
              </a:spcAft>
              <a:buClr>
                <a:schemeClr val="dk1"/>
              </a:buClr>
              <a:buSzPts val="2400"/>
              <a:buFont typeface="Arial"/>
              <a:buChar char="•"/>
            </a:pPr>
            <a:r>
              <a:rPr lang="en-US" sz="2400" b="0" i="0" u="none">
                <a:solidFill>
                  <a:schemeClr val="dk1"/>
                </a:solidFill>
                <a:latin typeface="Times New Roman"/>
                <a:ea typeface="Times New Roman"/>
                <a:cs typeface="Times New Roman"/>
                <a:sym typeface="Times New Roman"/>
              </a:rPr>
              <a:t>Different genes evolve at different rates and there are many other factors that can affect the rate. </a:t>
            </a:r>
            <a:endParaRPr/>
          </a:p>
        </p:txBody>
      </p:sp>
      <p:pic>
        <p:nvPicPr>
          <p:cNvPr id="477" name="Google Shape;477;p64"/>
          <p:cNvPicPr preferRelativeResize="0"/>
          <p:nvPr/>
        </p:nvPicPr>
        <p:blipFill rotWithShape="1">
          <a:blip r:embed="rId3">
            <a:alphaModFix/>
          </a:blip>
          <a:srcRect/>
          <a:stretch/>
        </p:blipFill>
        <p:spPr>
          <a:xfrm>
            <a:off x="4622800" y="1752600"/>
            <a:ext cx="4521200" cy="39624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483" name="Google Shape;483;p65"/>
          <p:cNvSpPr txBox="1"/>
          <p:nvPr/>
        </p:nvSpPr>
        <p:spPr>
          <a:xfrm>
            <a:off x="228600" y="33337"/>
            <a:ext cx="8686800" cy="76993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4400"/>
              <a:buFont typeface="Calibri"/>
              <a:buNone/>
            </a:pPr>
            <a:r>
              <a:rPr lang="en-US" sz="4400" b="0" i="0" u="none">
                <a:solidFill>
                  <a:schemeClr val="lt1"/>
                </a:solidFill>
                <a:latin typeface="Calibri"/>
                <a:ea typeface="Calibri"/>
                <a:cs typeface="Calibri"/>
                <a:sym typeface="Calibri"/>
              </a:rPr>
              <a:t>Molecular Clocks</a:t>
            </a:r>
            <a:endParaRPr/>
          </a:p>
        </p:txBody>
      </p:sp>
      <p:pic>
        <p:nvPicPr>
          <p:cNvPr id="484" name="Google Shape;484;p65"/>
          <p:cNvPicPr preferRelativeResize="0"/>
          <p:nvPr/>
        </p:nvPicPr>
        <p:blipFill rotWithShape="1">
          <a:blip r:embed="rId3">
            <a:alphaModFix/>
          </a:blip>
          <a:srcRect/>
          <a:stretch/>
        </p:blipFill>
        <p:spPr>
          <a:xfrm>
            <a:off x="457200" y="1143000"/>
            <a:ext cx="3276600" cy="2698750"/>
          </a:xfrm>
          <a:prstGeom prst="rect">
            <a:avLst/>
          </a:prstGeom>
          <a:noFill/>
          <a:ln>
            <a:noFill/>
          </a:ln>
        </p:spPr>
      </p:pic>
      <p:pic>
        <p:nvPicPr>
          <p:cNvPr id="485" name="Google Shape;485;p65"/>
          <p:cNvPicPr preferRelativeResize="0"/>
          <p:nvPr/>
        </p:nvPicPr>
        <p:blipFill rotWithShape="1">
          <a:blip r:embed="rId4">
            <a:alphaModFix/>
          </a:blip>
          <a:srcRect/>
          <a:stretch/>
        </p:blipFill>
        <p:spPr>
          <a:xfrm>
            <a:off x="5562600" y="1143000"/>
            <a:ext cx="3200400" cy="2654300"/>
          </a:xfrm>
          <a:prstGeom prst="rect">
            <a:avLst/>
          </a:prstGeom>
          <a:noFill/>
          <a:ln>
            <a:noFill/>
          </a:ln>
        </p:spPr>
      </p:pic>
      <p:pic>
        <p:nvPicPr>
          <p:cNvPr id="486" name="Google Shape;486;p65"/>
          <p:cNvPicPr preferRelativeResize="0"/>
          <p:nvPr/>
        </p:nvPicPr>
        <p:blipFill rotWithShape="1">
          <a:blip r:embed="rId5">
            <a:alphaModFix/>
          </a:blip>
          <a:srcRect/>
          <a:stretch/>
        </p:blipFill>
        <p:spPr>
          <a:xfrm>
            <a:off x="2882900" y="3852862"/>
            <a:ext cx="3378200" cy="2624137"/>
          </a:xfrm>
          <a:prstGeom prst="rect">
            <a:avLst/>
          </a:prstGeom>
          <a:noFill/>
          <a:ln>
            <a:noFill/>
          </a:ln>
        </p:spPr>
      </p:pic>
      <p:sp>
        <p:nvSpPr>
          <p:cNvPr id="487" name="Google Shape;487;p65"/>
          <p:cNvSpPr/>
          <p:nvPr/>
        </p:nvSpPr>
        <p:spPr>
          <a:xfrm>
            <a:off x="4038600" y="2286000"/>
            <a:ext cx="1219200" cy="609600"/>
          </a:xfrm>
          <a:prstGeom prst="rightArrow">
            <a:avLst>
              <a:gd name="adj1" fmla="val 50000"/>
              <a:gd name="adj2" fmla="val 50000"/>
            </a:avLst>
          </a:prstGeom>
          <a:solidFill>
            <a:srgbClr val="002060"/>
          </a:solidFill>
          <a:ln w="25400" cap="flat" cmpd="sng">
            <a:solidFill>
              <a:srgbClr val="A6A6A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488" name="Google Shape;488;p65"/>
          <p:cNvSpPr/>
          <p:nvPr/>
        </p:nvSpPr>
        <p:spPr>
          <a:xfrm rot="7140000">
            <a:off x="6273006" y="3701256"/>
            <a:ext cx="2097087" cy="1981200"/>
          </a:xfrm>
          <a:custGeom>
            <a:avLst/>
            <a:gdLst/>
            <a:ahLst/>
            <a:cxnLst/>
            <a:rect l="0" t="0" r="0" b="0"/>
            <a:pathLst>
              <a:path w="2097087" h="1981200" extrusionOk="0">
                <a:moveTo>
                  <a:pt x="123825" y="990600"/>
                </a:moveTo>
                <a:cubicBezTo>
                  <a:pt x="123825" y="556622"/>
                  <a:pt x="466230" y="189532"/>
                  <a:pt x="925074" y="131586"/>
                </a:cubicBezTo>
                <a:cubicBezTo>
                  <a:pt x="1371537" y="75204"/>
                  <a:pt x="1796376" y="328597"/>
                  <a:pt x="1931005" y="731567"/>
                </a:cubicBezTo>
                <a:lnTo>
                  <a:pt x="2046832" y="731568"/>
                </a:lnTo>
                <a:lnTo>
                  <a:pt x="1849437" y="990600"/>
                </a:lnTo>
                <a:lnTo>
                  <a:pt x="1551532" y="731568"/>
                </a:lnTo>
                <a:lnTo>
                  <a:pt x="1663505" y="731568"/>
                </a:lnTo>
                <a:cubicBezTo>
                  <a:pt x="1533944" y="474374"/>
                  <a:pt x="1230071" y="330338"/>
                  <a:pt x="925553" y="381776"/>
                </a:cubicBezTo>
                <a:cubicBezTo>
                  <a:pt x="604485" y="436010"/>
                  <a:pt x="371475" y="692043"/>
                  <a:pt x="371475" y="990601"/>
                </a:cubicBezTo>
                <a:lnTo>
                  <a:pt x="123825" y="990600"/>
                </a:lnTo>
                <a:close/>
              </a:path>
            </a:pathLst>
          </a:custGeom>
          <a:solidFill>
            <a:srgbClr val="002060"/>
          </a:solidFill>
          <a:ln w="25400" cap="flat" cmpd="sng">
            <a:solidFill>
              <a:srgbClr val="A6A6A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Google Shape;494;p66"/>
          <p:cNvSpPr txBox="1"/>
          <p:nvPr/>
        </p:nvSpPr>
        <p:spPr>
          <a:xfrm>
            <a:off x="228600" y="33337"/>
            <a:ext cx="8686800" cy="76993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4400"/>
              <a:buFont typeface="Calibri"/>
              <a:buNone/>
            </a:pPr>
            <a:r>
              <a:rPr lang="en-US" sz="4400" b="0" i="0" u="none">
                <a:solidFill>
                  <a:schemeClr val="lt1"/>
                </a:solidFill>
                <a:latin typeface="Calibri"/>
                <a:ea typeface="Calibri"/>
                <a:cs typeface="Calibri"/>
                <a:sym typeface="Calibri"/>
              </a:rPr>
              <a:t>Molecular Clocks</a:t>
            </a:r>
            <a:endParaRPr/>
          </a:p>
        </p:txBody>
      </p:sp>
      <p:sp>
        <p:nvSpPr>
          <p:cNvPr id="495" name="Google Shape;495;p66"/>
          <p:cNvSpPr txBox="1"/>
          <p:nvPr/>
        </p:nvSpPr>
        <p:spPr>
          <a:xfrm>
            <a:off x="4953000" y="1285875"/>
            <a:ext cx="4016375" cy="4340225"/>
          </a:xfrm>
          <a:prstGeom prst="rect">
            <a:avLst/>
          </a:prstGeom>
          <a:solidFill>
            <a:schemeClr val="lt1"/>
          </a:solid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400"/>
              <a:buFont typeface="Arial"/>
              <a:buChar char="•"/>
            </a:pPr>
            <a:r>
              <a:rPr lang="en-US" sz="2400" b="0" i="0" u="none">
                <a:solidFill>
                  <a:schemeClr val="dk1"/>
                </a:solidFill>
                <a:latin typeface="Times New Roman"/>
                <a:ea typeface="Times New Roman"/>
                <a:cs typeface="Times New Roman"/>
                <a:sym typeface="Times New Roman"/>
              </a:rPr>
              <a:t>Molecular clocks can be used to study genomes that change rather quickly such as the HIV-1 virus (a retrovirus).  </a:t>
            </a:r>
            <a:endParaRPr/>
          </a:p>
          <a:p>
            <a:pPr marL="342900" marR="0" lvl="0" indent="-342900" algn="l" rtl="0">
              <a:lnSpc>
                <a:spcPct val="100000"/>
              </a:lnSpc>
              <a:spcBef>
                <a:spcPts val="1200"/>
              </a:spcBef>
              <a:spcAft>
                <a:spcPts val="0"/>
              </a:spcAft>
              <a:buClr>
                <a:schemeClr val="dk1"/>
              </a:buClr>
              <a:buSzPts val="2400"/>
              <a:buFont typeface="Arial"/>
              <a:buChar char="•"/>
            </a:pPr>
            <a:r>
              <a:rPr lang="en-US" sz="2400" b="0" i="0" u="none">
                <a:solidFill>
                  <a:schemeClr val="dk1"/>
                </a:solidFill>
                <a:latin typeface="Times New Roman"/>
                <a:ea typeface="Times New Roman"/>
                <a:cs typeface="Times New Roman"/>
                <a:sym typeface="Times New Roman"/>
              </a:rPr>
              <a:t>Using a molecular clock, it as been estimated that the HIV-1 virus entered the human population in 1960’s and the origin of the virus dates back to the 1930’s. </a:t>
            </a:r>
            <a:endParaRPr/>
          </a:p>
        </p:txBody>
      </p:sp>
      <p:pic>
        <p:nvPicPr>
          <p:cNvPr id="496" name="Google Shape;496;p66"/>
          <p:cNvPicPr preferRelativeResize="0"/>
          <p:nvPr/>
        </p:nvPicPr>
        <p:blipFill rotWithShape="1">
          <a:blip r:embed="rId3">
            <a:alphaModFix/>
          </a:blip>
          <a:srcRect/>
          <a:stretch/>
        </p:blipFill>
        <p:spPr>
          <a:xfrm>
            <a:off x="503237" y="1447800"/>
            <a:ext cx="4429125" cy="466725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sp>
        <p:nvSpPr>
          <p:cNvPr id="502" name="Google Shape;502;p67"/>
          <p:cNvSpPr txBox="1"/>
          <p:nvPr/>
        </p:nvSpPr>
        <p:spPr>
          <a:xfrm>
            <a:off x="228600" y="33337"/>
            <a:ext cx="8686800" cy="76993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4400"/>
              <a:buFont typeface="Calibri"/>
              <a:buNone/>
            </a:pPr>
            <a:r>
              <a:rPr lang="en-US" sz="4400" b="0" i="0" u="none">
                <a:solidFill>
                  <a:schemeClr val="lt1"/>
                </a:solidFill>
                <a:latin typeface="Calibri"/>
                <a:ea typeface="Calibri"/>
                <a:cs typeface="Calibri"/>
                <a:sym typeface="Calibri"/>
              </a:rPr>
              <a:t>Putting It All Together</a:t>
            </a:r>
            <a:endParaRPr/>
          </a:p>
        </p:txBody>
      </p:sp>
      <p:pic>
        <p:nvPicPr>
          <p:cNvPr id="503" name="Google Shape;503;p67"/>
          <p:cNvPicPr preferRelativeResize="0"/>
          <p:nvPr/>
        </p:nvPicPr>
        <p:blipFill rotWithShape="1">
          <a:blip r:embed="rId3">
            <a:alphaModFix/>
          </a:blip>
          <a:srcRect t="16711"/>
          <a:stretch/>
        </p:blipFill>
        <p:spPr>
          <a:xfrm>
            <a:off x="-49212" y="1143000"/>
            <a:ext cx="9191625" cy="57150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41"/>
          <p:cNvSpPr txBox="1">
            <a:spLocks noGrp="1"/>
          </p:cNvSpPr>
          <p:nvPr>
            <p:ph type="title"/>
          </p:nvPr>
        </p:nvSpPr>
        <p:spPr>
          <a:xfrm>
            <a:off x="457200" y="0"/>
            <a:ext cx="8229600" cy="8763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4400"/>
              <a:buFont typeface="Calibri"/>
              <a:buNone/>
            </a:pPr>
            <a:r>
              <a:rPr lang="en-US" sz="4400" b="0" i="0" u="none" strike="noStrike" cap="none">
                <a:solidFill>
                  <a:schemeClr val="lt1"/>
                </a:solidFill>
                <a:latin typeface="Calibri"/>
                <a:ea typeface="Calibri"/>
                <a:cs typeface="Calibri"/>
                <a:sym typeface="Calibri"/>
              </a:rPr>
              <a:t>Taxonomy</a:t>
            </a:r>
            <a:endParaRPr/>
          </a:p>
        </p:txBody>
      </p:sp>
      <p:sp>
        <p:nvSpPr>
          <p:cNvPr id="265" name="Google Shape;265;p41"/>
          <p:cNvSpPr txBox="1"/>
          <p:nvPr/>
        </p:nvSpPr>
        <p:spPr>
          <a:xfrm>
            <a:off x="6553200" y="6492875"/>
            <a:ext cx="21336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1200"/>
              <a:buFont typeface="Calibri"/>
              <a:buNone/>
            </a:pPr>
            <a:fld id="{00000000-1234-1234-1234-123412341234}" type="slidenum">
              <a:rPr lang="en-US" sz="1200" b="0" i="0" u="none">
                <a:solidFill>
                  <a:srgbClr val="898989"/>
                </a:solidFill>
                <a:latin typeface="Calibri"/>
                <a:ea typeface="Calibri"/>
                <a:cs typeface="Calibri"/>
                <a:sym typeface="Calibri"/>
              </a:rPr>
              <a:t>3</a:t>
            </a:fld>
            <a:endParaRPr/>
          </a:p>
        </p:txBody>
      </p:sp>
      <p:pic>
        <p:nvPicPr>
          <p:cNvPr id="266" name="Google Shape;266;p41" descr="C:\power point template\small nmsi logo.jpg"/>
          <p:cNvPicPr preferRelativeResize="0"/>
          <p:nvPr/>
        </p:nvPicPr>
        <p:blipFill rotWithShape="1">
          <a:blip r:embed="rId3">
            <a:alphaModFix/>
          </a:blip>
          <a:srcRect/>
          <a:stretch/>
        </p:blipFill>
        <p:spPr>
          <a:xfrm>
            <a:off x="7772400" y="6324600"/>
            <a:ext cx="1206500" cy="404812"/>
          </a:xfrm>
          <a:prstGeom prst="rect">
            <a:avLst/>
          </a:prstGeom>
          <a:noFill/>
          <a:ln>
            <a:noFill/>
          </a:ln>
        </p:spPr>
      </p:pic>
      <p:pic>
        <p:nvPicPr>
          <p:cNvPr id="267" name="Google Shape;267;p41" descr="C:\power point template\nmsi large logo.jpg"/>
          <p:cNvPicPr preferRelativeResize="0"/>
          <p:nvPr/>
        </p:nvPicPr>
        <p:blipFill rotWithShape="1">
          <a:blip r:embed="rId4">
            <a:alphaModFix/>
          </a:blip>
          <a:srcRect/>
          <a:stretch/>
        </p:blipFill>
        <p:spPr>
          <a:xfrm>
            <a:off x="7620000" y="6248400"/>
            <a:ext cx="1371600" cy="471487"/>
          </a:xfrm>
          <a:prstGeom prst="rect">
            <a:avLst/>
          </a:prstGeom>
          <a:noFill/>
          <a:ln>
            <a:noFill/>
          </a:ln>
        </p:spPr>
      </p:pic>
      <p:sp>
        <p:nvSpPr>
          <p:cNvPr id="268" name="Google Shape;268;p41"/>
          <p:cNvSpPr txBox="1"/>
          <p:nvPr/>
        </p:nvSpPr>
        <p:spPr>
          <a:xfrm>
            <a:off x="3810000" y="1281112"/>
            <a:ext cx="4981575" cy="34163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400"/>
              <a:buFont typeface="Arial"/>
              <a:buChar char="•"/>
            </a:pPr>
            <a:r>
              <a:rPr lang="en-US" sz="2400" b="0" i="0" u="none">
                <a:solidFill>
                  <a:schemeClr val="dk1"/>
                </a:solidFill>
                <a:latin typeface="Times New Roman"/>
                <a:ea typeface="Times New Roman"/>
                <a:cs typeface="Times New Roman"/>
                <a:sym typeface="Times New Roman"/>
              </a:rPr>
              <a:t>A specie’s  scientific name is Latin and composed of  two names: Genus followed by species  </a:t>
            </a:r>
            <a:endParaRPr/>
          </a:p>
          <a:p>
            <a:pPr marL="342900" marR="0" lvl="0" indent="-342900" algn="l" rtl="0">
              <a:lnSpc>
                <a:spcPct val="100000"/>
              </a:lnSpc>
              <a:spcBef>
                <a:spcPts val="1200"/>
              </a:spcBef>
              <a:spcAft>
                <a:spcPts val="0"/>
              </a:spcAft>
              <a:buClr>
                <a:schemeClr val="dk1"/>
              </a:buClr>
              <a:buSzPts val="2400"/>
              <a:buFont typeface="Arial"/>
              <a:buChar char="•"/>
            </a:pPr>
            <a:r>
              <a:rPr lang="en-US" sz="2400" b="0" i="0" u="none">
                <a:solidFill>
                  <a:schemeClr val="dk1"/>
                </a:solidFill>
                <a:latin typeface="Times New Roman"/>
                <a:ea typeface="Times New Roman"/>
                <a:cs typeface="Times New Roman"/>
                <a:sym typeface="Times New Roman"/>
              </a:rPr>
              <a:t>So, the cheetah’s scientific name is </a:t>
            </a:r>
            <a:r>
              <a:rPr lang="en-US" sz="2400" b="0" i="1" u="none">
                <a:solidFill>
                  <a:schemeClr val="dk1"/>
                </a:solidFill>
                <a:latin typeface="Times New Roman"/>
                <a:ea typeface="Times New Roman"/>
                <a:cs typeface="Times New Roman"/>
                <a:sym typeface="Times New Roman"/>
              </a:rPr>
              <a:t>Acinonyx jubatus</a:t>
            </a:r>
            <a:endParaRPr/>
          </a:p>
          <a:p>
            <a:pPr marL="342900" marR="0" lvl="0" indent="-342900" algn="l" rtl="0">
              <a:lnSpc>
                <a:spcPct val="100000"/>
              </a:lnSpc>
              <a:spcBef>
                <a:spcPts val="1200"/>
              </a:spcBef>
              <a:spcAft>
                <a:spcPts val="0"/>
              </a:spcAft>
              <a:buClr>
                <a:schemeClr val="dk1"/>
              </a:buClr>
              <a:buSzPts val="2400"/>
              <a:buFont typeface="Arial"/>
              <a:buChar char="•"/>
            </a:pPr>
            <a:r>
              <a:rPr lang="en-US" sz="2400" b="0" i="0" u="none">
                <a:solidFill>
                  <a:schemeClr val="dk1"/>
                </a:solidFill>
                <a:latin typeface="Times New Roman"/>
                <a:ea typeface="Times New Roman"/>
                <a:cs typeface="Times New Roman"/>
                <a:sym typeface="Times New Roman"/>
              </a:rPr>
              <a:t>Taxonomy is the classification of organisms based on shared characteristics.  </a:t>
            </a:r>
            <a:endParaRPr/>
          </a:p>
        </p:txBody>
      </p:sp>
      <p:pic>
        <p:nvPicPr>
          <p:cNvPr id="269" name="Google Shape;269;p41"/>
          <p:cNvPicPr preferRelativeResize="0"/>
          <p:nvPr/>
        </p:nvPicPr>
        <p:blipFill rotWithShape="1">
          <a:blip r:embed="rId5">
            <a:alphaModFix/>
          </a:blip>
          <a:srcRect/>
          <a:stretch/>
        </p:blipFill>
        <p:spPr>
          <a:xfrm>
            <a:off x="76200" y="1004887"/>
            <a:ext cx="3810000" cy="5824537"/>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sp>
        <p:nvSpPr>
          <p:cNvPr id="509" name="Google Shape;509;p68"/>
          <p:cNvSpPr txBox="1"/>
          <p:nvPr/>
        </p:nvSpPr>
        <p:spPr>
          <a:xfrm>
            <a:off x="228600" y="33337"/>
            <a:ext cx="8686800" cy="76993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4400"/>
              <a:buFont typeface="Calibri"/>
              <a:buNone/>
            </a:pPr>
            <a:r>
              <a:rPr lang="en-US" sz="4400" b="0" i="0" u="none">
                <a:solidFill>
                  <a:schemeClr val="lt1"/>
                </a:solidFill>
                <a:latin typeface="Calibri"/>
                <a:ea typeface="Calibri"/>
                <a:cs typeface="Calibri"/>
                <a:sym typeface="Calibri"/>
              </a:rPr>
              <a:t>Reconstructing Phylogenies</a:t>
            </a:r>
            <a:endParaRPr/>
          </a:p>
        </p:txBody>
      </p:sp>
      <p:sp>
        <p:nvSpPr>
          <p:cNvPr id="510" name="Google Shape;510;p68"/>
          <p:cNvSpPr txBox="1"/>
          <p:nvPr/>
        </p:nvSpPr>
        <p:spPr>
          <a:xfrm>
            <a:off x="325437" y="1257300"/>
            <a:ext cx="8589962" cy="483235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The following rules apply to reconstructing a phylogeny:</a:t>
            </a:r>
            <a:endParaRPr/>
          </a:p>
          <a:p>
            <a:pPr marL="0" marR="0" lvl="0" indent="-177800" algn="l" rtl="0">
              <a:lnSpc>
                <a:spcPct val="100000"/>
              </a:lnSpc>
              <a:spcBef>
                <a:spcPts val="1400"/>
              </a:spcBef>
              <a:spcAft>
                <a:spcPts val="0"/>
              </a:spcAft>
              <a:buClr>
                <a:schemeClr val="dk1"/>
              </a:buClr>
              <a:buSzPts val="2800"/>
              <a:buFont typeface="Calibri"/>
              <a:buAutoNum type="arabicPeriod"/>
            </a:pPr>
            <a:r>
              <a:rPr lang="en-US" sz="2800" b="1" i="0" u="none">
                <a:solidFill>
                  <a:schemeClr val="dk1"/>
                </a:solidFill>
                <a:latin typeface="Times New Roman"/>
                <a:ea typeface="Times New Roman"/>
                <a:cs typeface="Times New Roman"/>
                <a:sym typeface="Times New Roman"/>
              </a:rPr>
              <a:t>Maximum likelihood </a:t>
            </a:r>
            <a:r>
              <a:rPr lang="en-US" sz="2800" b="0" i="0" u="none">
                <a:solidFill>
                  <a:schemeClr val="dk1"/>
                </a:solidFill>
                <a:latin typeface="Times New Roman"/>
                <a:ea typeface="Times New Roman"/>
                <a:cs typeface="Times New Roman"/>
                <a:sym typeface="Times New Roman"/>
              </a:rPr>
              <a:t>states that when considering multiple phylogenetic hypotheses, one should take into account the one that reflects the most likely sequence of evolutionary events given certain rules about how DNA changes over time. </a:t>
            </a:r>
            <a:endParaRPr/>
          </a:p>
          <a:p>
            <a:pPr marL="0" marR="0" lvl="0" indent="-177800" algn="l" rtl="0">
              <a:lnSpc>
                <a:spcPct val="100000"/>
              </a:lnSpc>
              <a:spcBef>
                <a:spcPts val="1400"/>
              </a:spcBef>
              <a:spcAft>
                <a:spcPts val="0"/>
              </a:spcAft>
              <a:buClr>
                <a:schemeClr val="dk1"/>
              </a:buClr>
              <a:buSzPts val="2800"/>
              <a:buFont typeface="Calibri"/>
              <a:buAutoNum type="arabicPeriod"/>
            </a:pPr>
            <a:r>
              <a:rPr lang="en-US" sz="2800" b="1" i="0" u="none">
                <a:solidFill>
                  <a:schemeClr val="dk1"/>
                </a:solidFill>
                <a:latin typeface="Times New Roman"/>
                <a:ea typeface="Times New Roman"/>
                <a:cs typeface="Times New Roman"/>
                <a:sym typeface="Times New Roman"/>
              </a:rPr>
              <a:t>Maximum parsimony </a:t>
            </a:r>
            <a:r>
              <a:rPr lang="en-US" sz="2800" b="0" i="0" u="none">
                <a:solidFill>
                  <a:schemeClr val="dk1"/>
                </a:solidFill>
                <a:latin typeface="Times New Roman"/>
                <a:ea typeface="Times New Roman"/>
                <a:cs typeface="Times New Roman"/>
                <a:sym typeface="Times New Roman"/>
              </a:rPr>
              <a:t>states that says when considering multiple explanations for an observation, one should first investigate the simplest explanation that is consistent with the facts. </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516" name="Google Shape;516;p69"/>
          <p:cNvSpPr txBox="1"/>
          <p:nvPr/>
        </p:nvSpPr>
        <p:spPr>
          <a:xfrm>
            <a:off x="228600" y="33337"/>
            <a:ext cx="8686800" cy="76993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4400"/>
              <a:buFont typeface="Calibri"/>
              <a:buNone/>
            </a:pPr>
            <a:r>
              <a:rPr lang="en-US" sz="4400" b="0" i="0" u="none">
                <a:solidFill>
                  <a:schemeClr val="lt1"/>
                </a:solidFill>
                <a:latin typeface="Calibri"/>
                <a:ea typeface="Calibri"/>
                <a:cs typeface="Calibri"/>
                <a:sym typeface="Calibri"/>
              </a:rPr>
              <a:t>Reconstructing Phylogenies</a:t>
            </a:r>
            <a:endParaRPr/>
          </a:p>
        </p:txBody>
      </p:sp>
      <p:sp>
        <p:nvSpPr>
          <p:cNvPr id="517" name="Google Shape;517;p69"/>
          <p:cNvSpPr txBox="1"/>
          <p:nvPr/>
        </p:nvSpPr>
        <p:spPr>
          <a:xfrm>
            <a:off x="457200" y="1143000"/>
            <a:ext cx="4643437" cy="5048250"/>
          </a:xfrm>
          <a:prstGeom prst="rect">
            <a:avLst/>
          </a:prstGeom>
          <a:solidFill>
            <a:schemeClr val="lt1"/>
          </a:solidFill>
          <a:ln>
            <a:noFill/>
          </a:ln>
        </p:spPr>
        <p:txBody>
          <a:bodyPr spcFirstLastPara="1" wrap="square" lIns="91425" tIns="45700" rIns="91425" bIns="45700" anchor="t" anchorCtr="0">
            <a:noAutofit/>
          </a:bodyPr>
          <a:lstStyle/>
          <a:p>
            <a:pPr marL="457200" marR="0" lvl="0" indent="-457200" algn="l" rtl="0">
              <a:lnSpc>
                <a:spcPct val="100000"/>
              </a:lnSpc>
              <a:spcBef>
                <a:spcPts val="0"/>
              </a:spcBef>
              <a:spcAft>
                <a:spcPts val="0"/>
              </a:spcAft>
              <a:buClr>
                <a:schemeClr val="dk1"/>
              </a:buClr>
              <a:buSzPts val="2800"/>
              <a:buFont typeface="Arial"/>
              <a:buChar char="•"/>
            </a:pPr>
            <a:r>
              <a:rPr lang="en-US" sz="2800" b="0" i="0" u="none">
                <a:solidFill>
                  <a:schemeClr val="dk1"/>
                </a:solidFill>
                <a:latin typeface="Times New Roman"/>
                <a:ea typeface="Times New Roman"/>
                <a:cs typeface="Times New Roman"/>
                <a:sym typeface="Times New Roman"/>
              </a:rPr>
              <a:t>Based on the percentage differences between gene sequences in a human, a mushroom, and a tulip two different cladograms can be constructed. </a:t>
            </a:r>
            <a:endParaRPr/>
          </a:p>
          <a:p>
            <a:pPr marL="457200" marR="0" lvl="0" indent="-457200" algn="l" rtl="0">
              <a:lnSpc>
                <a:spcPct val="100000"/>
              </a:lnSpc>
              <a:spcBef>
                <a:spcPts val="1400"/>
              </a:spcBef>
              <a:spcAft>
                <a:spcPts val="0"/>
              </a:spcAft>
              <a:buClr>
                <a:schemeClr val="dk1"/>
              </a:buClr>
              <a:buSzPts val="2800"/>
              <a:buFont typeface="Arial"/>
              <a:buChar char="•"/>
            </a:pPr>
            <a:r>
              <a:rPr lang="en-US" sz="2800" b="0" i="0" u="none">
                <a:solidFill>
                  <a:schemeClr val="dk1"/>
                </a:solidFill>
                <a:latin typeface="Times New Roman"/>
                <a:ea typeface="Times New Roman"/>
                <a:cs typeface="Times New Roman"/>
                <a:sym typeface="Times New Roman"/>
              </a:rPr>
              <a:t>The sum of the percentages from a point of divergence in a tree equal the percentage differences as listed in the data table.  </a:t>
            </a:r>
            <a:endParaRPr/>
          </a:p>
        </p:txBody>
      </p:sp>
      <p:pic>
        <p:nvPicPr>
          <p:cNvPr id="518" name="Google Shape;518;p69"/>
          <p:cNvPicPr preferRelativeResize="0"/>
          <p:nvPr/>
        </p:nvPicPr>
        <p:blipFill rotWithShape="1">
          <a:blip r:embed="rId3">
            <a:alphaModFix/>
          </a:blip>
          <a:srcRect/>
          <a:stretch/>
        </p:blipFill>
        <p:spPr>
          <a:xfrm>
            <a:off x="5100637" y="1143000"/>
            <a:ext cx="4064000" cy="4713287"/>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23"/>
        <p:cNvGrpSpPr/>
        <p:nvPr/>
      </p:nvGrpSpPr>
      <p:grpSpPr>
        <a:xfrm>
          <a:off x="0" y="0"/>
          <a:ext cx="0" cy="0"/>
          <a:chOff x="0" y="0"/>
          <a:chExt cx="0" cy="0"/>
        </a:xfrm>
      </p:grpSpPr>
      <p:sp>
        <p:nvSpPr>
          <p:cNvPr id="524" name="Google Shape;524;p70"/>
          <p:cNvSpPr txBox="1"/>
          <p:nvPr/>
        </p:nvSpPr>
        <p:spPr>
          <a:xfrm>
            <a:off x="228600" y="33337"/>
            <a:ext cx="8686800" cy="76993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4400"/>
              <a:buFont typeface="Calibri"/>
              <a:buNone/>
            </a:pPr>
            <a:r>
              <a:rPr lang="en-US" sz="4400" b="0" i="0" u="none">
                <a:solidFill>
                  <a:schemeClr val="lt1"/>
                </a:solidFill>
                <a:latin typeface="Calibri"/>
                <a:ea typeface="Calibri"/>
                <a:cs typeface="Calibri"/>
                <a:sym typeface="Calibri"/>
              </a:rPr>
              <a:t>Reconstructing Phylogenies</a:t>
            </a:r>
            <a:endParaRPr/>
          </a:p>
        </p:txBody>
      </p:sp>
      <p:sp>
        <p:nvSpPr>
          <p:cNvPr id="525" name="Google Shape;525;p70"/>
          <p:cNvSpPr txBox="1"/>
          <p:nvPr/>
        </p:nvSpPr>
        <p:spPr>
          <a:xfrm>
            <a:off x="457200" y="1143000"/>
            <a:ext cx="4343400" cy="5078412"/>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Times New Roman"/>
              <a:buNone/>
            </a:pPr>
            <a:r>
              <a:rPr lang="en-US" sz="2400" b="0" i="0" u="none">
                <a:solidFill>
                  <a:schemeClr val="dk1"/>
                </a:solidFill>
                <a:latin typeface="Times New Roman"/>
                <a:ea typeface="Times New Roman"/>
                <a:cs typeface="Times New Roman"/>
                <a:sym typeface="Times New Roman"/>
              </a:rPr>
              <a:t>For example in Tree 1, the human–tulip divergence is </a:t>
            </a:r>
            <a:endParaRPr/>
          </a:p>
          <a:p>
            <a:pPr marL="0" marR="0" lvl="0" indent="0" algn="l" rtl="0">
              <a:lnSpc>
                <a:spcPct val="100000"/>
              </a:lnSpc>
              <a:spcBef>
                <a:spcPts val="1200"/>
              </a:spcBef>
              <a:spcAft>
                <a:spcPts val="0"/>
              </a:spcAft>
              <a:buClr>
                <a:schemeClr val="dk1"/>
              </a:buClr>
              <a:buSzPts val="2400"/>
              <a:buFont typeface="Times New Roman"/>
              <a:buNone/>
            </a:pPr>
            <a:r>
              <a:rPr lang="en-US" sz="2400" b="0" i="0" u="none">
                <a:solidFill>
                  <a:schemeClr val="dk1"/>
                </a:solidFill>
                <a:latin typeface="Times New Roman"/>
                <a:ea typeface="Times New Roman"/>
                <a:cs typeface="Times New Roman"/>
                <a:sym typeface="Times New Roman"/>
              </a:rPr>
              <a:t>     15% + 5% + 20% = 40%  </a:t>
            </a:r>
            <a:endParaRPr/>
          </a:p>
          <a:p>
            <a:pPr marL="0" marR="0" lvl="0" indent="0" algn="l" rtl="0">
              <a:lnSpc>
                <a:spcPct val="100000"/>
              </a:lnSpc>
              <a:spcBef>
                <a:spcPts val="1200"/>
              </a:spcBef>
              <a:spcAft>
                <a:spcPts val="0"/>
              </a:spcAft>
              <a:buClr>
                <a:schemeClr val="dk1"/>
              </a:buClr>
              <a:buSzPts val="2400"/>
              <a:buFont typeface="Times New Roman"/>
              <a:buNone/>
            </a:pPr>
            <a:endParaRPr sz="2400" b="0" i="0" u="none">
              <a:solidFill>
                <a:schemeClr val="dk1"/>
              </a:solidFill>
              <a:latin typeface="Times New Roman"/>
              <a:ea typeface="Times New Roman"/>
              <a:cs typeface="Times New Roman"/>
              <a:sym typeface="Times New Roman"/>
            </a:endParaRPr>
          </a:p>
          <a:p>
            <a:pPr marL="0" marR="0" lvl="0" indent="0" algn="l" rtl="0">
              <a:lnSpc>
                <a:spcPct val="100000"/>
              </a:lnSpc>
              <a:spcBef>
                <a:spcPts val="1200"/>
              </a:spcBef>
              <a:spcAft>
                <a:spcPts val="0"/>
              </a:spcAft>
              <a:buClr>
                <a:schemeClr val="dk1"/>
              </a:buClr>
              <a:buSzPts val="2400"/>
              <a:buFont typeface="Times New Roman"/>
              <a:buNone/>
            </a:pPr>
            <a:r>
              <a:rPr lang="en-US" sz="2400" b="0" i="0" u="none">
                <a:solidFill>
                  <a:schemeClr val="dk1"/>
                </a:solidFill>
                <a:latin typeface="Times New Roman"/>
                <a:ea typeface="Times New Roman"/>
                <a:cs typeface="Times New Roman"/>
                <a:sym typeface="Times New Roman"/>
              </a:rPr>
              <a:t>In tree 2, the divergence also equals 40% </a:t>
            </a:r>
            <a:endParaRPr/>
          </a:p>
          <a:p>
            <a:pPr marL="0" marR="0" lvl="0" indent="0" algn="l" rtl="0">
              <a:lnSpc>
                <a:spcPct val="100000"/>
              </a:lnSpc>
              <a:spcBef>
                <a:spcPts val="1200"/>
              </a:spcBef>
              <a:spcAft>
                <a:spcPts val="0"/>
              </a:spcAft>
              <a:buClr>
                <a:schemeClr val="dk1"/>
              </a:buClr>
              <a:buSzPts val="2400"/>
              <a:buFont typeface="Times New Roman"/>
              <a:buNone/>
            </a:pPr>
            <a:r>
              <a:rPr lang="en-US" sz="2400" b="0" i="0" u="none">
                <a:solidFill>
                  <a:schemeClr val="dk1"/>
                </a:solidFill>
                <a:latin typeface="Times New Roman"/>
                <a:ea typeface="Times New Roman"/>
                <a:cs typeface="Times New Roman"/>
                <a:sym typeface="Times New Roman"/>
              </a:rPr>
              <a:t>     15% + 25% = 40%</a:t>
            </a:r>
            <a:endParaRPr/>
          </a:p>
          <a:p>
            <a:pPr marL="0" marR="0" lvl="0" indent="0" algn="l" rtl="0">
              <a:lnSpc>
                <a:spcPct val="100000"/>
              </a:lnSpc>
              <a:spcBef>
                <a:spcPts val="1200"/>
              </a:spcBef>
              <a:spcAft>
                <a:spcPts val="0"/>
              </a:spcAft>
              <a:buClr>
                <a:schemeClr val="dk1"/>
              </a:buClr>
              <a:buSzPts val="2400"/>
              <a:buFont typeface="Times New Roman"/>
              <a:buNone/>
            </a:pPr>
            <a:r>
              <a:rPr lang="en-US" sz="2400" b="0" i="0" u="none">
                <a:solidFill>
                  <a:schemeClr val="dk1"/>
                </a:solidFill>
                <a:latin typeface="Times New Roman"/>
                <a:ea typeface="Times New Roman"/>
                <a:cs typeface="Times New Roman"/>
                <a:sym typeface="Times New Roman"/>
              </a:rPr>
              <a:t>BUT, if the genes have evolved at the SAME RATE in the different branches, Tree 1 is more </a:t>
            </a:r>
            <a:r>
              <a:rPr lang="en-US" sz="2400" b="0" i="1" u="none">
                <a:solidFill>
                  <a:schemeClr val="dk1"/>
                </a:solidFill>
                <a:latin typeface="Times New Roman"/>
                <a:ea typeface="Times New Roman"/>
                <a:cs typeface="Times New Roman"/>
                <a:sym typeface="Times New Roman"/>
              </a:rPr>
              <a:t>likely since it is the simplest.</a:t>
            </a:r>
            <a:endParaRPr/>
          </a:p>
        </p:txBody>
      </p:sp>
      <p:pic>
        <p:nvPicPr>
          <p:cNvPr id="526" name="Google Shape;526;p70"/>
          <p:cNvPicPr preferRelativeResize="0"/>
          <p:nvPr/>
        </p:nvPicPr>
        <p:blipFill rotWithShape="1">
          <a:blip r:embed="rId3">
            <a:alphaModFix/>
          </a:blip>
          <a:srcRect/>
          <a:stretch/>
        </p:blipFill>
        <p:spPr>
          <a:xfrm>
            <a:off x="4800600" y="1143000"/>
            <a:ext cx="4343400" cy="5037137"/>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531" name="Google Shape;531;p71"/>
          <p:cNvSpPr txBox="1"/>
          <p:nvPr/>
        </p:nvSpPr>
        <p:spPr>
          <a:xfrm>
            <a:off x="228600" y="33337"/>
            <a:ext cx="8686800" cy="76993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4400"/>
              <a:buFont typeface="Calibri"/>
              <a:buNone/>
            </a:pPr>
            <a:r>
              <a:rPr lang="en-US" sz="4400" b="0" i="0" u="none">
                <a:solidFill>
                  <a:schemeClr val="lt1"/>
                </a:solidFill>
                <a:latin typeface="Calibri"/>
                <a:ea typeface="Calibri"/>
                <a:cs typeface="Calibri"/>
                <a:sym typeface="Calibri"/>
              </a:rPr>
              <a:t>Making a Cladogram Based on Traits</a:t>
            </a:r>
            <a:endParaRPr/>
          </a:p>
        </p:txBody>
      </p:sp>
      <p:sp>
        <p:nvSpPr>
          <p:cNvPr id="532" name="Google Shape;532;p71"/>
          <p:cNvSpPr txBox="1"/>
          <p:nvPr/>
        </p:nvSpPr>
        <p:spPr>
          <a:xfrm>
            <a:off x="5257800" y="1285875"/>
            <a:ext cx="3711575" cy="40005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pic>
        <p:nvPicPr>
          <p:cNvPr id="533" name="Google Shape;533;p71"/>
          <p:cNvPicPr preferRelativeResize="0"/>
          <p:nvPr/>
        </p:nvPicPr>
        <p:blipFill rotWithShape="1">
          <a:blip r:embed="rId3">
            <a:alphaModFix/>
          </a:blip>
          <a:srcRect/>
          <a:stretch/>
        </p:blipFill>
        <p:spPr>
          <a:xfrm>
            <a:off x="0" y="1143000"/>
            <a:ext cx="4819650" cy="4438650"/>
          </a:xfrm>
          <a:prstGeom prst="rect">
            <a:avLst/>
          </a:prstGeom>
          <a:noFill/>
          <a:ln>
            <a:noFill/>
          </a:ln>
        </p:spPr>
      </p:pic>
      <p:sp>
        <p:nvSpPr>
          <p:cNvPr id="534" name="Google Shape;534;p71"/>
          <p:cNvSpPr txBox="1"/>
          <p:nvPr/>
        </p:nvSpPr>
        <p:spPr>
          <a:xfrm>
            <a:off x="5068887" y="1258887"/>
            <a:ext cx="4129087" cy="5078412"/>
          </a:xfrm>
          <a:prstGeom prst="rect">
            <a:avLst/>
          </a:prstGeom>
          <a:solidFill>
            <a:schemeClr val="lt1"/>
          </a:solid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400"/>
              <a:buFont typeface="Arial"/>
              <a:buChar char="•"/>
            </a:pPr>
            <a:r>
              <a:rPr lang="en-US" sz="2400" b="0" i="0" u="none">
                <a:solidFill>
                  <a:schemeClr val="dk1"/>
                </a:solidFill>
                <a:latin typeface="Times New Roman"/>
                <a:ea typeface="Times New Roman"/>
                <a:cs typeface="Times New Roman"/>
                <a:sym typeface="Times New Roman"/>
              </a:rPr>
              <a:t>Examine the data given.   </a:t>
            </a:r>
            <a:endParaRPr/>
          </a:p>
          <a:p>
            <a:pPr marL="342900" marR="0" lvl="0" indent="-342900" algn="l" rtl="0">
              <a:lnSpc>
                <a:spcPct val="100000"/>
              </a:lnSpc>
              <a:spcBef>
                <a:spcPts val="1200"/>
              </a:spcBef>
              <a:spcAft>
                <a:spcPts val="0"/>
              </a:spcAft>
              <a:buClr>
                <a:schemeClr val="dk1"/>
              </a:buClr>
              <a:buSzPts val="2400"/>
              <a:buFont typeface="Arial"/>
              <a:buChar char="•"/>
            </a:pPr>
            <a:r>
              <a:rPr lang="en-US" sz="2400" b="0" i="0" u="none">
                <a:solidFill>
                  <a:schemeClr val="dk1"/>
                </a:solidFill>
                <a:latin typeface="Times New Roman"/>
                <a:ea typeface="Times New Roman"/>
                <a:cs typeface="Times New Roman"/>
                <a:sym typeface="Times New Roman"/>
              </a:rPr>
              <a:t>Propose a cladogram depicting the evolutionary history of the vertebrates. </a:t>
            </a:r>
            <a:endParaRPr/>
          </a:p>
          <a:p>
            <a:pPr marL="342900" marR="0" lvl="0" indent="-342900" algn="l" rtl="0">
              <a:lnSpc>
                <a:spcPct val="100000"/>
              </a:lnSpc>
              <a:spcBef>
                <a:spcPts val="1200"/>
              </a:spcBef>
              <a:spcAft>
                <a:spcPts val="0"/>
              </a:spcAft>
              <a:buClr>
                <a:schemeClr val="dk1"/>
              </a:buClr>
              <a:buSzPts val="2400"/>
              <a:buFont typeface="Arial"/>
              <a:buChar char="•"/>
            </a:pPr>
            <a:r>
              <a:rPr lang="en-US" sz="2400" b="0" i="0" u="none">
                <a:solidFill>
                  <a:schemeClr val="dk1"/>
                </a:solidFill>
                <a:latin typeface="Times New Roman"/>
                <a:ea typeface="Times New Roman"/>
                <a:cs typeface="Times New Roman"/>
                <a:sym typeface="Times New Roman"/>
              </a:rPr>
              <a:t>The lancet is an outgroup   which is a group that is closely related to the taxa being examined but is less closely related as evidenced by all those zeros!  </a:t>
            </a:r>
            <a:endParaRPr/>
          </a:p>
          <a:p>
            <a:pPr marL="342900" marR="0" lvl="0" indent="-342900" algn="l" rtl="0">
              <a:lnSpc>
                <a:spcPct val="100000"/>
              </a:lnSpc>
              <a:spcBef>
                <a:spcPts val="1200"/>
              </a:spcBef>
              <a:spcAft>
                <a:spcPts val="0"/>
              </a:spcAft>
              <a:buClr>
                <a:schemeClr val="dk1"/>
              </a:buClr>
              <a:buSzPts val="2400"/>
              <a:buFont typeface="Arial"/>
              <a:buChar char="•"/>
            </a:pPr>
            <a:r>
              <a:rPr lang="en-US" sz="2400" b="0" i="0" u="none">
                <a:solidFill>
                  <a:schemeClr val="dk1"/>
                </a:solidFill>
                <a:latin typeface="Times New Roman"/>
                <a:ea typeface="Times New Roman"/>
                <a:cs typeface="Times New Roman"/>
                <a:sym typeface="Times New Roman"/>
              </a:rPr>
              <a:t>The taxa being examined is called the ingroup.   </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38"/>
        <p:cNvGrpSpPr/>
        <p:nvPr/>
      </p:nvGrpSpPr>
      <p:grpSpPr>
        <a:xfrm>
          <a:off x="0" y="0"/>
          <a:ext cx="0" cy="0"/>
          <a:chOff x="0" y="0"/>
          <a:chExt cx="0" cy="0"/>
        </a:xfrm>
      </p:grpSpPr>
      <p:sp>
        <p:nvSpPr>
          <p:cNvPr id="539" name="Google Shape;539;p72"/>
          <p:cNvSpPr txBox="1"/>
          <p:nvPr/>
        </p:nvSpPr>
        <p:spPr>
          <a:xfrm>
            <a:off x="228600" y="33337"/>
            <a:ext cx="8686800" cy="76993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4400"/>
              <a:buFont typeface="Calibri"/>
              <a:buNone/>
            </a:pPr>
            <a:r>
              <a:rPr lang="en-US" sz="4400" b="0" i="0" u="none">
                <a:solidFill>
                  <a:schemeClr val="lt1"/>
                </a:solidFill>
                <a:latin typeface="Calibri"/>
                <a:ea typeface="Calibri"/>
                <a:cs typeface="Calibri"/>
                <a:sym typeface="Calibri"/>
              </a:rPr>
              <a:t>Making a Cladogram Based on Traits</a:t>
            </a:r>
            <a:endParaRPr/>
          </a:p>
        </p:txBody>
      </p:sp>
      <p:sp>
        <p:nvSpPr>
          <p:cNvPr id="540" name="Google Shape;540;p72"/>
          <p:cNvSpPr txBox="1"/>
          <p:nvPr/>
        </p:nvSpPr>
        <p:spPr>
          <a:xfrm>
            <a:off x="5257800" y="1285875"/>
            <a:ext cx="3711575" cy="40005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pic>
        <p:nvPicPr>
          <p:cNvPr id="541" name="Google Shape;541;p72"/>
          <p:cNvPicPr preferRelativeResize="0"/>
          <p:nvPr/>
        </p:nvPicPr>
        <p:blipFill rotWithShape="1">
          <a:blip r:embed="rId3">
            <a:alphaModFix/>
          </a:blip>
          <a:srcRect/>
          <a:stretch/>
        </p:blipFill>
        <p:spPr>
          <a:xfrm>
            <a:off x="19050" y="1143000"/>
            <a:ext cx="9124950" cy="594360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45"/>
        <p:cNvGrpSpPr/>
        <p:nvPr/>
      </p:nvGrpSpPr>
      <p:grpSpPr>
        <a:xfrm>
          <a:off x="0" y="0"/>
          <a:ext cx="0" cy="0"/>
          <a:chOff x="0" y="0"/>
          <a:chExt cx="0" cy="0"/>
        </a:xfrm>
      </p:grpSpPr>
      <p:pic>
        <p:nvPicPr>
          <p:cNvPr id="546" name="Google Shape;546;p73" descr="horizontal_logo_lowres.jpg"/>
          <p:cNvPicPr preferRelativeResize="0"/>
          <p:nvPr/>
        </p:nvPicPr>
        <p:blipFill rotWithShape="1">
          <a:blip r:embed="rId4">
            <a:alphaModFix/>
          </a:blip>
          <a:srcRect/>
          <a:stretch/>
        </p:blipFill>
        <p:spPr>
          <a:xfrm>
            <a:off x="609600" y="1371600"/>
            <a:ext cx="3200400" cy="1098550"/>
          </a:xfrm>
          <a:prstGeom prst="rect">
            <a:avLst/>
          </a:prstGeom>
          <a:noFill/>
          <a:ln>
            <a:noFill/>
          </a:ln>
        </p:spPr>
      </p:pic>
      <p:sp>
        <p:nvSpPr>
          <p:cNvPr id="547" name="Google Shape;547;p73"/>
          <p:cNvSpPr txBox="1"/>
          <p:nvPr/>
        </p:nvSpPr>
        <p:spPr>
          <a:xfrm>
            <a:off x="533400" y="2819400"/>
            <a:ext cx="3962400" cy="17541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Calibri"/>
              <a:buNone/>
            </a:pPr>
            <a:r>
              <a:rPr lang="en-US" sz="1800" b="1" i="0" u="none">
                <a:solidFill>
                  <a:srgbClr val="000000"/>
                </a:solidFill>
                <a:latin typeface="Calibri"/>
                <a:ea typeface="Calibri"/>
                <a:cs typeface="Calibri"/>
                <a:sym typeface="Calibri"/>
              </a:rPr>
              <a:t>Created by:</a:t>
            </a:r>
            <a:endParaRPr/>
          </a:p>
          <a:p>
            <a:pPr marL="0" marR="0" lvl="0" indent="0" algn="l" rtl="0">
              <a:lnSpc>
                <a:spcPct val="100000"/>
              </a:lnSpc>
              <a:spcBef>
                <a:spcPts val="0"/>
              </a:spcBef>
              <a:spcAft>
                <a:spcPts val="0"/>
              </a:spcAft>
              <a:buClr>
                <a:schemeClr val="dk1"/>
              </a:buClr>
              <a:buSzPts val="1800"/>
              <a:buFont typeface="Times New Roman"/>
              <a:buNone/>
            </a:pPr>
            <a:endParaRPr sz="1800" b="1" i="0" u="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Calibri"/>
              <a:buNone/>
            </a:pPr>
            <a:r>
              <a:rPr lang="en-US" sz="1800" b="0" i="0" u="none">
                <a:solidFill>
                  <a:srgbClr val="000000"/>
                </a:solidFill>
                <a:latin typeface="Calibri"/>
                <a:ea typeface="Calibri"/>
                <a:cs typeface="Calibri"/>
                <a:sym typeface="Calibri"/>
              </a:rPr>
              <a:t>Carol Leibl</a:t>
            </a:r>
            <a:endParaRPr/>
          </a:p>
          <a:p>
            <a:pPr marL="0" marR="0" lvl="0" indent="0" algn="l" rtl="0">
              <a:lnSpc>
                <a:spcPct val="100000"/>
              </a:lnSpc>
              <a:spcBef>
                <a:spcPts val="0"/>
              </a:spcBef>
              <a:spcAft>
                <a:spcPts val="0"/>
              </a:spcAft>
              <a:buClr>
                <a:srgbClr val="000000"/>
              </a:buClr>
              <a:buSzPts val="1800"/>
              <a:buFont typeface="Calibri"/>
              <a:buNone/>
            </a:pPr>
            <a:r>
              <a:rPr lang="en-US" sz="1800" b="0" i="0" u="none">
                <a:solidFill>
                  <a:srgbClr val="000000"/>
                </a:solidFill>
                <a:latin typeface="Calibri"/>
                <a:ea typeface="Calibri"/>
                <a:cs typeface="Calibri"/>
                <a:sym typeface="Calibri"/>
              </a:rPr>
              <a:t>Science Content Director</a:t>
            </a:r>
            <a:endParaRPr/>
          </a:p>
          <a:p>
            <a:pPr marL="0" marR="0" lvl="0" indent="0" algn="l" rtl="0">
              <a:lnSpc>
                <a:spcPct val="100000"/>
              </a:lnSpc>
              <a:spcBef>
                <a:spcPts val="0"/>
              </a:spcBef>
              <a:spcAft>
                <a:spcPts val="0"/>
              </a:spcAft>
              <a:buClr>
                <a:srgbClr val="000000"/>
              </a:buClr>
              <a:buSzPts val="1800"/>
              <a:buFont typeface="Calibri"/>
              <a:buNone/>
            </a:pPr>
            <a:r>
              <a:rPr lang="en-US" sz="1800" b="0" i="0" u="none">
                <a:solidFill>
                  <a:srgbClr val="000000"/>
                </a:solidFill>
                <a:latin typeface="Calibri"/>
                <a:ea typeface="Calibri"/>
                <a:cs typeface="Calibri"/>
                <a:sym typeface="Calibri"/>
              </a:rPr>
              <a:t>National Math and Science</a:t>
            </a:r>
            <a:endParaRPr/>
          </a:p>
          <a:p>
            <a:pPr marL="0" marR="0" lvl="0" indent="0" algn="l" rtl="0">
              <a:lnSpc>
                <a:spcPct val="100000"/>
              </a:lnSpc>
              <a:spcBef>
                <a:spcPts val="0"/>
              </a:spcBef>
              <a:spcAft>
                <a:spcPts val="0"/>
              </a:spcAft>
              <a:buNone/>
            </a:pPr>
            <a:endParaRPr sz="1800" b="0" i="0" u="none">
              <a:solidFill>
                <a:srgbClr val="000000"/>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42"/>
          <p:cNvSpPr txBox="1">
            <a:spLocks noGrp="1"/>
          </p:cNvSpPr>
          <p:nvPr>
            <p:ph type="title"/>
          </p:nvPr>
        </p:nvSpPr>
        <p:spPr>
          <a:xfrm>
            <a:off x="457200" y="0"/>
            <a:ext cx="8229600" cy="8763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4400"/>
              <a:buFont typeface="Calibri"/>
              <a:buNone/>
            </a:pPr>
            <a:r>
              <a:rPr lang="en-US" sz="4400" b="0" i="0" u="none" strike="noStrike" cap="none">
                <a:solidFill>
                  <a:schemeClr val="lt1"/>
                </a:solidFill>
                <a:latin typeface="Calibri"/>
                <a:ea typeface="Calibri"/>
                <a:cs typeface="Calibri"/>
                <a:sym typeface="Calibri"/>
              </a:rPr>
              <a:t>Domains- A Recent Development</a:t>
            </a:r>
            <a:endParaRPr/>
          </a:p>
        </p:txBody>
      </p:sp>
      <p:sp>
        <p:nvSpPr>
          <p:cNvPr id="275" name="Google Shape;275;p42"/>
          <p:cNvSpPr txBox="1"/>
          <p:nvPr/>
        </p:nvSpPr>
        <p:spPr>
          <a:xfrm>
            <a:off x="6553200" y="6492875"/>
            <a:ext cx="21336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1200"/>
              <a:buFont typeface="Calibri"/>
              <a:buNone/>
            </a:pPr>
            <a:fld id="{00000000-1234-1234-1234-123412341234}" type="slidenum">
              <a:rPr lang="en-US" sz="1200" b="0" i="0" u="none">
                <a:solidFill>
                  <a:srgbClr val="898989"/>
                </a:solidFill>
                <a:latin typeface="Calibri"/>
                <a:ea typeface="Calibri"/>
                <a:cs typeface="Calibri"/>
                <a:sym typeface="Calibri"/>
              </a:rPr>
              <a:t>4</a:t>
            </a:fld>
            <a:endParaRPr/>
          </a:p>
        </p:txBody>
      </p:sp>
      <p:pic>
        <p:nvPicPr>
          <p:cNvPr id="276" name="Google Shape;276;p42" descr="C:\power point template\small nmsi logo.jpg"/>
          <p:cNvPicPr preferRelativeResize="0"/>
          <p:nvPr/>
        </p:nvPicPr>
        <p:blipFill rotWithShape="1">
          <a:blip r:embed="rId3">
            <a:alphaModFix/>
          </a:blip>
          <a:srcRect/>
          <a:stretch/>
        </p:blipFill>
        <p:spPr>
          <a:xfrm>
            <a:off x="7772400" y="6324600"/>
            <a:ext cx="1206500" cy="404812"/>
          </a:xfrm>
          <a:prstGeom prst="rect">
            <a:avLst/>
          </a:prstGeom>
          <a:noFill/>
          <a:ln>
            <a:noFill/>
          </a:ln>
        </p:spPr>
      </p:pic>
      <p:pic>
        <p:nvPicPr>
          <p:cNvPr id="277" name="Google Shape;277;p42" descr="C:\power point template\nmsi large logo.jpg"/>
          <p:cNvPicPr preferRelativeResize="0"/>
          <p:nvPr/>
        </p:nvPicPr>
        <p:blipFill rotWithShape="1">
          <a:blip r:embed="rId4">
            <a:alphaModFix/>
          </a:blip>
          <a:srcRect/>
          <a:stretch/>
        </p:blipFill>
        <p:spPr>
          <a:xfrm>
            <a:off x="7620000" y="6248400"/>
            <a:ext cx="1371600" cy="471487"/>
          </a:xfrm>
          <a:prstGeom prst="rect">
            <a:avLst/>
          </a:prstGeom>
          <a:noFill/>
          <a:ln>
            <a:noFill/>
          </a:ln>
        </p:spPr>
      </p:pic>
      <p:pic>
        <p:nvPicPr>
          <p:cNvPr id="278" name="Google Shape;278;p42"/>
          <p:cNvPicPr preferRelativeResize="0"/>
          <p:nvPr/>
        </p:nvPicPr>
        <p:blipFill rotWithShape="1">
          <a:blip r:embed="rId5">
            <a:alphaModFix/>
          </a:blip>
          <a:srcRect/>
          <a:stretch/>
        </p:blipFill>
        <p:spPr>
          <a:xfrm>
            <a:off x="34925" y="1146175"/>
            <a:ext cx="3733800" cy="1879600"/>
          </a:xfrm>
          <a:prstGeom prst="rect">
            <a:avLst/>
          </a:prstGeom>
          <a:noFill/>
          <a:ln>
            <a:noFill/>
          </a:ln>
        </p:spPr>
      </p:pic>
      <p:sp>
        <p:nvSpPr>
          <p:cNvPr id="279" name="Google Shape;279;p42"/>
          <p:cNvSpPr txBox="1"/>
          <p:nvPr/>
        </p:nvSpPr>
        <p:spPr>
          <a:xfrm>
            <a:off x="88900" y="3459162"/>
            <a:ext cx="8902700" cy="3230562"/>
          </a:xfrm>
          <a:prstGeom prst="rect">
            <a:avLst/>
          </a:prstGeom>
          <a:solidFill>
            <a:schemeClr val="lt1"/>
          </a:solid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400"/>
              <a:buFont typeface="Arial"/>
              <a:buChar char="•"/>
            </a:pPr>
            <a:r>
              <a:rPr lang="en-US" sz="2400" b="0" i="0" u="none">
                <a:solidFill>
                  <a:schemeClr val="dk1"/>
                </a:solidFill>
                <a:latin typeface="Times New Roman"/>
                <a:ea typeface="Times New Roman"/>
                <a:cs typeface="Times New Roman"/>
                <a:sym typeface="Times New Roman"/>
              </a:rPr>
              <a:t>Organisms are grouped from species to domain, the groupings are increasingly more inclusive.</a:t>
            </a:r>
            <a:endParaRPr/>
          </a:p>
          <a:p>
            <a:pPr marL="342900" marR="0" lvl="0" indent="-342900" algn="l" rtl="0">
              <a:lnSpc>
                <a:spcPct val="100000"/>
              </a:lnSpc>
              <a:spcBef>
                <a:spcPts val="1200"/>
              </a:spcBef>
              <a:spcAft>
                <a:spcPts val="0"/>
              </a:spcAft>
              <a:buClr>
                <a:schemeClr val="dk1"/>
              </a:buClr>
              <a:buSzPts val="2400"/>
              <a:buFont typeface="Arial"/>
              <a:buChar char="•"/>
            </a:pPr>
            <a:r>
              <a:rPr lang="en-US" sz="2400" b="0" i="0" u="none">
                <a:solidFill>
                  <a:schemeClr val="dk1"/>
                </a:solidFill>
                <a:latin typeface="Times New Roman"/>
                <a:ea typeface="Times New Roman"/>
                <a:cs typeface="Times New Roman"/>
                <a:sym typeface="Times New Roman"/>
              </a:rPr>
              <a:t>The taxonomic groups from broad to narrow are </a:t>
            </a:r>
            <a:r>
              <a:rPr lang="en-US" sz="2400" b="1" i="0" u="none">
                <a:solidFill>
                  <a:schemeClr val="dk1"/>
                </a:solidFill>
                <a:latin typeface="Times New Roman"/>
                <a:ea typeface="Times New Roman"/>
                <a:cs typeface="Times New Roman"/>
                <a:sym typeface="Times New Roman"/>
              </a:rPr>
              <a:t>domain</a:t>
            </a:r>
            <a:r>
              <a:rPr lang="en-US" sz="2400" b="0" i="0" u="none">
                <a:solidFill>
                  <a:schemeClr val="dk1"/>
                </a:solidFill>
                <a:latin typeface="Times New Roman"/>
                <a:ea typeface="Times New Roman"/>
                <a:cs typeface="Times New Roman"/>
                <a:sym typeface="Times New Roman"/>
              </a:rPr>
              <a:t>, </a:t>
            </a:r>
            <a:r>
              <a:rPr lang="en-US" sz="2400" b="1" i="0" u="none">
                <a:solidFill>
                  <a:schemeClr val="dk1"/>
                </a:solidFill>
                <a:latin typeface="Times New Roman"/>
                <a:ea typeface="Times New Roman"/>
                <a:cs typeface="Times New Roman"/>
                <a:sym typeface="Times New Roman"/>
              </a:rPr>
              <a:t>kingdom</a:t>
            </a:r>
            <a:r>
              <a:rPr lang="en-US" sz="2400" b="0" i="0" u="none">
                <a:solidFill>
                  <a:schemeClr val="dk1"/>
                </a:solidFill>
                <a:latin typeface="Times New Roman"/>
                <a:ea typeface="Times New Roman"/>
                <a:cs typeface="Times New Roman"/>
                <a:sym typeface="Times New Roman"/>
              </a:rPr>
              <a:t>,</a:t>
            </a:r>
            <a:r>
              <a:rPr lang="en-US" sz="2400" b="1" i="0" u="none">
                <a:solidFill>
                  <a:schemeClr val="dk1"/>
                </a:solidFill>
                <a:latin typeface="Times New Roman"/>
                <a:ea typeface="Times New Roman"/>
                <a:cs typeface="Times New Roman"/>
                <a:sym typeface="Times New Roman"/>
              </a:rPr>
              <a:t> phylum</a:t>
            </a:r>
            <a:r>
              <a:rPr lang="en-US" sz="2400" b="0" i="0" u="none">
                <a:solidFill>
                  <a:schemeClr val="dk1"/>
                </a:solidFill>
                <a:latin typeface="Times New Roman"/>
                <a:ea typeface="Times New Roman"/>
                <a:cs typeface="Times New Roman"/>
                <a:sym typeface="Times New Roman"/>
              </a:rPr>
              <a:t>,</a:t>
            </a:r>
            <a:r>
              <a:rPr lang="en-US" sz="2400" b="1" i="0" u="none">
                <a:solidFill>
                  <a:schemeClr val="dk1"/>
                </a:solidFill>
                <a:latin typeface="Times New Roman"/>
                <a:ea typeface="Times New Roman"/>
                <a:cs typeface="Times New Roman"/>
                <a:sym typeface="Times New Roman"/>
              </a:rPr>
              <a:t> class</a:t>
            </a:r>
            <a:r>
              <a:rPr lang="en-US" sz="2400" b="0" i="0" u="none">
                <a:solidFill>
                  <a:schemeClr val="dk1"/>
                </a:solidFill>
                <a:latin typeface="Times New Roman"/>
                <a:ea typeface="Times New Roman"/>
                <a:cs typeface="Times New Roman"/>
                <a:sym typeface="Times New Roman"/>
              </a:rPr>
              <a:t>,</a:t>
            </a:r>
            <a:r>
              <a:rPr lang="en-US" sz="2400" b="1" i="0" u="none">
                <a:solidFill>
                  <a:schemeClr val="dk1"/>
                </a:solidFill>
                <a:latin typeface="Times New Roman"/>
                <a:ea typeface="Times New Roman"/>
                <a:cs typeface="Times New Roman"/>
                <a:sym typeface="Times New Roman"/>
              </a:rPr>
              <a:t> order</a:t>
            </a:r>
            <a:r>
              <a:rPr lang="en-US" sz="2400" b="0" i="0" u="none">
                <a:solidFill>
                  <a:schemeClr val="dk1"/>
                </a:solidFill>
                <a:latin typeface="Times New Roman"/>
                <a:ea typeface="Times New Roman"/>
                <a:cs typeface="Times New Roman"/>
                <a:sym typeface="Times New Roman"/>
              </a:rPr>
              <a:t>, </a:t>
            </a:r>
            <a:r>
              <a:rPr lang="en-US" sz="2400" b="1" i="0" u="none">
                <a:solidFill>
                  <a:schemeClr val="dk1"/>
                </a:solidFill>
                <a:latin typeface="Times New Roman"/>
                <a:ea typeface="Times New Roman"/>
                <a:cs typeface="Times New Roman"/>
                <a:sym typeface="Times New Roman"/>
              </a:rPr>
              <a:t>family</a:t>
            </a:r>
            <a:r>
              <a:rPr lang="en-US" sz="2400" b="0" i="0" u="none">
                <a:solidFill>
                  <a:schemeClr val="dk1"/>
                </a:solidFill>
                <a:latin typeface="Times New Roman"/>
                <a:ea typeface="Times New Roman"/>
                <a:cs typeface="Times New Roman"/>
                <a:sym typeface="Times New Roman"/>
              </a:rPr>
              <a:t>, </a:t>
            </a:r>
            <a:r>
              <a:rPr lang="en-US" sz="2400" b="1" i="0" u="none">
                <a:solidFill>
                  <a:schemeClr val="dk1"/>
                </a:solidFill>
                <a:latin typeface="Times New Roman"/>
                <a:ea typeface="Times New Roman"/>
                <a:cs typeface="Times New Roman"/>
                <a:sym typeface="Times New Roman"/>
              </a:rPr>
              <a:t>genus</a:t>
            </a:r>
            <a:r>
              <a:rPr lang="en-US" sz="2400" b="0" i="0" u="none">
                <a:solidFill>
                  <a:schemeClr val="dk1"/>
                </a:solidFill>
                <a:latin typeface="Times New Roman"/>
                <a:ea typeface="Times New Roman"/>
                <a:cs typeface="Times New Roman"/>
                <a:sym typeface="Times New Roman"/>
              </a:rPr>
              <a:t>, and </a:t>
            </a:r>
            <a:r>
              <a:rPr lang="en-US" sz="2400" b="1" i="0" u="none">
                <a:solidFill>
                  <a:schemeClr val="dk1"/>
                </a:solidFill>
                <a:latin typeface="Times New Roman"/>
                <a:ea typeface="Times New Roman"/>
                <a:cs typeface="Times New Roman"/>
                <a:sym typeface="Times New Roman"/>
              </a:rPr>
              <a:t>species.</a:t>
            </a:r>
            <a:endParaRPr/>
          </a:p>
          <a:p>
            <a:pPr marL="342900" marR="0" lvl="0" indent="-342900" algn="l" rtl="0">
              <a:lnSpc>
                <a:spcPct val="100000"/>
              </a:lnSpc>
              <a:spcBef>
                <a:spcPts val="1200"/>
              </a:spcBef>
              <a:spcAft>
                <a:spcPts val="0"/>
              </a:spcAft>
              <a:buClr>
                <a:schemeClr val="dk1"/>
              </a:buClr>
              <a:buSzPts val="2400"/>
              <a:buFont typeface="Arial"/>
              <a:buChar char="•"/>
            </a:pPr>
            <a:r>
              <a:rPr lang="en-US" sz="2400" b="0" i="0" u="none">
                <a:solidFill>
                  <a:schemeClr val="dk1"/>
                </a:solidFill>
                <a:latin typeface="Times New Roman"/>
                <a:ea typeface="Times New Roman"/>
                <a:cs typeface="Times New Roman"/>
                <a:sym typeface="Times New Roman"/>
              </a:rPr>
              <a:t>A taxonomic unit at any level of hierarchy is called a taxon. </a:t>
            </a:r>
            <a:endParaRPr/>
          </a:p>
          <a:p>
            <a:pPr marL="342900" marR="0" lvl="0" indent="-342900" algn="l" rtl="0">
              <a:lnSpc>
                <a:spcPct val="100000"/>
              </a:lnSpc>
              <a:spcBef>
                <a:spcPts val="1200"/>
              </a:spcBef>
              <a:spcAft>
                <a:spcPts val="0"/>
              </a:spcAft>
              <a:buClr>
                <a:schemeClr val="dk1"/>
              </a:buClr>
              <a:buSzPts val="2400"/>
              <a:buFont typeface="Arial"/>
              <a:buChar char="•"/>
            </a:pPr>
            <a:r>
              <a:rPr lang="en-US" sz="2400" b="0" i="0" u="none">
                <a:solidFill>
                  <a:schemeClr val="dk1"/>
                </a:solidFill>
                <a:latin typeface="Times New Roman"/>
                <a:ea typeface="Times New Roman"/>
                <a:cs typeface="Times New Roman"/>
                <a:sym typeface="Times New Roman"/>
              </a:rPr>
              <a:t>As it turns out, classifying organisms according to their shared characteristics is also indicative of their evolutionary history.  </a:t>
            </a:r>
            <a:endParaRPr/>
          </a:p>
        </p:txBody>
      </p:sp>
      <p:sp>
        <p:nvSpPr>
          <p:cNvPr id="280" name="Google Shape;280;p42"/>
          <p:cNvSpPr txBox="1"/>
          <p:nvPr/>
        </p:nvSpPr>
        <p:spPr>
          <a:xfrm>
            <a:off x="3962400" y="1146175"/>
            <a:ext cx="4876800" cy="2308225"/>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400"/>
              <a:buFont typeface="Arial"/>
              <a:buChar char="•"/>
            </a:pPr>
            <a:r>
              <a:rPr lang="en-US" sz="2400" b="0" i="0" u="none">
                <a:solidFill>
                  <a:schemeClr val="dk1"/>
                </a:solidFill>
                <a:latin typeface="Times New Roman"/>
                <a:ea typeface="Times New Roman"/>
                <a:cs typeface="Times New Roman"/>
                <a:sym typeface="Times New Roman"/>
              </a:rPr>
              <a:t>Carl Woese proposed three domains based the rRNA differences prokaryotes and eukaryotes. The prokaryotes were divided into two groups Archaea and Bacteria.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43"/>
          <p:cNvSpPr txBox="1">
            <a:spLocks noGrp="1"/>
          </p:cNvSpPr>
          <p:nvPr>
            <p:ph type="title"/>
          </p:nvPr>
        </p:nvSpPr>
        <p:spPr>
          <a:xfrm>
            <a:off x="457200" y="0"/>
            <a:ext cx="8229600" cy="8763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4400"/>
              <a:buFont typeface="Calibri"/>
              <a:buNone/>
            </a:pPr>
            <a:r>
              <a:rPr lang="en-US" sz="4400" b="0" i="0" u="none" strike="noStrike" cap="none">
                <a:solidFill>
                  <a:schemeClr val="lt1"/>
                </a:solidFill>
                <a:latin typeface="Calibri"/>
                <a:ea typeface="Calibri"/>
                <a:cs typeface="Calibri"/>
                <a:sym typeface="Calibri"/>
              </a:rPr>
              <a:t>Phylogenetic Trees</a:t>
            </a:r>
            <a:endParaRPr/>
          </a:p>
        </p:txBody>
      </p:sp>
      <p:sp>
        <p:nvSpPr>
          <p:cNvPr id="286" name="Google Shape;286;p43"/>
          <p:cNvSpPr txBox="1"/>
          <p:nvPr/>
        </p:nvSpPr>
        <p:spPr>
          <a:xfrm>
            <a:off x="6553200" y="6492875"/>
            <a:ext cx="21336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1200"/>
              <a:buFont typeface="Calibri"/>
              <a:buNone/>
            </a:pPr>
            <a:fld id="{00000000-1234-1234-1234-123412341234}" type="slidenum">
              <a:rPr lang="en-US" sz="1200" b="0" i="0" u="none">
                <a:solidFill>
                  <a:srgbClr val="898989"/>
                </a:solidFill>
                <a:latin typeface="Calibri"/>
                <a:ea typeface="Calibri"/>
                <a:cs typeface="Calibri"/>
                <a:sym typeface="Calibri"/>
              </a:rPr>
              <a:t>5</a:t>
            </a:fld>
            <a:endParaRPr/>
          </a:p>
        </p:txBody>
      </p:sp>
      <p:pic>
        <p:nvPicPr>
          <p:cNvPr id="287" name="Google Shape;287;p43" descr="C:\power point template\small nmsi logo.jpg"/>
          <p:cNvPicPr preferRelativeResize="0"/>
          <p:nvPr/>
        </p:nvPicPr>
        <p:blipFill rotWithShape="1">
          <a:blip r:embed="rId3">
            <a:alphaModFix/>
          </a:blip>
          <a:srcRect/>
          <a:stretch/>
        </p:blipFill>
        <p:spPr>
          <a:xfrm>
            <a:off x="7772400" y="6324600"/>
            <a:ext cx="1206500" cy="404812"/>
          </a:xfrm>
          <a:prstGeom prst="rect">
            <a:avLst/>
          </a:prstGeom>
          <a:noFill/>
          <a:ln>
            <a:noFill/>
          </a:ln>
        </p:spPr>
      </p:pic>
      <p:pic>
        <p:nvPicPr>
          <p:cNvPr id="288" name="Google Shape;288;p43" descr="C:\power point template\nmsi large logo.jpg"/>
          <p:cNvPicPr preferRelativeResize="0"/>
          <p:nvPr/>
        </p:nvPicPr>
        <p:blipFill rotWithShape="1">
          <a:blip r:embed="rId4">
            <a:alphaModFix/>
          </a:blip>
          <a:srcRect/>
          <a:stretch/>
        </p:blipFill>
        <p:spPr>
          <a:xfrm>
            <a:off x="7620000" y="6248400"/>
            <a:ext cx="1371600" cy="471487"/>
          </a:xfrm>
          <a:prstGeom prst="rect">
            <a:avLst/>
          </a:prstGeom>
          <a:noFill/>
          <a:ln>
            <a:noFill/>
          </a:ln>
        </p:spPr>
      </p:pic>
      <p:sp>
        <p:nvSpPr>
          <p:cNvPr id="289" name="Google Shape;289;p43"/>
          <p:cNvSpPr txBox="1"/>
          <p:nvPr/>
        </p:nvSpPr>
        <p:spPr>
          <a:xfrm>
            <a:off x="4191000" y="1281112"/>
            <a:ext cx="4600575" cy="323215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400"/>
              <a:buFont typeface="Arial"/>
              <a:buChar char="•"/>
            </a:pPr>
            <a:r>
              <a:rPr lang="en-US" sz="2400" b="1" i="0" u="none">
                <a:solidFill>
                  <a:schemeClr val="dk1"/>
                </a:solidFill>
                <a:latin typeface="Times New Roman"/>
                <a:ea typeface="Times New Roman"/>
                <a:cs typeface="Times New Roman"/>
                <a:sym typeface="Times New Roman"/>
              </a:rPr>
              <a:t>Phylogeny</a:t>
            </a:r>
            <a:r>
              <a:rPr lang="en-US" sz="2400" b="0" i="0" u="none">
                <a:solidFill>
                  <a:schemeClr val="dk1"/>
                </a:solidFill>
                <a:latin typeface="Times New Roman"/>
                <a:ea typeface="Times New Roman"/>
                <a:cs typeface="Times New Roman"/>
                <a:sym typeface="Times New Roman"/>
              </a:rPr>
              <a:t> is the study of  the evolutionary relationships among a group of organisms. </a:t>
            </a:r>
            <a:endParaRPr/>
          </a:p>
          <a:p>
            <a:pPr marL="342900" marR="0" lvl="0" indent="-342900" algn="l" rtl="0">
              <a:lnSpc>
                <a:spcPct val="100000"/>
              </a:lnSpc>
              <a:spcBef>
                <a:spcPts val="1200"/>
              </a:spcBef>
              <a:spcAft>
                <a:spcPts val="0"/>
              </a:spcAft>
              <a:buClr>
                <a:schemeClr val="dk1"/>
              </a:buClr>
              <a:buSzPts val="2400"/>
              <a:buFont typeface="Arial"/>
              <a:buChar char="•"/>
            </a:pPr>
            <a:r>
              <a:rPr lang="en-US" sz="2400" b="0" i="0" u="none">
                <a:solidFill>
                  <a:schemeClr val="dk1"/>
                </a:solidFill>
                <a:latin typeface="Times New Roman"/>
                <a:ea typeface="Times New Roman"/>
                <a:cs typeface="Times New Roman"/>
                <a:sym typeface="Times New Roman"/>
              </a:rPr>
              <a:t>A phylogenetic tree is a construct that represents a branching “tree-like” structure which illustrates the evolutionary relationships of a group of organisms. </a:t>
            </a:r>
            <a:endParaRPr/>
          </a:p>
        </p:txBody>
      </p:sp>
      <p:sp>
        <p:nvSpPr>
          <p:cNvPr id="290" name="Google Shape;290;p43"/>
          <p:cNvSpPr txBox="1"/>
          <p:nvPr/>
        </p:nvSpPr>
        <p:spPr>
          <a:xfrm>
            <a:off x="34925" y="4027487"/>
            <a:ext cx="4541837" cy="23241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Times New Roman"/>
              <a:buNone/>
            </a:pPr>
            <a:r>
              <a:rPr lang="en-US" sz="2400" b="0" i="0" u="none">
                <a:solidFill>
                  <a:schemeClr val="dk1"/>
                </a:solidFill>
                <a:latin typeface="Times New Roman"/>
                <a:ea typeface="Times New Roman"/>
                <a:cs typeface="Times New Roman"/>
                <a:sym typeface="Times New Roman"/>
              </a:rPr>
              <a:t>Phylogenies are based on</a:t>
            </a:r>
            <a:endParaRPr/>
          </a:p>
          <a:p>
            <a:pPr marL="0" marR="0" lvl="0" indent="-139700" algn="l" rtl="0">
              <a:lnSpc>
                <a:spcPct val="100000"/>
              </a:lnSpc>
              <a:spcBef>
                <a:spcPts val="1100"/>
              </a:spcBef>
              <a:spcAft>
                <a:spcPts val="0"/>
              </a:spcAft>
              <a:buClr>
                <a:schemeClr val="dk1"/>
              </a:buClr>
              <a:buSzPts val="2200"/>
              <a:buFont typeface="Arial"/>
              <a:buChar char="•"/>
            </a:pPr>
            <a:r>
              <a:rPr lang="en-US" sz="2200" b="0" i="0" u="none">
                <a:solidFill>
                  <a:schemeClr val="dk1"/>
                </a:solidFill>
                <a:latin typeface="Times New Roman"/>
                <a:ea typeface="Times New Roman"/>
                <a:cs typeface="Times New Roman"/>
                <a:sym typeface="Times New Roman"/>
              </a:rPr>
              <a:t>Morphology </a:t>
            </a:r>
            <a:r>
              <a:rPr lang="en-US" sz="2200" b="0" i="1" u="none">
                <a:solidFill>
                  <a:schemeClr val="dk1"/>
                </a:solidFill>
                <a:latin typeface="Times New Roman"/>
                <a:ea typeface="Times New Roman"/>
                <a:cs typeface="Times New Roman"/>
                <a:sym typeface="Times New Roman"/>
              </a:rPr>
              <a:t>and</a:t>
            </a:r>
            <a:r>
              <a:rPr lang="en-US" sz="2200" b="0" i="0" u="none">
                <a:solidFill>
                  <a:schemeClr val="dk1"/>
                </a:solidFill>
                <a:latin typeface="Times New Roman"/>
                <a:ea typeface="Times New Roman"/>
                <a:cs typeface="Times New Roman"/>
                <a:sym typeface="Times New Roman"/>
              </a:rPr>
              <a:t> the fossil record</a:t>
            </a:r>
            <a:endParaRPr/>
          </a:p>
          <a:p>
            <a:pPr marL="0" marR="0" lvl="0" indent="-139700" algn="l" rtl="0">
              <a:lnSpc>
                <a:spcPct val="100000"/>
              </a:lnSpc>
              <a:spcBef>
                <a:spcPts val="1100"/>
              </a:spcBef>
              <a:spcAft>
                <a:spcPts val="0"/>
              </a:spcAft>
              <a:buClr>
                <a:schemeClr val="dk1"/>
              </a:buClr>
              <a:buSzPts val="2200"/>
              <a:buFont typeface="Arial"/>
              <a:buChar char="•"/>
            </a:pPr>
            <a:r>
              <a:rPr lang="en-US" sz="2200" b="0" i="0" u="none">
                <a:solidFill>
                  <a:schemeClr val="dk1"/>
                </a:solidFill>
                <a:latin typeface="Times New Roman"/>
                <a:ea typeface="Times New Roman"/>
                <a:cs typeface="Times New Roman"/>
                <a:sym typeface="Times New Roman"/>
              </a:rPr>
              <a:t>Embryology</a:t>
            </a:r>
            <a:endParaRPr/>
          </a:p>
          <a:p>
            <a:pPr marL="0" marR="0" lvl="0" indent="-139700" algn="l" rtl="0">
              <a:lnSpc>
                <a:spcPct val="100000"/>
              </a:lnSpc>
              <a:spcBef>
                <a:spcPts val="1100"/>
              </a:spcBef>
              <a:spcAft>
                <a:spcPts val="0"/>
              </a:spcAft>
              <a:buClr>
                <a:schemeClr val="dk1"/>
              </a:buClr>
              <a:buSzPts val="2200"/>
              <a:buFont typeface="Arial"/>
              <a:buChar char="•"/>
            </a:pPr>
            <a:r>
              <a:rPr lang="en-US" sz="2200" b="0" i="0" u="none">
                <a:solidFill>
                  <a:schemeClr val="dk1"/>
                </a:solidFill>
                <a:latin typeface="Times New Roman"/>
                <a:ea typeface="Times New Roman"/>
                <a:cs typeface="Times New Roman"/>
                <a:sym typeface="Times New Roman"/>
              </a:rPr>
              <a:t>DNA, RNA, and protein similarities</a:t>
            </a:r>
            <a:endParaRPr/>
          </a:p>
        </p:txBody>
      </p:sp>
      <p:pic>
        <p:nvPicPr>
          <p:cNvPr id="291" name="Google Shape;291;p43"/>
          <p:cNvPicPr preferRelativeResize="0"/>
          <p:nvPr/>
        </p:nvPicPr>
        <p:blipFill rotWithShape="1">
          <a:blip r:embed="rId5">
            <a:alphaModFix/>
          </a:blip>
          <a:srcRect/>
          <a:stretch/>
        </p:blipFill>
        <p:spPr>
          <a:xfrm>
            <a:off x="304800" y="1290637"/>
            <a:ext cx="3770312" cy="259556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44"/>
          <p:cNvSpPr txBox="1">
            <a:spLocks noGrp="1"/>
          </p:cNvSpPr>
          <p:nvPr>
            <p:ph type="title"/>
          </p:nvPr>
        </p:nvSpPr>
        <p:spPr>
          <a:xfrm>
            <a:off x="457200" y="0"/>
            <a:ext cx="8229600" cy="8763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4400"/>
              <a:buFont typeface="Calibri"/>
              <a:buNone/>
            </a:pPr>
            <a:r>
              <a:rPr lang="en-US" sz="4400" b="0" i="0" u="none" strike="noStrike" cap="none">
                <a:solidFill>
                  <a:schemeClr val="lt1"/>
                </a:solidFill>
                <a:latin typeface="Calibri"/>
                <a:ea typeface="Calibri"/>
                <a:cs typeface="Calibri"/>
                <a:sym typeface="Calibri"/>
              </a:rPr>
              <a:t>Phylogenetic Trees Basics</a:t>
            </a:r>
            <a:endParaRPr/>
          </a:p>
        </p:txBody>
      </p:sp>
      <p:sp>
        <p:nvSpPr>
          <p:cNvPr id="297" name="Google Shape;297;p44"/>
          <p:cNvSpPr txBox="1"/>
          <p:nvPr/>
        </p:nvSpPr>
        <p:spPr>
          <a:xfrm>
            <a:off x="6553200" y="6492875"/>
            <a:ext cx="21336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1200"/>
              <a:buFont typeface="Calibri"/>
              <a:buNone/>
            </a:pPr>
            <a:fld id="{00000000-1234-1234-1234-123412341234}" type="slidenum">
              <a:rPr lang="en-US" sz="1200" b="0" i="0" u="none">
                <a:solidFill>
                  <a:srgbClr val="898989"/>
                </a:solidFill>
                <a:latin typeface="Calibri"/>
                <a:ea typeface="Calibri"/>
                <a:cs typeface="Calibri"/>
                <a:sym typeface="Calibri"/>
              </a:rPr>
              <a:t>6</a:t>
            </a:fld>
            <a:endParaRPr/>
          </a:p>
        </p:txBody>
      </p:sp>
      <p:pic>
        <p:nvPicPr>
          <p:cNvPr id="298" name="Google Shape;298;p44" descr="C:\power point template\small nmsi logo.jpg"/>
          <p:cNvPicPr preferRelativeResize="0"/>
          <p:nvPr/>
        </p:nvPicPr>
        <p:blipFill rotWithShape="1">
          <a:blip r:embed="rId3">
            <a:alphaModFix/>
          </a:blip>
          <a:srcRect/>
          <a:stretch/>
        </p:blipFill>
        <p:spPr>
          <a:xfrm>
            <a:off x="7772400" y="6324600"/>
            <a:ext cx="1206500" cy="404812"/>
          </a:xfrm>
          <a:prstGeom prst="rect">
            <a:avLst/>
          </a:prstGeom>
          <a:noFill/>
          <a:ln>
            <a:noFill/>
          </a:ln>
        </p:spPr>
      </p:pic>
      <p:pic>
        <p:nvPicPr>
          <p:cNvPr id="299" name="Google Shape;299;p44" descr="C:\power point template\nmsi large logo.jpg"/>
          <p:cNvPicPr preferRelativeResize="0"/>
          <p:nvPr/>
        </p:nvPicPr>
        <p:blipFill rotWithShape="1">
          <a:blip r:embed="rId4">
            <a:alphaModFix/>
          </a:blip>
          <a:srcRect/>
          <a:stretch/>
        </p:blipFill>
        <p:spPr>
          <a:xfrm>
            <a:off x="7620000" y="6248400"/>
            <a:ext cx="1371600" cy="471487"/>
          </a:xfrm>
          <a:prstGeom prst="rect">
            <a:avLst/>
          </a:prstGeom>
          <a:noFill/>
          <a:ln>
            <a:noFill/>
          </a:ln>
        </p:spPr>
      </p:pic>
      <p:sp>
        <p:nvSpPr>
          <p:cNvPr id="300" name="Google Shape;300;p44"/>
          <p:cNvSpPr txBox="1"/>
          <p:nvPr/>
        </p:nvSpPr>
        <p:spPr>
          <a:xfrm>
            <a:off x="4178300" y="1274762"/>
            <a:ext cx="4800600" cy="526256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Times New Roman"/>
              <a:buNone/>
            </a:pPr>
            <a:r>
              <a:rPr lang="en-US" sz="2400" b="0" i="0" u="none">
                <a:solidFill>
                  <a:schemeClr val="dk1"/>
                </a:solidFill>
                <a:latin typeface="Times New Roman"/>
                <a:ea typeface="Times New Roman"/>
                <a:cs typeface="Times New Roman"/>
                <a:sym typeface="Times New Roman"/>
              </a:rPr>
              <a:t>Phylogenies can be illustrated with phylogenetic trees or cladograms.  Many biologist use these constructs interchangeably. </a:t>
            </a:r>
            <a:endParaRPr/>
          </a:p>
          <a:p>
            <a:pPr marL="0" marR="0" lvl="0" indent="-152400" algn="l" rtl="0">
              <a:lnSpc>
                <a:spcPct val="100000"/>
              </a:lnSpc>
              <a:spcBef>
                <a:spcPts val="1200"/>
              </a:spcBef>
              <a:spcAft>
                <a:spcPts val="0"/>
              </a:spcAft>
              <a:buClr>
                <a:schemeClr val="dk1"/>
              </a:buClr>
              <a:buSzPts val="2400"/>
              <a:buFont typeface="Arial"/>
              <a:buChar char="•"/>
            </a:pPr>
            <a:r>
              <a:rPr lang="en-US" sz="2400" b="0" i="0" u="none">
                <a:solidFill>
                  <a:schemeClr val="dk1"/>
                </a:solidFill>
                <a:latin typeface="Times New Roman"/>
                <a:ea typeface="Times New Roman"/>
                <a:cs typeface="Times New Roman"/>
                <a:sym typeface="Times New Roman"/>
              </a:rPr>
              <a:t>A cladogram is used to</a:t>
            </a:r>
            <a:r>
              <a:rPr lang="en-US" sz="2400" b="1" i="1" u="none">
                <a:solidFill>
                  <a:schemeClr val="dk1"/>
                </a:solidFill>
                <a:latin typeface="Times New Roman"/>
                <a:ea typeface="Times New Roman"/>
                <a:cs typeface="Times New Roman"/>
                <a:sym typeface="Times New Roman"/>
              </a:rPr>
              <a:t> represent a hypothesis</a:t>
            </a:r>
            <a:r>
              <a:rPr lang="en-US" sz="2400" b="0" i="0" u="none">
                <a:solidFill>
                  <a:schemeClr val="dk1"/>
                </a:solidFill>
                <a:latin typeface="Times New Roman"/>
                <a:ea typeface="Times New Roman"/>
                <a:cs typeface="Times New Roman"/>
                <a:sym typeface="Times New Roman"/>
              </a:rPr>
              <a:t> about the evolutionary history of a group of organisms. </a:t>
            </a:r>
            <a:endParaRPr/>
          </a:p>
          <a:p>
            <a:pPr marL="0" marR="0" lvl="0" indent="-152400" algn="l" rtl="0">
              <a:lnSpc>
                <a:spcPct val="100000"/>
              </a:lnSpc>
              <a:spcBef>
                <a:spcPts val="1200"/>
              </a:spcBef>
              <a:spcAft>
                <a:spcPts val="0"/>
              </a:spcAft>
              <a:buClr>
                <a:schemeClr val="dk1"/>
              </a:buClr>
              <a:buSzPts val="2400"/>
              <a:buFont typeface="Arial"/>
              <a:buChar char="•"/>
            </a:pPr>
            <a:r>
              <a:rPr lang="en-US" sz="2400" b="0" i="0" u="none">
                <a:solidFill>
                  <a:schemeClr val="dk1"/>
                </a:solidFill>
                <a:latin typeface="Times New Roman"/>
                <a:ea typeface="Times New Roman"/>
                <a:cs typeface="Times New Roman"/>
                <a:sym typeface="Times New Roman"/>
              </a:rPr>
              <a:t>A phylogenetic tree </a:t>
            </a:r>
            <a:r>
              <a:rPr lang="en-US" sz="2400" b="1" i="1" u="none">
                <a:solidFill>
                  <a:schemeClr val="dk1"/>
                </a:solidFill>
                <a:latin typeface="Times New Roman"/>
                <a:ea typeface="Times New Roman"/>
                <a:cs typeface="Times New Roman"/>
                <a:sym typeface="Times New Roman"/>
              </a:rPr>
              <a:t>represents the “true” evolutionary history </a:t>
            </a:r>
            <a:r>
              <a:rPr lang="en-US" sz="2400" b="0" i="0" u="none">
                <a:solidFill>
                  <a:schemeClr val="dk1"/>
                </a:solidFill>
                <a:latin typeface="Times New Roman"/>
                <a:ea typeface="Times New Roman"/>
                <a:cs typeface="Times New Roman"/>
                <a:sym typeface="Times New Roman"/>
              </a:rPr>
              <a:t>of the organism. Quite often the length of the phylogenetic lineage and nodes correspond to the time of divergent events. </a:t>
            </a:r>
            <a:endParaRPr/>
          </a:p>
        </p:txBody>
      </p:sp>
      <p:pic>
        <p:nvPicPr>
          <p:cNvPr id="301" name="Google Shape;301;p44"/>
          <p:cNvPicPr preferRelativeResize="0"/>
          <p:nvPr/>
        </p:nvPicPr>
        <p:blipFill rotWithShape="1">
          <a:blip r:embed="rId5">
            <a:alphaModFix/>
          </a:blip>
          <a:srcRect/>
          <a:stretch/>
        </p:blipFill>
        <p:spPr>
          <a:xfrm>
            <a:off x="322262" y="1062037"/>
            <a:ext cx="3754437" cy="563086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45"/>
          <p:cNvSpPr txBox="1">
            <a:spLocks noGrp="1"/>
          </p:cNvSpPr>
          <p:nvPr>
            <p:ph type="title"/>
          </p:nvPr>
        </p:nvSpPr>
        <p:spPr>
          <a:xfrm>
            <a:off x="457200" y="0"/>
            <a:ext cx="8229600" cy="8763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3600"/>
              <a:buFont typeface="Calibri"/>
              <a:buNone/>
            </a:pPr>
            <a:r>
              <a:rPr lang="en-US" sz="3600" b="0" i="0" u="none" strike="noStrike" cap="none">
                <a:solidFill>
                  <a:schemeClr val="lt1"/>
                </a:solidFill>
                <a:latin typeface="Calibri"/>
                <a:ea typeface="Calibri"/>
                <a:cs typeface="Calibri"/>
                <a:sym typeface="Calibri"/>
              </a:rPr>
              <a:t>Phylogenetic Trees of </a:t>
            </a:r>
            <a:br>
              <a:rPr lang="en-US" sz="3600" b="0" i="0" u="none" strike="noStrike" cap="none">
                <a:solidFill>
                  <a:schemeClr val="lt1"/>
                </a:solidFill>
                <a:latin typeface="Calibri"/>
                <a:ea typeface="Calibri"/>
                <a:cs typeface="Calibri"/>
                <a:sym typeface="Calibri"/>
              </a:rPr>
            </a:br>
            <a:r>
              <a:rPr lang="en-US" sz="3600" b="0" i="0" u="none" strike="noStrike" cap="none">
                <a:solidFill>
                  <a:schemeClr val="lt1"/>
                </a:solidFill>
                <a:latin typeface="Calibri"/>
                <a:ea typeface="Calibri"/>
                <a:cs typeface="Calibri"/>
                <a:sym typeface="Calibri"/>
              </a:rPr>
              <a:t>Sirenia and Proboscidea</a:t>
            </a:r>
            <a:endParaRPr/>
          </a:p>
        </p:txBody>
      </p:sp>
      <p:sp>
        <p:nvSpPr>
          <p:cNvPr id="307" name="Google Shape;307;p45"/>
          <p:cNvSpPr txBox="1"/>
          <p:nvPr/>
        </p:nvSpPr>
        <p:spPr>
          <a:xfrm>
            <a:off x="6553200" y="6492875"/>
            <a:ext cx="21336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1200"/>
              <a:buFont typeface="Calibri"/>
              <a:buNone/>
            </a:pPr>
            <a:fld id="{00000000-1234-1234-1234-123412341234}" type="slidenum">
              <a:rPr lang="en-US" sz="1200" b="0" i="0" u="none">
                <a:solidFill>
                  <a:srgbClr val="898989"/>
                </a:solidFill>
                <a:latin typeface="Calibri"/>
                <a:ea typeface="Calibri"/>
                <a:cs typeface="Calibri"/>
                <a:sym typeface="Calibri"/>
              </a:rPr>
              <a:t>7</a:t>
            </a:fld>
            <a:endParaRPr/>
          </a:p>
        </p:txBody>
      </p:sp>
      <p:pic>
        <p:nvPicPr>
          <p:cNvPr id="308" name="Google Shape;308;p45" descr="C:\power point template\small nmsi logo.jpg"/>
          <p:cNvPicPr preferRelativeResize="0"/>
          <p:nvPr/>
        </p:nvPicPr>
        <p:blipFill rotWithShape="1">
          <a:blip r:embed="rId3">
            <a:alphaModFix/>
          </a:blip>
          <a:srcRect/>
          <a:stretch/>
        </p:blipFill>
        <p:spPr>
          <a:xfrm>
            <a:off x="7772400" y="6324600"/>
            <a:ext cx="1206500" cy="404812"/>
          </a:xfrm>
          <a:prstGeom prst="rect">
            <a:avLst/>
          </a:prstGeom>
          <a:noFill/>
          <a:ln>
            <a:noFill/>
          </a:ln>
        </p:spPr>
      </p:pic>
      <p:pic>
        <p:nvPicPr>
          <p:cNvPr id="309" name="Google Shape;309;p45" descr="C:\power point template\nmsi large logo.jpg"/>
          <p:cNvPicPr preferRelativeResize="0"/>
          <p:nvPr/>
        </p:nvPicPr>
        <p:blipFill rotWithShape="1">
          <a:blip r:embed="rId4">
            <a:alphaModFix/>
          </a:blip>
          <a:srcRect/>
          <a:stretch/>
        </p:blipFill>
        <p:spPr>
          <a:xfrm>
            <a:off x="7620000" y="6248400"/>
            <a:ext cx="1371600" cy="471487"/>
          </a:xfrm>
          <a:prstGeom prst="rect">
            <a:avLst/>
          </a:prstGeom>
          <a:noFill/>
          <a:ln>
            <a:noFill/>
          </a:ln>
        </p:spPr>
      </p:pic>
      <p:pic>
        <p:nvPicPr>
          <p:cNvPr id="310" name="Google Shape;310;p45"/>
          <p:cNvPicPr preferRelativeResize="0"/>
          <p:nvPr/>
        </p:nvPicPr>
        <p:blipFill rotWithShape="1">
          <a:blip r:embed="rId5">
            <a:alphaModFix/>
          </a:blip>
          <a:srcRect/>
          <a:stretch/>
        </p:blipFill>
        <p:spPr>
          <a:xfrm>
            <a:off x="457200" y="1219200"/>
            <a:ext cx="7747000" cy="4067175"/>
          </a:xfrm>
          <a:prstGeom prst="rect">
            <a:avLst/>
          </a:prstGeom>
          <a:noFill/>
          <a:ln>
            <a:noFill/>
          </a:ln>
        </p:spPr>
      </p:pic>
      <p:sp>
        <p:nvSpPr>
          <p:cNvPr id="311" name="Google Shape;311;p45"/>
          <p:cNvSpPr txBox="1"/>
          <p:nvPr/>
        </p:nvSpPr>
        <p:spPr>
          <a:xfrm>
            <a:off x="563562" y="5286375"/>
            <a:ext cx="8451850" cy="1570037"/>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Times New Roman"/>
              <a:buNone/>
            </a:pPr>
            <a:r>
              <a:rPr lang="en-US" sz="2400" b="0" i="0" u="none">
                <a:solidFill>
                  <a:schemeClr val="dk1"/>
                </a:solidFill>
                <a:latin typeface="Times New Roman"/>
                <a:ea typeface="Times New Roman"/>
                <a:cs typeface="Times New Roman"/>
                <a:sym typeface="Times New Roman"/>
              </a:rPr>
              <a:t>This phylogenetic tree represents the “true” evolutionary history of elephants. The nodes and length of a phylogenetic lineage indicate the time of divergent events. Also any organism </a:t>
            </a:r>
            <a:r>
              <a:rPr lang="en-US" sz="2400" b="0" i="1" u="none">
                <a:solidFill>
                  <a:schemeClr val="dk1"/>
                </a:solidFill>
                <a:latin typeface="Times New Roman"/>
                <a:ea typeface="Times New Roman"/>
                <a:cs typeface="Times New Roman"/>
                <a:sym typeface="Times New Roman"/>
              </a:rPr>
              <a:t>not</a:t>
            </a:r>
            <a:r>
              <a:rPr lang="en-US" sz="2400" b="0" i="0" u="none">
                <a:solidFill>
                  <a:schemeClr val="dk1"/>
                </a:solidFill>
                <a:latin typeface="Times New Roman"/>
                <a:ea typeface="Times New Roman"/>
                <a:cs typeface="Times New Roman"/>
                <a:sym typeface="Times New Roman"/>
              </a:rPr>
              <a:t> shown across the top of the page is an extinct species.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46"/>
          <p:cNvSpPr txBox="1">
            <a:spLocks noGrp="1"/>
          </p:cNvSpPr>
          <p:nvPr>
            <p:ph type="title"/>
          </p:nvPr>
        </p:nvSpPr>
        <p:spPr>
          <a:xfrm>
            <a:off x="457200" y="0"/>
            <a:ext cx="8229600" cy="8763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3600"/>
              <a:buFont typeface="Calibri"/>
              <a:buNone/>
            </a:pPr>
            <a:r>
              <a:rPr lang="en-US" sz="3600" b="0" i="0" u="none" strike="noStrike" cap="none">
                <a:solidFill>
                  <a:schemeClr val="lt1"/>
                </a:solidFill>
                <a:latin typeface="Calibri"/>
                <a:ea typeface="Calibri"/>
                <a:cs typeface="Calibri"/>
                <a:sym typeface="Calibri"/>
              </a:rPr>
              <a:t>Traditional Classification and Phylogenies</a:t>
            </a:r>
            <a:endParaRPr/>
          </a:p>
        </p:txBody>
      </p:sp>
      <p:sp>
        <p:nvSpPr>
          <p:cNvPr id="317" name="Google Shape;317;p46"/>
          <p:cNvSpPr txBox="1"/>
          <p:nvPr/>
        </p:nvSpPr>
        <p:spPr>
          <a:xfrm>
            <a:off x="6553200" y="6492875"/>
            <a:ext cx="21336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1200"/>
              <a:buFont typeface="Calibri"/>
              <a:buNone/>
            </a:pPr>
            <a:fld id="{00000000-1234-1234-1234-123412341234}" type="slidenum">
              <a:rPr lang="en-US" sz="1200" b="0" i="0" u="none">
                <a:solidFill>
                  <a:srgbClr val="898989"/>
                </a:solidFill>
                <a:latin typeface="Calibri"/>
                <a:ea typeface="Calibri"/>
                <a:cs typeface="Calibri"/>
                <a:sym typeface="Calibri"/>
              </a:rPr>
              <a:t>8</a:t>
            </a:fld>
            <a:endParaRPr/>
          </a:p>
        </p:txBody>
      </p:sp>
      <p:pic>
        <p:nvPicPr>
          <p:cNvPr id="318" name="Google Shape;318;p46" descr="C:\power point template\small nmsi logo.jpg"/>
          <p:cNvPicPr preferRelativeResize="0"/>
          <p:nvPr/>
        </p:nvPicPr>
        <p:blipFill rotWithShape="1">
          <a:blip r:embed="rId3">
            <a:alphaModFix/>
          </a:blip>
          <a:srcRect/>
          <a:stretch/>
        </p:blipFill>
        <p:spPr>
          <a:xfrm>
            <a:off x="7772400" y="6324600"/>
            <a:ext cx="1206500" cy="404812"/>
          </a:xfrm>
          <a:prstGeom prst="rect">
            <a:avLst/>
          </a:prstGeom>
          <a:noFill/>
          <a:ln>
            <a:noFill/>
          </a:ln>
        </p:spPr>
      </p:pic>
      <p:pic>
        <p:nvPicPr>
          <p:cNvPr id="319" name="Google Shape;319;p46" descr="C:\power point template\nmsi large logo.jpg"/>
          <p:cNvPicPr preferRelativeResize="0"/>
          <p:nvPr/>
        </p:nvPicPr>
        <p:blipFill rotWithShape="1">
          <a:blip r:embed="rId4">
            <a:alphaModFix/>
          </a:blip>
          <a:srcRect/>
          <a:stretch/>
        </p:blipFill>
        <p:spPr>
          <a:xfrm>
            <a:off x="7620000" y="6248400"/>
            <a:ext cx="1371600" cy="471487"/>
          </a:xfrm>
          <a:prstGeom prst="rect">
            <a:avLst/>
          </a:prstGeom>
          <a:noFill/>
          <a:ln>
            <a:noFill/>
          </a:ln>
        </p:spPr>
      </p:pic>
      <p:sp>
        <p:nvSpPr>
          <p:cNvPr id="320" name="Google Shape;320;p46"/>
          <p:cNvSpPr txBox="1"/>
          <p:nvPr/>
        </p:nvSpPr>
        <p:spPr>
          <a:xfrm>
            <a:off x="4887912" y="1455737"/>
            <a:ext cx="4076700" cy="4340225"/>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Times New Roman"/>
              <a:buNone/>
            </a:pPr>
            <a:r>
              <a:rPr lang="en-US" sz="2400" b="0" i="0" u="none">
                <a:solidFill>
                  <a:schemeClr val="dk1"/>
                </a:solidFill>
                <a:latin typeface="Times New Roman"/>
                <a:ea typeface="Times New Roman"/>
                <a:cs typeface="Times New Roman"/>
                <a:sym typeface="Times New Roman"/>
              </a:rPr>
              <a:t>This phylogenetic tree is a reflection of the Linnaean classification of carnivores, however with the advancements in DNA and protein analysis, changes have been made in the traditional classification of organisms and their phylogeny. </a:t>
            </a:r>
            <a:endParaRPr/>
          </a:p>
          <a:p>
            <a:pPr marL="0" marR="0" lvl="0" indent="0" algn="l" rtl="0">
              <a:lnSpc>
                <a:spcPct val="100000"/>
              </a:lnSpc>
              <a:spcBef>
                <a:spcPts val="1200"/>
              </a:spcBef>
              <a:spcAft>
                <a:spcPts val="0"/>
              </a:spcAft>
              <a:buClr>
                <a:schemeClr val="dk1"/>
              </a:buClr>
              <a:buSzPts val="2400"/>
              <a:buFont typeface="Times New Roman"/>
              <a:buNone/>
            </a:pPr>
            <a:r>
              <a:rPr lang="en-US" sz="2400" b="0" i="0" u="none">
                <a:solidFill>
                  <a:schemeClr val="dk1"/>
                </a:solidFill>
                <a:latin typeface="Times New Roman"/>
                <a:ea typeface="Times New Roman"/>
                <a:cs typeface="Times New Roman"/>
                <a:sym typeface="Times New Roman"/>
              </a:rPr>
              <a:t>For example, birds are now classified as true reptiles.</a:t>
            </a:r>
            <a:endParaRPr/>
          </a:p>
        </p:txBody>
      </p:sp>
      <p:pic>
        <p:nvPicPr>
          <p:cNvPr id="321" name="Google Shape;321;p46"/>
          <p:cNvPicPr preferRelativeResize="0"/>
          <p:nvPr/>
        </p:nvPicPr>
        <p:blipFill rotWithShape="1">
          <a:blip r:embed="rId5">
            <a:alphaModFix/>
          </a:blip>
          <a:srcRect/>
          <a:stretch/>
        </p:blipFill>
        <p:spPr>
          <a:xfrm>
            <a:off x="415925" y="1371600"/>
            <a:ext cx="4410075" cy="44354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47"/>
          <p:cNvSpPr txBox="1">
            <a:spLocks noGrp="1"/>
          </p:cNvSpPr>
          <p:nvPr>
            <p:ph type="title"/>
          </p:nvPr>
        </p:nvSpPr>
        <p:spPr>
          <a:xfrm>
            <a:off x="457200" y="0"/>
            <a:ext cx="8229600" cy="8763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4400"/>
              <a:buFont typeface="Calibri"/>
              <a:buNone/>
            </a:pPr>
            <a:r>
              <a:rPr lang="en-US" sz="4400" b="0" i="0" u="none" strike="noStrike" cap="none">
                <a:solidFill>
                  <a:schemeClr val="lt1"/>
                </a:solidFill>
                <a:latin typeface="Calibri"/>
                <a:ea typeface="Calibri"/>
                <a:cs typeface="Calibri"/>
                <a:sym typeface="Calibri"/>
              </a:rPr>
              <a:t>Taxa</a:t>
            </a:r>
            <a:endParaRPr/>
          </a:p>
        </p:txBody>
      </p:sp>
      <p:sp>
        <p:nvSpPr>
          <p:cNvPr id="327" name="Google Shape;327;p47"/>
          <p:cNvSpPr txBox="1"/>
          <p:nvPr/>
        </p:nvSpPr>
        <p:spPr>
          <a:xfrm>
            <a:off x="6553200" y="6492875"/>
            <a:ext cx="21336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1200"/>
              <a:buFont typeface="Calibri"/>
              <a:buNone/>
            </a:pPr>
            <a:fld id="{00000000-1234-1234-1234-123412341234}" type="slidenum">
              <a:rPr lang="en-US" sz="1200" b="0" i="0" u="none">
                <a:solidFill>
                  <a:srgbClr val="898989"/>
                </a:solidFill>
                <a:latin typeface="Calibri"/>
                <a:ea typeface="Calibri"/>
                <a:cs typeface="Calibri"/>
                <a:sym typeface="Calibri"/>
              </a:rPr>
              <a:t>9</a:t>
            </a:fld>
            <a:endParaRPr/>
          </a:p>
        </p:txBody>
      </p:sp>
      <p:pic>
        <p:nvPicPr>
          <p:cNvPr id="328" name="Google Shape;328;p47" descr="C:\power point template\small nmsi logo.jpg"/>
          <p:cNvPicPr preferRelativeResize="0"/>
          <p:nvPr/>
        </p:nvPicPr>
        <p:blipFill rotWithShape="1">
          <a:blip r:embed="rId3">
            <a:alphaModFix/>
          </a:blip>
          <a:srcRect/>
          <a:stretch/>
        </p:blipFill>
        <p:spPr>
          <a:xfrm>
            <a:off x="7772400" y="6324600"/>
            <a:ext cx="1206500" cy="404812"/>
          </a:xfrm>
          <a:prstGeom prst="rect">
            <a:avLst/>
          </a:prstGeom>
          <a:noFill/>
          <a:ln>
            <a:noFill/>
          </a:ln>
        </p:spPr>
      </p:pic>
      <p:pic>
        <p:nvPicPr>
          <p:cNvPr id="329" name="Google Shape;329;p47" descr="C:\power point template\nmsi large logo.jpg"/>
          <p:cNvPicPr preferRelativeResize="0"/>
          <p:nvPr/>
        </p:nvPicPr>
        <p:blipFill rotWithShape="1">
          <a:blip r:embed="rId4">
            <a:alphaModFix/>
          </a:blip>
          <a:srcRect/>
          <a:stretch/>
        </p:blipFill>
        <p:spPr>
          <a:xfrm>
            <a:off x="7620000" y="6248400"/>
            <a:ext cx="1371600" cy="471487"/>
          </a:xfrm>
          <a:prstGeom prst="rect">
            <a:avLst/>
          </a:prstGeom>
          <a:noFill/>
          <a:ln>
            <a:noFill/>
          </a:ln>
        </p:spPr>
      </p:pic>
      <p:pic>
        <p:nvPicPr>
          <p:cNvPr id="330" name="Google Shape;330;p47"/>
          <p:cNvPicPr preferRelativeResize="0"/>
          <p:nvPr/>
        </p:nvPicPr>
        <p:blipFill rotWithShape="1">
          <a:blip r:embed="rId5">
            <a:alphaModFix/>
          </a:blip>
          <a:srcRect/>
          <a:stretch/>
        </p:blipFill>
        <p:spPr>
          <a:xfrm>
            <a:off x="838200" y="1219200"/>
            <a:ext cx="6411912" cy="3700462"/>
          </a:xfrm>
          <a:prstGeom prst="rect">
            <a:avLst/>
          </a:prstGeom>
          <a:noFill/>
          <a:ln>
            <a:noFill/>
          </a:ln>
        </p:spPr>
      </p:pic>
      <p:sp>
        <p:nvSpPr>
          <p:cNvPr id="331" name="Google Shape;331;p47"/>
          <p:cNvSpPr txBox="1"/>
          <p:nvPr/>
        </p:nvSpPr>
        <p:spPr>
          <a:xfrm>
            <a:off x="0" y="4919662"/>
            <a:ext cx="9144000" cy="2492375"/>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Times New Roman"/>
              <a:buNone/>
            </a:pPr>
            <a:r>
              <a:rPr lang="en-US" sz="2400" b="0" i="0" u="none">
                <a:solidFill>
                  <a:schemeClr val="dk1"/>
                </a:solidFill>
                <a:latin typeface="Times New Roman"/>
                <a:ea typeface="Times New Roman"/>
                <a:cs typeface="Times New Roman"/>
                <a:sym typeface="Times New Roman"/>
              </a:rPr>
              <a:t>A taxon is any group of species designated by name.  Example taxa include: kingdoms, classes, etc.  </a:t>
            </a:r>
            <a:br>
              <a:rPr lang="en-US" sz="2400" b="0" i="0" u="none">
                <a:solidFill>
                  <a:schemeClr val="dk1"/>
                </a:solidFill>
                <a:latin typeface="Times New Roman"/>
                <a:ea typeface="Times New Roman"/>
                <a:cs typeface="Times New Roman"/>
                <a:sym typeface="Times New Roman"/>
              </a:rPr>
            </a:br>
            <a:r>
              <a:rPr lang="en-US" sz="2400" b="0" i="0" u="none">
                <a:solidFill>
                  <a:schemeClr val="dk1"/>
                </a:solidFill>
                <a:latin typeface="Times New Roman"/>
                <a:ea typeface="Times New Roman"/>
                <a:cs typeface="Times New Roman"/>
                <a:sym typeface="Times New Roman"/>
              </a:rPr>
              <a:t/>
            </a:r>
            <a:br>
              <a:rPr lang="en-US" sz="2400" b="0" i="0" u="none">
                <a:solidFill>
                  <a:schemeClr val="dk1"/>
                </a:solidFill>
                <a:latin typeface="Times New Roman"/>
                <a:ea typeface="Times New Roman"/>
                <a:cs typeface="Times New Roman"/>
                <a:sym typeface="Times New Roman"/>
              </a:rPr>
            </a:br>
            <a:r>
              <a:rPr lang="en-US" sz="2400" b="0" i="0" u="none">
                <a:solidFill>
                  <a:schemeClr val="dk1"/>
                </a:solidFill>
                <a:latin typeface="Times New Roman"/>
                <a:ea typeface="Times New Roman"/>
                <a:cs typeface="Times New Roman"/>
                <a:sym typeface="Times New Roman"/>
              </a:rPr>
              <a:t>Every node should give rise to </a:t>
            </a:r>
            <a:r>
              <a:rPr lang="en-US" sz="2400" b="0" i="1" u="none">
                <a:solidFill>
                  <a:schemeClr val="dk1"/>
                </a:solidFill>
                <a:latin typeface="Times New Roman"/>
                <a:ea typeface="Times New Roman"/>
                <a:cs typeface="Times New Roman"/>
                <a:sym typeface="Times New Roman"/>
              </a:rPr>
              <a:t>two</a:t>
            </a:r>
            <a:r>
              <a:rPr lang="en-US" sz="2400" b="0" i="0" u="none">
                <a:solidFill>
                  <a:schemeClr val="dk1"/>
                </a:solidFill>
                <a:latin typeface="Times New Roman"/>
                <a:ea typeface="Times New Roman"/>
                <a:cs typeface="Times New Roman"/>
                <a:sym typeface="Times New Roman"/>
              </a:rPr>
              <a:t> lineages.  If more than two linages are shown, it indicates an unresolved pattern of divergence or polytomy.</a:t>
            </a:r>
            <a:endParaRPr/>
          </a:p>
          <a:p>
            <a:pPr marL="0" marR="0" lvl="0" indent="0" algn="l" rtl="0">
              <a:lnSpc>
                <a:spcPct val="100000"/>
              </a:lnSpc>
              <a:spcBef>
                <a:spcPts val="1200"/>
              </a:spcBef>
              <a:spcAft>
                <a:spcPts val="0"/>
              </a:spcAft>
              <a:buClr>
                <a:schemeClr val="dk1"/>
              </a:buClr>
              <a:buSzPts val="2400"/>
              <a:buFont typeface="Times New Roman"/>
              <a:buNone/>
            </a:pPr>
            <a:r>
              <a:rPr lang="en-US" sz="2400" b="0" i="0" u="none">
                <a:solidFill>
                  <a:schemeClr val="dk1"/>
                </a:solidFill>
                <a:latin typeface="Times New Roman"/>
                <a:ea typeface="Times New Roman"/>
                <a:cs typeface="Times New Roman"/>
                <a:sym typeface="Times New Roman"/>
              </a:rPr>
              <a:t>   </a:t>
            </a:r>
            <a:endParaRPr/>
          </a:p>
        </p:txBody>
      </p:sp>
    </p:spTree>
  </p:cSld>
  <p:clrMapOvr>
    <a:masterClrMapping/>
  </p:clrMapOvr>
</p:sld>
</file>

<file path=ppt/theme/theme1.xml><?xml version="1.0" encoding="utf-8"?>
<a:theme xmlns:a="http://schemas.openxmlformats.org/drawingml/2006/main" name="7_Office Theme">
  <a:themeElements>
    <a:clrScheme name="Concourse">
      <a:dk1>
        <a:srgbClr val="000000"/>
      </a:dk1>
      <a:lt1>
        <a:srgbClr val="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9_Office Theme">
  <a:themeElements>
    <a:clrScheme name="Metro">
      <a:dk1>
        <a:srgbClr val="000000"/>
      </a:dk1>
      <a:lt1>
        <a:srgbClr val="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1_Office Theme">
  <a:themeElements>
    <a:clrScheme name="Metro">
      <a:dk1>
        <a:srgbClr val="000000"/>
      </a:dk1>
      <a:lt1>
        <a:srgbClr val="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2_Office Theme">
  <a:themeElements>
    <a:clrScheme name="Metro">
      <a:dk1>
        <a:srgbClr val="000000"/>
      </a:dk1>
      <a:lt1>
        <a:srgbClr val="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3_Office Theme">
  <a:themeElements>
    <a:clrScheme name="Metro">
      <a:dk1>
        <a:srgbClr val="000000"/>
      </a:dk1>
      <a:lt1>
        <a:srgbClr val="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4_Office Theme">
  <a:themeElements>
    <a:clrScheme name="Metro">
      <a:dk1>
        <a:srgbClr val="000000"/>
      </a:dk1>
      <a:lt1>
        <a:srgbClr val="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5_Office Theme">
  <a:themeElements>
    <a:clrScheme name="Metro">
      <a:dk1>
        <a:srgbClr val="000000"/>
      </a:dk1>
      <a:lt1>
        <a:srgbClr val="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Concourse">
      <a:dk1>
        <a:srgbClr val="000000"/>
      </a:dk1>
      <a:lt1>
        <a:srgbClr val="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0_Office Theme">
  <a:themeElements>
    <a:clrScheme name="Metro">
      <a:dk1>
        <a:srgbClr val="000000"/>
      </a:dk1>
      <a:lt1>
        <a:srgbClr val="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Metro">
      <a:dk1>
        <a:srgbClr val="000000"/>
      </a:dk1>
      <a:lt1>
        <a:srgbClr val="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 Theme">
  <a:themeElements>
    <a:clrScheme name="Metro">
      <a:dk1>
        <a:srgbClr val="000000"/>
      </a:dk1>
      <a:lt1>
        <a:srgbClr val="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Office Theme">
  <a:themeElements>
    <a:clrScheme name="Metro">
      <a:dk1>
        <a:srgbClr val="000000"/>
      </a:dk1>
      <a:lt1>
        <a:srgbClr val="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Office Theme">
  <a:themeElements>
    <a:clrScheme name="Metro">
      <a:dk1>
        <a:srgbClr val="000000"/>
      </a:dk1>
      <a:lt1>
        <a:srgbClr val="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6_Office Theme">
  <a:themeElements>
    <a:clrScheme name="Metro">
      <a:dk1>
        <a:srgbClr val="000000"/>
      </a:dk1>
      <a:lt1>
        <a:srgbClr val="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8_Office Theme">
  <a:themeElements>
    <a:clrScheme name="Metro">
      <a:dk1>
        <a:srgbClr val="000000"/>
      </a:dk1>
      <a:lt1>
        <a:srgbClr val="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1825</Words>
  <Application>Microsoft Office PowerPoint</Application>
  <PresentationFormat>On-screen Show (4:3)</PresentationFormat>
  <Paragraphs>154</Paragraphs>
  <Slides>35</Slides>
  <Notes>35</Notes>
  <HiddenSlides>0</HiddenSlides>
  <MMClips>0</MMClips>
  <ScaleCrop>false</ScaleCrop>
  <HeadingPairs>
    <vt:vector size="6" baseType="variant">
      <vt:variant>
        <vt:lpstr>Fonts Used</vt:lpstr>
      </vt:variant>
      <vt:variant>
        <vt:i4>3</vt:i4>
      </vt:variant>
      <vt:variant>
        <vt:lpstr>Theme</vt:lpstr>
      </vt:variant>
      <vt:variant>
        <vt:i4>15</vt:i4>
      </vt:variant>
      <vt:variant>
        <vt:lpstr>Slide Titles</vt:lpstr>
      </vt:variant>
      <vt:variant>
        <vt:i4>35</vt:i4>
      </vt:variant>
    </vt:vector>
  </HeadingPairs>
  <TitlesOfParts>
    <vt:vector size="53" baseType="lpstr">
      <vt:lpstr>Arial</vt:lpstr>
      <vt:lpstr>Calibri</vt:lpstr>
      <vt:lpstr>Times New Roman</vt:lpstr>
      <vt:lpstr>7_Office Theme</vt:lpstr>
      <vt:lpstr>Office Theme</vt:lpstr>
      <vt:lpstr>10_Office Theme</vt:lpstr>
      <vt:lpstr>2_Office Theme</vt:lpstr>
      <vt:lpstr>3_Office Theme</vt:lpstr>
      <vt:lpstr>4_Office Theme</vt:lpstr>
      <vt:lpstr>5_Office Theme</vt:lpstr>
      <vt:lpstr>6_Office Theme</vt:lpstr>
      <vt:lpstr>8_Office Theme</vt:lpstr>
      <vt:lpstr>9_Office Theme</vt:lpstr>
      <vt:lpstr>11_Office Theme</vt:lpstr>
      <vt:lpstr>12_Office Theme</vt:lpstr>
      <vt:lpstr>13_Office Theme</vt:lpstr>
      <vt:lpstr>14_Office Theme</vt:lpstr>
      <vt:lpstr>15_Office Theme</vt:lpstr>
      <vt:lpstr>PowerPoint Presentation</vt:lpstr>
      <vt:lpstr>Taxonomy</vt:lpstr>
      <vt:lpstr>Taxonomy</vt:lpstr>
      <vt:lpstr>Domains- A Recent Development</vt:lpstr>
      <vt:lpstr>Phylogenetic Trees</vt:lpstr>
      <vt:lpstr>Phylogenetic Trees Basics</vt:lpstr>
      <vt:lpstr>Phylogenetic Trees of  Sirenia and Proboscidea</vt:lpstr>
      <vt:lpstr>Traditional Classification and Phylogenies</vt:lpstr>
      <vt:lpstr>Taxa</vt:lpstr>
      <vt:lpstr>Sister Taxa</vt:lpstr>
      <vt:lpstr>Rotating Branches</vt:lpstr>
      <vt:lpstr>Definition of a clade</vt:lpstr>
      <vt:lpstr>True Clade</vt:lpstr>
      <vt:lpstr>Anagenesis vs. Cladogenesis</vt:lpstr>
      <vt:lpstr>Anagenesis vs. Cladogenesis</vt:lpstr>
      <vt:lpstr>Recreating Phylogenies </vt:lpstr>
      <vt:lpstr>Using Homologous Features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Roufieh Carmody</dc:creator>
  <cp:lastModifiedBy>Roufieh Carmody</cp:lastModifiedBy>
  <cp:revision>1</cp:revision>
  <dcterms:modified xsi:type="dcterms:W3CDTF">2018-08-06T21:05:50Z</dcterms:modified>
</cp:coreProperties>
</file>