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346" r:id="rId2"/>
    <p:sldId id="256" r:id="rId3"/>
    <p:sldId id="343" r:id="rId4"/>
    <p:sldId id="325" r:id="rId5"/>
    <p:sldId id="341" r:id="rId6"/>
    <p:sldId id="295" r:id="rId7"/>
    <p:sldId id="342" r:id="rId8"/>
    <p:sldId id="291" r:id="rId9"/>
    <p:sldId id="349" r:id="rId10"/>
    <p:sldId id="344" r:id="rId11"/>
    <p:sldId id="302" r:id="rId12"/>
    <p:sldId id="348" r:id="rId13"/>
    <p:sldId id="350" r:id="rId14"/>
    <p:sldId id="351" r:id="rId15"/>
    <p:sldId id="353" r:id="rId16"/>
    <p:sldId id="320" r:id="rId17"/>
    <p:sldId id="354" r:id="rId18"/>
    <p:sldId id="355" r:id="rId19"/>
    <p:sldId id="312" r:id="rId20"/>
    <p:sldId id="328" r:id="rId21"/>
    <p:sldId id="336" r:id="rId22"/>
    <p:sldId id="329" r:id="rId23"/>
    <p:sldId id="306" r:id="rId24"/>
    <p:sldId id="330" r:id="rId25"/>
    <p:sldId id="363" r:id="rId26"/>
    <p:sldId id="356" r:id="rId27"/>
    <p:sldId id="358" r:id="rId28"/>
    <p:sldId id="359" r:id="rId29"/>
    <p:sldId id="360" r:id="rId30"/>
    <p:sldId id="361" r:id="rId31"/>
    <p:sldId id="362" r:id="rId32"/>
    <p:sldId id="357"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6" autoAdjust="0"/>
    <p:restoredTop sz="94660"/>
  </p:normalViewPr>
  <p:slideViewPr>
    <p:cSldViewPr>
      <p:cViewPr varScale="1">
        <p:scale>
          <a:sx n="84" d="100"/>
          <a:sy n="84" d="100"/>
        </p:scale>
        <p:origin x="1474"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74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74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74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D460FDD-56AF-4B1C-83D4-8E2B5285053D}" type="slidenum">
              <a:rPr lang="en-US"/>
              <a:pPr>
                <a:defRPr/>
              </a:pPr>
              <a:t>‹#›</a:t>
            </a:fld>
            <a:endParaRPr lang="en-US"/>
          </a:p>
        </p:txBody>
      </p:sp>
    </p:spTree>
    <p:extLst>
      <p:ext uri="{BB962C8B-B14F-4D97-AF65-F5344CB8AC3E}">
        <p14:creationId xmlns:p14="http://schemas.microsoft.com/office/powerpoint/2010/main" val="2450517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380AAE6-C8D9-4CDE-B761-EDBA00B75735}" type="slidenum">
              <a:rPr lang="en-US"/>
              <a:pPr>
                <a:defRPr/>
              </a:pPr>
              <a:t>‹#›</a:t>
            </a:fld>
            <a:endParaRPr lang="en-US"/>
          </a:p>
        </p:txBody>
      </p:sp>
    </p:spTree>
    <p:extLst>
      <p:ext uri="{BB962C8B-B14F-4D97-AF65-F5344CB8AC3E}">
        <p14:creationId xmlns:p14="http://schemas.microsoft.com/office/powerpoint/2010/main" val="4031126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protocol?  A set of rules, instructions,</a:t>
            </a:r>
            <a:r>
              <a:rPr lang="en-US" baseline="0" dirty="0" smtClean="0"/>
              <a:t> how to perform a procedure…</a:t>
            </a:r>
          </a:p>
          <a:p>
            <a:r>
              <a:rPr lang="en-US" baseline="0" dirty="0" smtClean="0"/>
              <a:t>Why do scientists use protocols?  So they know how to do something, to ensure accuracy, for REPEATABILITY – must be able to make comparisons between labs.</a:t>
            </a:r>
          </a:p>
          <a:p>
            <a:r>
              <a:rPr lang="en-US" baseline="0" dirty="0" smtClean="0"/>
              <a:t>What is an enzyme?  A protein that speeds up a chemical reaction.</a:t>
            </a:r>
          </a:p>
          <a:p>
            <a:r>
              <a:rPr lang="en-US" baseline="0" dirty="0" smtClean="0"/>
              <a:t>What are some examples of enzymes in our lives?  Lactase, hemoglobin, </a:t>
            </a:r>
            <a:r>
              <a:rPr lang="en-US" baseline="0" dirty="0" err="1" smtClean="0"/>
              <a:t>lysozyme</a:t>
            </a:r>
            <a:r>
              <a:rPr lang="en-US" baseline="0" dirty="0" smtClean="0"/>
              <a:t>, proteases…</a:t>
            </a:r>
          </a:p>
          <a:p>
            <a:r>
              <a:rPr lang="en-US" baseline="0" dirty="0" smtClean="0"/>
              <a:t>For </a:t>
            </a:r>
            <a:r>
              <a:rPr lang="en-US" baseline="0" dirty="0" err="1" smtClean="0"/>
              <a:t>pipetting</a:t>
            </a:r>
            <a:r>
              <a:rPr lang="en-US" baseline="0" dirty="0" smtClean="0"/>
              <a:t> practice, the students practice using the disposable pipettes, </a:t>
            </a:r>
            <a:r>
              <a:rPr lang="en-US" baseline="0" dirty="0" err="1" smtClean="0"/>
              <a:t>pipetting</a:t>
            </a:r>
            <a:r>
              <a:rPr lang="en-US" baseline="0" dirty="0" smtClean="0"/>
              <a:t> different volumes including 0.1mL. Cups or beakers of water are great for this. </a:t>
            </a:r>
          </a:p>
        </p:txBody>
      </p:sp>
      <p:sp>
        <p:nvSpPr>
          <p:cNvPr id="4" name="Slide Number Placeholder 3"/>
          <p:cNvSpPr>
            <a:spLocks noGrp="1"/>
          </p:cNvSpPr>
          <p:nvPr>
            <p:ph type="sldNum" sz="quarter" idx="10"/>
          </p:nvPr>
        </p:nvSpPr>
        <p:spPr/>
        <p:txBody>
          <a:bodyPr/>
          <a:lstStyle/>
          <a:p>
            <a:pPr>
              <a:defRPr/>
            </a:pPr>
            <a:fld id="{D380AAE6-C8D9-4CDE-B761-EDBA00B75735}" type="slidenum">
              <a:rPr lang="en-US" smtClean="0"/>
              <a:pPr>
                <a:defRPr/>
              </a:pPr>
              <a:t>1</a:t>
            </a:fld>
            <a:endParaRPr lang="en-US"/>
          </a:p>
        </p:txBody>
      </p:sp>
    </p:spTree>
    <p:extLst>
      <p:ext uri="{BB962C8B-B14F-4D97-AF65-F5344CB8AC3E}">
        <p14:creationId xmlns:p14="http://schemas.microsoft.com/office/powerpoint/2010/main" val="88681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many different</a:t>
            </a:r>
            <a:r>
              <a:rPr lang="en-US" baseline="0" dirty="0" smtClean="0"/>
              <a:t> enzymes in our daily lives.  </a:t>
            </a:r>
            <a:r>
              <a:rPr lang="en-US" baseline="0" dirty="0" err="1" smtClean="0"/>
              <a:t>Hydrolase</a:t>
            </a:r>
            <a:r>
              <a:rPr lang="en-US" baseline="0" dirty="0" smtClean="0"/>
              <a:t> is the active enzyme in Beano.  Lactase helps people break down milk sugar (lactose).  Proteases are used to treat stains or help tenderize meat.</a:t>
            </a:r>
            <a:endParaRPr lang="en-US" dirty="0"/>
          </a:p>
        </p:txBody>
      </p:sp>
      <p:sp>
        <p:nvSpPr>
          <p:cNvPr id="4" name="Slide Number Placeholder 3"/>
          <p:cNvSpPr>
            <a:spLocks noGrp="1"/>
          </p:cNvSpPr>
          <p:nvPr>
            <p:ph type="sldNum" sz="quarter" idx="10"/>
          </p:nvPr>
        </p:nvSpPr>
        <p:spPr/>
        <p:txBody>
          <a:bodyPr/>
          <a:lstStyle/>
          <a:p>
            <a:pPr>
              <a:defRPr/>
            </a:pPr>
            <a:fld id="{D380AAE6-C8D9-4CDE-B761-EDBA00B75735}" type="slidenum">
              <a:rPr lang="en-US" smtClean="0"/>
              <a:pPr>
                <a:defRPr/>
              </a:pPr>
              <a:t>10</a:t>
            </a:fld>
            <a:endParaRPr lang="en-US"/>
          </a:p>
        </p:txBody>
      </p:sp>
    </p:spTree>
    <p:extLst>
      <p:ext uri="{BB962C8B-B14F-4D97-AF65-F5344CB8AC3E}">
        <p14:creationId xmlns:p14="http://schemas.microsoft.com/office/powerpoint/2010/main" val="412542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6346FEB-6556-4099-9565-B6C2419E5E36}" type="slidenum">
              <a:rPr lang="en-US" smtClean="0">
                <a:latin typeface="Arial" pitchFamily="34" charset="0"/>
              </a:rPr>
              <a:pPr/>
              <a:t>11</a:t>
            </a:fld>
            <a:endParaRPr lang="en-US"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latin typeface="Arial" pitchFamily="34" charset="0"/>
              </a:rPr>
              <a:t>Enzymes</a:t>
            </a:r>
            <a:r>
              <a:rPr lang="en-US" baseline="0" dirty="0" smtClean="0">
                <a:latin typeface="Arial" pitchFamily="34" charset="0"/>
              </a:rPr>
              <a:t> speed up reactions by creating a favorable environment for the reaction to occur.  The substrate binds to the enzyme’s active site, and this puts it in the most favorable conformation to allow the reaction to proceed.  The stabilization of the substrate lowers the activation energy of the reaction.  Because the enzyme is neither altered nor consumed by the reaction, it can be used over and over again to speed up the same reaction repeatedly.</a:t>
            </a:r>
            <a:endParaRPr lang="en-US" dirty="0" smtClean="0">
              <a:latin typeface="Arial" pitchFamily="34" charset="0"/>
            </a:endParaRPr>
          </a:p>
        </p:txBody>
      </p:sp>
    </p:spTree>
    <p:extLst>
      <p:ext uri="{BB962C8B-B14F-4D97-AF65-F5344CB8AC3E}">
        <p14:creationId xmlns:p14="http://schemas.microsoft.com/office/powerpoint/2010/main" val="4964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p:cNvSpPr>
          <p:nvPr>
            <p:ph type="sldNum" sz="quarter" idx="5"/>
          </p:nvPr>
        </p:nvSpPr>
        <p:spPr>
          <a:noFill/>
        </p:spPr>
        <p:txBody>
          <a:bodyPr/>
          <a:lstStyle/>
          <a:p>
            <a:fld id="{38E47496-C87E-4DB1-9058-157730F8054F}" type="slidenum">
              <a:rPr lang="en-US" smtClean="0">
                <a:latin typeface="Arial" pitchFamily="34" charset="0"/>
                <a:ea typeface="ヒラギノ角ゴ ProN W3"/>
                <a:cs typeface="ヒラギノ角ゴ ProN W3"/>
              </a:rPr>
              <a:pPr/>
              <a:t>12</a:t>
            </a:fld>
            <a:endParaRPr lang="en-US" smtClean="0">
              <a:latin typeface="Arial" pitchFamily="34" charset="0"/>
              <a:ea typeface="ヒラギノ角ゴ ProN W3"/>
              <a:cs typeface="ヒラギノ角ゴ ProN W3"/>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p:cNvSpPr>
          <p:nvPr>
            <p:ph type="body" idx="1"/>
          </p:nvPr>
        </p:nvSpPr>
        <p:spPr>
          <a:noFill/>
          <a:ln/>
        </p:spPr>
        <p:txBody>
          <a:bodyPr/>
          <a:lstStyle/>
          <a:p>
            <a:pPr eaLnBrk="1" hangingPunct="1"/>
            <a:r>
              <a:rPr lang="en-US" dirty="0" smtClean="0">
                <a:latin typeface="Arial" pitchFamily="34" charset="0"/>
              </a:rPr>
              <a:t>If</a:t>
            </a:r>
            <a:r>
              <a:rPr lang="en-US" baseline="0" dirty="0" smtClean="0">
                <a:latin typeface="Arial" pitchFamily="34" charset="0"/>
              </a:rPr>
              <a:t> we think of crossing a steep mountain road as our chemical reaction, the normal reaction rate (on foot) might take several days.  However, riding a bike would only take about a day, and driving a car might take a few hours.  The use of human-powered wheels speeds up the reaction rate relative to walking, and the use of an electric motor speeds it up even more.</a:t>
            </a:r>
            <a:endParaRPr lang="en-US" dirty="0" smtClean="0">
              <a:latin typeface="Arial" pitchFamily="34" charset="0"/>
            </a:endParaRPr>
          </a:p>
        </p:txBody>
      </p:sp>
    </p:spTree>
    <p:extLst>
      <p:ext uri="{BB962C8B-B14F-4D97-AF65-F5344CB8AC3E}">
        <p14:creationId xmlns:p14="http://schemas.microsoft.com/office/powerpoint/2010/main" val="2735018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2F5BE1B-4B53-49F3-889B-C61E7507CA10}" type="slidenum">
              <a:rPr lang="en-US" smtClean="0">
                <a:latin typeface="Arial" pitchFamily="34" charset="0"/>
              </a:rPr>
              <a:pPr/>
              <a:t>13</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Arial" pitchFamily="34" charset="0"/>
              </a:rPr>
              <a:t>So what happened with the apples?</a:t>
            </a:r>
            <a:r>
              <a:rPr lang="en-US" baseline="0" dirty="0" smtClean="0">
                <a:latin typeface="Arial" pitchFamily="34" charset="0"/>
              </a:rPr>
              <a:t>  The fresh cut apple turned brown, while the pre-cut apples look exactly the same.  Why were they different?  How were the pre-cut apples prevented from browning?  The preservative in McDonald’s apples is ascorbic acid – Vitamin C.</a:t>
            </a:r>
            <a:endParaRPr lang="en-US" dirty="0" smtClean="0">
              <a:latin typeface="Arial" pitchFamily="34" charset="0"/>
            </a:endParaRPr>
          </a:p>
        </p:txBody>
      </p:sp>
    </p:spTree>
    <p:extLst>
      <p:ext uri="{BB962C8B-B14F-4D97-AF65-F5344CB8AC3E}">
        <p14:creationId xmlns:p14="http://schemas.microsoft.com/office/powerpoint/2010/main" val="4101928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F799798-F705-45EA-9F34-A6CB6013348E}" type="slidenum">
              <a:rPr lang="en-US" smtClean="0">
                <a:latin typeface="Arial" pitchFamily="34" charset="0"/>
              </a:rPr>
              <a:pPr/>
              <a:t>14</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Arial" pitchFamily="34" charset="0"/>
              </a:rPr>
              <a:t>Enzymatic</a:t>
            </a:r>
            <a:r>
              <a:rPr lang="en-US" baseline="0" dirty="0" smtClean="0">
                <a:latin typeface="Arial" pitchFamily="34" charset="0"/>
              </a:rPr>
              <a:t> browning occurs because of a series of reactions catalyzed by the enzyme </a:t>
            </a:r>
            <a:r>
              <a:rPr lang="en-US" baseline="0" dirty="0" err="1" smtClean="0">
                <a:latin typeface="Arial" pitchFamily="34" charset="0"/>
              </a:rPr>
              <a:t>tyrosinase</a:t>
            </a:r>
            <a:r>
              <a:rPr lang="en-US" baseline="0" dirty="0" smtClean="0">
                <a:latin typeface="Arial" pitchFamily="34" charset="0"/>
              </a:rPr>
              <a:t>.  </a:t>
            </a:r>
            <a:r>
              <a:rPr lang="en-US" dirty="0" smtClean="0">
                <a:latin typeface="Arial" pitchFamily="34" charset="0"/>
              </a:rPr>
              <a:t>This</a:t>
            </a:r>
            <a:r>
              <a:rPr lang="en-US" baseline="0" dirty="0" smtClean="0">
                <a:latin typeface="Arial" pitchFamily="34" charset="0"/>
              </a:rPr>
              <a:t> is the same process that happens to avocado when you make </a:t>
            </a:r>
            <a:r>
              <a:rPr lang="en-US" baseline="0" dirty="0" err="1" smtClean="0">
                <a:latin typeface="Arial" pitchFamily="34" charset="0"/>
              </a:rPr>
              <a:t>guacomole</a:t>
            </a:r>
            <a:r>
              <a:rPr lang="en-US" baseline="0" dirty="0" smtClean="0">
                <a:latin typeface="Arial" pitchFamily="34" charset="0"/>
              </a:rPr>
              <a:t>.  Citric acid (from limes, for example) helps to slow the process because it inhibits the enzyme </a:t>
            </a:r>
            <a:r>
              <a:rPr lang="en-US" baseline="0" dirty="0" err="1" smtClean="0">
                <a:latin typeface="Arial" pitchFamily="34" charset="0"/>
              </a:rPr>
              <a:t>tyrosinase</a:t>
            </a:r>
            <a:r>
              <a:rPr lang="en-US" baseline="0" dirty="0" smtClean="0">
                <a:latin typeface="Arial" pitchFamily="34" charset="0"/>
              </a:rPr>
              <a:t>.</a:t>
            </a:r>
            <a:r>
              <a:rPr lang="en-US" dirty="0" smtClean="0">
                <a:latin typeface="Arial" pitchFamily="34" charset="0"/>
              </a:rPr>
              <a:t> </a:t>
            </a:r>
          </a:p>
          <a:p>
            <a:pPr eaLnBrk="1" hangingPunct="1"/>
            <a:r>
              <a:rPr lang="en-US" dirty="0" smtClean="0">
                <a:latin typeface="Arial" pitchFamily="34" charset="0"/>
              </a:rPr>
              <a:t>How else do we keep foods fresh/last longer? refrigeration (temperature), sealed (oxidation), preservatives, cooking (heat, acid, beating)</a:t>
            </a:r>
          </a:p>
        </p:txBody>
      </p:sp>
    </p:spTree>
    <p:extLst>
      <p:ext uri="{BB962C8B-B14F-4D97-AF65-F5344CB8AC3E}">
        <p14:creationId xmlns:p14="http://schemas.microsoft.com/office/powerpoint/2010/main" val="4054853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students</a:t>
            </a:r>
            <a:r>
              <a:rPr lang="en-US" baseline="0" dirty="0" smtClean="0"/>
              <a:t> share interesting facts they learned or already know about enzymes.  If they don’t know any, we are about to give them some ideas to write down…</a:t>
            </a:r>
            <a:endParaRPr lang="en-US" dirty="0"/>
          </a:p>
        </p:txBody>
      </p:sp>
      <p:sp>
        <p:nvSpPr>
          <p:cNvPr id="4" name="Slide Number Placeholder 3"/>
          <p:cNvSpPr>
            <a:spLocks noGrp="1"/>
          </p:cNvSpPr>
          <p:nvPr>
            <p:ph type="sldNum" sz="quarter" idx="10"/>
          </p:nvPr>
        </p:nvSpPr>
        <p:spPr/>
        <p:txBody>
          <a:bodyPr/>
          <a:lstStyle/>
          <a:p>
            <a:pPr>
              <a:defRPr/>
            </a:pPr>
            <a:fld id="{D380AAE6-C8D9-4CDE-B761-EDBA00B75735}" type="slidenum">
              <a:rPr lang="en-US" smtClean="0"/>
              <a:pPr>
                <a:defRPr/>
              </a:pPr>
              <a:t>15</a:t>
            </a:fld>
            <a:endParaRPr lang="en-US"/>
          </a:p>
        </p:txBody>
      </p:sp>
    </p:spTree>
    <p:extLst>
      <p:ext uri="{BB962C8B-B14F-4D97-AF65-F5344CB8AC3E}">
        <p14:creationId xmlns:p14="http://schemas.microsoft.com/office/powerpoint/2010/main" val="360195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Tyrosinase</a:t>
            </a:r>
            <a:r>
              <a:rPr lang="en-US" baseline="0" dirty="0" smtClean="0"/>
              <a:t> is produced in many different organisms, including bacteria, fungi, plants, and animals.</a:t>
            </a:r>
            <a:endParaRPr lang="en-US" dirty="0"/>
          </a:p>
        </p:txBody>
      </p:sp>
      <p:sp>
        <p:nvSpPr>
          <p:cNvPr id="4" name="Slide Number Placeholder 3"/>
          <p:cNvSpPr>
            <a:spLocks noGrp="1"/>
          </p:cNvSpPr>
          <p:nvPr>
            <p:ph type="sldNum" sz="quarter" idx="10"/>
          </p:nvPr>
        </p:nvSpPr>
        <p:spPr/>
        <p:txBody>
          <a:bodyPr/>
          <a:lstStyle/>
          <a:p>
            <a:pPr>
              <a:defRPr/>
            </a:pPr>
            <a:fld id="{D380AAE6-C8D9-4CDE-B761-EDBA00B75735}" type="slidenum">
              <a:rPr lang="en-US" smtClean="0"/>
              <a:pPr>
                <a:defRPr/>
              </a:pPr>
              <a:t>16</a:t>
            </a:fld>
            <a:endParaRPr lang="en-US"/>
          </a:p>
        </p:txBody>
      </p:sp>
    </p:spTree>
    <p:extLst>
      <p:ext uri="{BB962C8B-B14F-4D97-AF65-F5344CB8AC3E}">
        <p14:creationId xmlns:p14="http://schemas.microsoft.com/office/powerpoint/2010/main" val="292495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lack of </a:t>
            </a:r>
            <a:r>
              <a:rPr lang="en-US" baseline="0" dirty="0" err="1" smtClean="0"/>
              <a:t>tyrosinase</a:t>
            </a:r>
            <a:r>
              <a:rPr lang="en-US" baseline="0" dirty="0" smtClean="0"/>
              <a:t> leads to the inability to make pigments, which causes albinism in animals.</a:t>
            </a:r>
            <a:endParaRPr lang="en-US" dirty="0"/>
          </a:p>
        </p:txBody>
      </p:sp>
      <p:sp>
        <p:nvSpPr>
          <p:cNvPr id="4" name="Slide Number Placeholder 3"/>
          <p:cNvSpPr>
            <a:spLocks noGrp="1"/>
          </p:cNvSpPr>
          <p:nvPr>
            <p:ph type="sldNum" sz="quarter" idx="10"/>
          </p:nvPr>
        </p:nvSpPr>
        <p:spPr/>
        <p:txBody>
          <a:bodyPr/>
          <a:lstStyle/>
          <a:p>
            <a:pPr>
              <a:defRPr/>
            </a:pPr>
            <a:fld id="{D380AAE6-C8D9-4CDE-B761-EDBA00B75735}" type="slidenum">
              <a:rPr lang="en-US" smtClean="0"/>
              <a:pPr>
                <a:defRPr/>
              </a:pPr>
              <a:t>17</a:t>
            </a:fld>
            <a:endParaRPr lang="en-US"/>
          </a:p>
        </p:txBody>
      </p:sp>
    </p:spTree>
    <p:extLst>
      <p:ext uri="{BB962C8B-B14F-4D97-AF65-F5344CB8AC3E}">
        <p14:creationId xmlns:p14="http://schemas.microsoft.com/office/powerpoint/2010/main" val="1207410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44DD0C2-C00D-498A-8A68-D7010F60322F}" type="slidenum">
              <a:rPr lang="en-US" smtClean="0">
                <a:latin typeface="Arial" pitchFamily="34" charset="0"/>
              </a:rPr>
              <a:pPr/>
              <a:t>18</a:t>
            </a:fld>
            <a:endParaRPr lang="en-US" smtClean="0">
              <a:latin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err="1" smtClean="0">
                <a:latin typeface="Arial" pitchFamily="34" charset="0"/>
              </a:rPr>
              <a:t>Tyrosinase</a:t>
            </a:r>
            <a:r>
              <a:rPr lang="en-US" dirty="0" smtClean="0">
                <a:latin typeface="Arial" pitchFamily="34" charset="0"/>
              </a:rPr>
              <a:t> is responsible the beginning process of fur pigmentation. In Siamese Cats, </a:t>
            </a:r>
            <a:r>
              <a:rPr lang="en-US" dirty="0" err="1" smtClean="0">
                <a:latin typeface="Arial" pitchFamily="34" charset="0"/>
              </a:rPr>
              <a:t>tyrosinase</a:t>
            </a:r>
            <a:r>
              <a:rPr lang="en-US" dirty="0" smtClean="0">
                <a:latin typeface="Arial" pitchFamily="34" charset="0"/>
              </a:rPr>
              <a:t> is heat sensitive and activates at temperatures slightly lower than body temperature.  The areas of the cat that are cooler,</a:t>
            </a:r>
            <a:r>
              <a:rPr lang="en-US" baseline="0" dirty="0" smtClean="0">
                <a:latin typeface="Arial" pitchFamily="34" charset="0"/>
              </a:rPr>
              <a:t> which are the extremities (tail, paws, ears, face) are darker because </a:t>
            </a:r>
            <a:r>
              <a:rPr lang="en-US" baseline="0" dirty="0" err="1" smtClean="0">
                <a:latin typeface="Arial" pitchFamily="34" charset="0"/>
              </a:rPr>
              <a:t>tyrosinase</a:t>
            </a:r>
            <a:r>
              <a:rPr lang="en-US" baseline="0" dirty="0" smtClean="0">
                <a:latin typeface="Arial" pitchFamily="34" charset="0"/>
              </a:rPr>
              <a:t> functions better at those cooler temperatures.  The warmer parts of the cat (including the back and belly) are lighter because </a:t>
            </a:r>
            <a:r>
              <a:rPr lang="en-US" baseline="0" dirty="0" err="1" smtClean="0">
                <a:latin typeface="Arial" pitchFamily="34" charset="0"/>
              </a:rPr>
              <a:t>tyrosinase</a:t>
            </a:r>
            <a:r>
              <a:rPr lang="en-US" baseline="0" dirty="0" smtClean="0">
                <a:latin typeface="Arial" pitchFamily="34" charset="0"/>
              </a:rPr>
              <a:t> is inhibited by the cat’s body heat.  </a:t>
            </a:r>
            <a:r>
              <a:rPr lang="en-US" dirty="0" smtClean="0">
                <a:latin typeface="Arial" pitchFamily="34" charset="0"/>
              </a:rPr>
              <a:t>What do you think would happen if we put socks on the cat for several months, allowing the fur on the paws to grow at</a:t>
            </a:r>
            <a:r>
              <a:rPr lang="en-US" baseline="0" dirty="0" smtClean="0">
                <a:latin typeface="Arial" pitchFamily="34" charset="0"/>
              </a:rPr>
              <a:t> a warmer temperature?</a:t>
            </a:r>
            <a:r>
              <a:rPr lang="en-US" dirty="0" smtClean="0">
                <a:latin typeface="Arial" pitchFamily="34" charset="0"/>
              </a:rPr>
              <a:t> </a:t>
            </a:r>
          </a:p>
        </p:txBody>
      </p:sp>
    </p:spTree>
    <p:extLst>
      <p:ext uri="{BB962C8B-B14F-4D97-AF65-F5344CB8AC3E}">
        <p14:creationId xmlns:p14="http://schemas.microsoft.com/office/powerpoint/2010/main" val="513921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we will look at the protocol for the Enzyme/Substrate Reactions lab with </a:t>
            </a:r>
            <a:r>
              <a:rPr lang="en-US" baseline="0" dirty="0" err="1" smtClean="0"/>
              <a:t>tyrosinase</a:t>
            </a:r>
            <a:r>
              <a:rPr lang="en-US" baseline="0" dirty="0" smtClean="0"/>
              <a:t>.  Recall that a protocol is a set of instructions that scientists use to ensure the repeatability of experiments.</a:t>
            </a:r>
            <a:endParaRPr lang="en-US" dirty="0"/>
          </a:p>
        </p:txBody>
      </p:sp>
      <p:sp>
        <p:nvSpPr>
          <p:cNvPr id="4" name="Slide Number Placeholder 3"/>
          <p:cNvSpPr>
            <a:spLocks noGrp="1"/>
          </p:cNvSpPr>
          <p:nvPr>
            <p:ph type="sldNum" sz="quarter" idx="10"/>
          </p:nvPr>
        </p:nvSpPr>
        <p:spPr/>
        <p:txBody>
          <a:bodyPr/>
          <a:lstStyle/>
          <a:p>
            <a:pPr>
              <a:defRPr/>
            </a:pPr>
            <a:fld id="{D380AAE6-C8D9-4CDE-B761-EDBA00B75735}" type="slidenum">
              <a:rPr lang="en-US" smtClean="0"/>
              <a:pPr>
                <a:defRPr/>
              </a:pPr>
              <a:t>19</a:t>
            </a:fld>
            <a:endParaRPr lang="en-US"/>
          </a:p>
        </p:txBody>
      </p:sp>
    </p:spTree>
    <p:extLst>
      <p:ext uri="{BB962C8B-B14F-4D97-AF65-F5344CB8AC3E}">
        <p14:creationId xmlns:p14="http://schemas.microsoft.com/office/powerpoint/2010/main" val="54881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0F0BA84-87AD-45DF-A06F-3599773432EE}" type="slidenum">
              <a:rPr lang="en-US" smtClean="0">
                <a:latin typeface="Arial" pitchFamily="34" charset="0"/>
              </a:rPr>
              <a:pPr/>
              <a:t>2</a:t>
            </a:fld>
            <a:endParaRPr lang="en-US"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latin typeface="Arial" pitchFamily="34" charset="0"/>
              </a:rPr>
              <a:t>Intro slide for </a:t>
            </a:r>
            <a:r>
              <a:rPr lang="en-US" dirty="0" err="1" smtClean="0">
                <a:latin typeface="Arial" pitchFamily="34" charset="0"/>
              </a:rPr>
              <a:t>tyrosinase</a:t>
            </a:r>
            <a:r>
              <a:rPr lang="en-US" baseline="0" dirty="0" smtClean="0">
                <a:latin typeface="Arial" pitchFamily="34" charset="0"/>
              </a:rPr>
              <a:t> – portabella mushroom on the left, mushroom </a:t>
            </a:r>
            <a:r>
              <a:rPr lang="en-US" baseline="0" dirty="0" err="1" smtClean="0">
                <a:latin typeface="Arial" pitchFamily="34" charset="0"/>
              </a:rPr>
              <a:t>tyrosinase</a:t>
            </a:r>
            <a:r>
              <a:rPr lang="en-US" baseline="0" dirty="0" smtClean="0">
                <a:latin typeface="Arial" pitchFamily="34" charset="0"/>
              </a:rPr>
              <a:t> protein on the right. </a:t>
            </a:r>
            <a:endParaRPr lang="en-US" dirty="0" smtClean="0">
              <a:latin typeface="Arial" pitchFamily="34" charset="0"/>
            </a:endParaRPr>
          </a:p>
        </p:txBody>
      </p:sp>
    </p:spTree>
    <p:extLst>
      <p:ext uri="{BB962C8B-B14F-4D97-AF65-F5344CB8AC3E}">
        <p14:creationId xmlns:p14="http://schemas.microsoft.com/office/powerpoint/2010/main" val="3248991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77D7C59-C8F9-4D30-85E2-18CE964B865B}" type="slidenum">
              <a:rPr lang="en-US" smtClean="0">
                <a:latin typeface="Arial" pitchFamily="34" charset="0"/>
              </a:rPr>
              <a:pPr/>
              <a:t>20</a:t>
            </a:fld>
            <a:endParaRPr lang="en-US" smtClean="0">
              <a:latin typeface="Arial" pitchFamily="34" charset="0"/>
            </a:endParaRPr>
          </a:p>
        </p:txBody>
      </p:sp>
      <p:sp>
        <p:nvSpPr>
          <p:cNvPr id="58371" name="Rectangle 7"/>
          <p:cNvSpPr txBox="1">
            <a:spLocks noGrp="1"/>
          </p:cNvSpPr>
          <p:nvPr/>
        </p:nvSpPr>
        <p:spPr bwMode="auto">
          <a:xfrm>
            <a:off x="3886200" y="8686800"/>
            <a:ext cx="2971800" cy="457200"/>
          </a:xfrm>
          <a:prstGeom prst="rect">
            <a:avLst/>
          </a:prstGeom>
          <a:noFill/>
          <a:ln w="12700">
            <a:noFill/>
            <a:miter lim="800000"/>
            <a:headEnd/>
            <a:tailEnd/>
          </a:ln>
        </p:spPr>
        <p:txBody>
          <a:bodyPr anchor="b"/>
          <a:lstStyle/>
          <a:p>
            <a:pPr algn="r"/>
            <a:fld id="{36D96787-CF0F-4732-8353-DF4200A575E8}" type="slidenum">
              <a:rPr lang="en-US" sz="1200">
                <a:solidFill>
                  <a:srgbClr val="000000"/>
                </a:solidFill>
                <a:sym typeface="Arial" pitchFamily="34" charset="0"/>
              </a:rPr>
              <a:pPr algn="r"/>
              <a:t>20</a:t>
            </a:fld>
            <a:endParaRPr lang="en-US" sz="1200">
              <a:solidFill>
                <a:srgbClr val="000000"/>
              </a:solidFill>
              <a:sym typeface="Arial" pitchFamily="34" charset="0"/>
            </a:endParaRPr>
          </a:p>
        </p:txBody>
      </p:sp>
      <p:sp>
        <p:nvSpPr>
          <p:cNvPr id="58372" name="Rectangle 2"/>
          <p:cNvSpPr>
            <a:spLocks noGrp="1" noRot="1" noChangeAspect="1" noChangeArrowheads="1" noTextEdit="1"/>
          </p:cNvSpPr>
          <p:nvPr>
            <p:ph type="sldImg"/>
          </p:nvPr>
        </p:nvSpPr>
        <p:spPr>
          <a:ln/>
        </p:spPr>
      </p:sp>
      <p:sp>
        <p:nvSpPr>
          <p:cNvPr id="58373" name="Rectangle 3"/>
          <p:cNvSpPr>
            <a:spLocks noGrp="1"/>
          </p:cNvSpPr>
          <p:nvPr>
            <p:ph type="body" idx="1"/>
          </p:nvPr>
        </p:nvSpPr>
        <p:spPr>
          <a:xfrm>
            <a:off x="914400" y="4343400"/>
            <a:ext cx="5029200" cy="4114800"/>
          </a:xfrm>
          <a:noFill/>
          <a:ln/>
        </p:spPr>
        <p:txBody>
          <a:bodyPr/>
          <a:lstStyle/>
          <a:p>
            <a:pPr eaLnBrk="1" hangingPunct="1"/>
            <a:r>
              <a:rPr lang="en-US" dirty="0" smtClean="0">
                <a:latin typeface="Arial" pitchFamily="34" charset="0"/>
              </a:rPr>
              <a:t>The</a:t>
            </a:r>
            <a:r>
              <a:rPr lang="en-US" baseline="0" dirty="0" smtClean="0">
                <a:latin typeface="Arial" pitchFamily="34" charset="0"/>
              </a:rPr>
              <a:t> first part of the procedure is to extract the enzyme from a portabella mushroom.  You will take a cube of the white part of the mushroom, add a buffer solution, grind the mushroom piece, and filter out the enzyme from the crushed bits of mushroom.  The filtered liquid contains your enzyme, which you broke out of the mushroom cells.</a:t>
            </a:r>
            <a:endParaRPr lang="en-US" dirty="0" smtClean="0">
              <a:latin typeface="Arial" pitchFamily="34" charset="0"/>
            </a:endParaRPr>
          </a:p>
        </p:txBody>
      </p:sp>
    </p:spTree>
    <p:extLst>
      <p:ext uri="{BB962C8B-B14F-4D97-AF65-F5344CB8AC3E}">
        <p14:creationId xmlns:p14="http://schemas.microsoft.com/office/powerpoint/2010/main" val="2866040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get the reaction started, you will add your enzyme</a:t>
            </a:r>
            <a:r>
              <a:rPr lang="en-US" baseline="0" dirty="0" smtClean="0"/>
              <a:t> to a solution containing its substrate, called L-DOPA.</a:t>
            </a:r>
            <a:endParaRPr lang="en-US" dirty="0"/>
          </a:p>
        </p:txBody>
      </p:sp>
      <p:sp>
        <p:nvSpPr>
          <p:cNvPr id="4" name="Slide Number Placeholder 3"/>
          <p:cNvSpPr>
            <a:spLocks noGrp="1"/>
          </p:cNvSpPr>
          <p:nvPr>
            <p:ph type="sldNum" sz="quarter" idx="10"/>
          </p:nvPr>
        </p:nvSpPr>
        <p:spPr/>
        <p:txBody>
          <a:bodyPr/>
          <a:lstStyle/>
          <a:p>
            <a:pPr>
              <a:defRPr/>
            </a:pPr>
            <a:fld id="{D380AAE6-C8D9-4CDE-B761-EDBA00B75735}" type="slidenum">
              <a:rPr lang="en-US" smtClean="0"/>
              <a:pPr>
                <a:defRPr/>
              </a:pPr>
              <a:t>21</a:t>
            </a:fld>
            <a:endParaRPr lang="en-US"/>
          </a:p>
        </p:txBody>
      </p:sp>
    </p:spTree>
    <p:extLst>
      <p:ext uri="{BB962C8B-B14F-4D97-AF65-F5344CB8AC3E}">
        <p14:creationId xmlns:p14="http://schemas.microsoft.com/office/powerpoint/2010/main" val="1629900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A117834-0392-417C-A14D-BD04313AE139}" type="slidenum">
              <a:rPr lang="en-US" smtClean="0">
                <a:latin typeface="Arial" pitchFamily="34" charset="0"/>
              </a:rPr>
              <a:pPr/>
              <a:t>22</a:t>
            </a:fld>
            <a:endParaRPr lang="en-US" smtClean="0">
              <a:latin typeface="Arial" pitchFamily="34" charset="0"/>
            </a:endParaRPr>
          </a:p>
        </p:txBody>
      </p:sp>
      <p:sp>
        <p:nvSpPr>
          <p:cNvPr id="59395" name="Rectangle 7"/>
          <p:cNvSpPr txBox="1">
            <a:spLocks noGrp="1"/>
          </p:cNvSpPr>
          <p:nvPr/>
        </p:nvSpPr>
        <p:spPr bwMode="auto">
          <a:xfrm>
            <a:off x="3886200" y="8686800"/>
            <a:ext cx="2971800" cy="457200"/>
          </a:xfrm>
          <a:prstGeom prst="rect">
            <a:avLst/>
          </a:prstGeom>
          <a:noFill/>
          <a:ln w="12700">
            <a:noFill/>
            <a:miter lim="800000"/>
            <a:headEnd/>
            <a:tailEnd/>
          </a:ln>
        </p:spPr>
        <p:txBody>
          <a:bodyPr anchor="b"/>
          <a:lstStyle/>
          <a:p>
            <a:pPr algn="r"/>
            <a:fld id="{EB77727A-9C90-4BED-84CD-54D922263C82}" type="slidenum">
              <a:rPr lang="en-US" sz="1200">
                <a:solidFill>
                  <a:srgbClr val="000000"/>
                </a:solidFill>
                <a:sym typeface="Arial" pitchFamily="34" charset="0"/>
              </a:rPr>
              <a:pPr algn="r"/>
              <a:t>22</a:t>
            </a:fld>
            <a:endParaRPr lang="en-US" sz="1200">
              <a:solidFill>
                <a:srgbClr val="000000"/>
              </a:solidFill>
              <a:sym typeface="Arial" pitchFamily="34"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p:cNvSpPr>
          <p:nvPr>
            <p:ph type="body" idx="1"/>
          </p:nvPr>
        </p:nvSpPr>
        <p:spPr>
          <a:xfrm>
            <a:off x="914400" y="4343400"/>
            <a:ext cx="5029200" cy="4114800"/>
          </a:xfrm>
          <a:noFill/>
          <a:ln/>
        </p:spPr>
        <p:txBody>
          <a:bodyPr/>
          <a:lstStyle/>
          <a:p>
            <a:pPr eaLnBrk="1" hangingPunct="1"/>
            <a:r>
              <a:rPr lang="en-US" dirty="0" smtClean="0">
                <a:latin typeface="Arial" pitchFamily="34" charset="0"/>
              </a:rPr>
              <a:t>Once the reaction</a:t>
            </a:r>
            <a:r>
              <a:rPr lang="en-US" baseline="0" dirty="0" smtClean="0">
                <a:latin typeface="Arial" pitchFamily="34" charset="0"/>
              </a:rPr>
              <a:t> begins, you will measure the production of the colored product (</a:t>
            </a:r>
            <a:r>
              <a:rPr lang="en-US" baseline="0" dirty="0" err="1" smtClean="0">
                <a:latin typeface="Arial" pitchFamily="34" charset="0"/>
              </a:rPr>
              <a:t>dopachrome</a:t>
            </a:r>
            <a:r>
              <a:rPr lang="en-US" baseline="0" dirty="0" smtClean="0">
                <a:latin typeface="Arial" pitchFamily="34" charset="0"/>
              </a:rPr>
              <a:t>) over time.</a:t>
            </a:r>
            <a:endParaRPr lang="en-US" dirty="0" smtClean="0">
              <a:latin typeface="Arial" pitchFamily="34" charset="0"/>
            </a:endParaRPr>
          </a:p>
        </p:txBody>
      </p:sp>
    </p:spTree>
    <p:extLst>
      <p:ext uri="{BB962C8B-B14F-4D97-AF65-F5344CB8AC3E}">
        <p14:creationId xmlns:p14="http://schemas.microsoft.com/office/powerpoint/2010/main" val="3819109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will then graph your results.</a:t>
            </a:r>
            <a:endParaRPr lang="en-US" dirty="0"/>
          </a:p>
        </p:txBody>
      </p:sp>
      <p:sp>
        <p:nvSpPr>
          <p:cNvPr id="4" name="Slide Number Placeholder 3"/>
          <p:cNvSpPr>
            <a:spLocks noGrp="1"/>
          </p:cNvSpPr>
          <p:nvPr>
            <p:ph type="sldNum" sz="quarter" idx="10"/>
          </p:nvPr>
        </p:nvSpPr>
        <p:spPr/>
        <p:txBody>
          <a:bodyPr/>
          <a:lstStyle/>
          <a:p>
            <a:pPr>
              <a:defRPr/>
            </a:pPr>
            <a:fld id="{D380AAE6-C8D9-4CDE-B761-EDBA00B75735}" type="slidenum">
              <a:rPr lang="en-US" smtClean="0"/>
              <a:pPr>
                <a:defRPr/>
              </a:pPr>
              <a:t>23</a:t>
            </a:fld>
            <a:endParaRPr lang="en-US"/>
          </a:p>
        </p:txBody>
      </p:sp>
    </p:spTree>
    <p:extLst>
      <p:ext uri="{BB962C8B-B14F-4D97-AF65-F5344CB8AC3E}">
        <p14:creationId xmlns:p14="http://schemas.microsoft.com/office/powerpoint/2010/main" val="3537367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B626E08-81CD-42C4-93D6-DC00FCAED80C}" type="slidenum">
              <a:rPr lang="en-US" smtClean="0">
                <a:latin typeface="Arial" pitchFamily="34" charset="0"/>
              </a:rPr>
              <a:pPr/>
              <a:t>24</a:t>
            </a:fld>
            <a:endParaRPr lang="en-US" smtClean="0">
              <a:latin typeface="Arial" pitchFamily="34" charset="0"/>
            </a:endParaRPr>
          </a:p>
        </p:txBody>
      </p:sp>
      <p:sp>
        <p:nvSpPr>
          <p:cNvPr id="60419" name="Rectangle 7"/>
          <p:cNvSpPr txBox="1">
            <a:spLocks noGrp="1"/>
          </p:cNvSpPr>
          <p:nvPr/>
        </p:nvSpPr>
        <p:spPr bwMode="auto">
          <a:xfrm>
            <a:off x="3886200" y="8686800"/>
            <a:ext cx="2971800" cy="457200"/>
          </a:xfrm>
          <a:prstGeom prst="rect">
            <a:avLst/>
          </a:prstGeom>
          <a:noFill/>
          <a:ln w="12700">
            <a:noFill/>
            <a:miter lim="800000"/>
            <a:headEnd/>
            <a:tailEnd/>
          </a:ln>
        </p:spPr>
        <p:txBody>
          <a:bodyPr anchor="b"/>
          <a:lstStyle/>
          <a:p>
            <a:pPr algn="r"/>
            <a:fld id="{00DC93F4-6822-4925-944D-4D50AAA9EA58}" type="slidenum">
              <a:rPr lang="en-US" sz="1200">
                <a:solidFill>
                  <a:srgbClr val="000000"/>
                </a:solidFill>
                <a:sym typeface="Arial" pitchFamily="34" charset="0"/>
              </a:rPr>
              <a:pPr algn="r"/>
              <a:t>24</a:t>
            </a:fld>
            <a:endParaRPr lang="en-US" sz="1200">
              <a:solidFill>
                <a:srgbClr val="000000"/>
              </a:solidFill>
              <a:sym typeface="Arial" pitchFamily="34" charset="0"/>
            </a:endParaRPr>
          </a:p>
        </p:txBody>
      </p:sp>
      <p:sp>
        <p:nvSpPr>
          <p:cNvPr id="60420" name="Rectangle 2"/>
          <p:cNvSpPr>
            <a:spLocks noGrp="1" noRot="1" noChangeAspect="1" noChangeArrowheads="1" noTextEdit="1"/>
          </p:cNvSpPr>
          <p:nvPr>
            <p:ph type="sldImg"/>
          </p:nvPr>
        </p:nvSpPr>
        <p:spPr>
          <a:ln/>
        </p:spPr>
      </p:sp>
      <p:sp>
        <p:nvSpPr>
          <p:cNvPr id="60421" name="Rectangle 3"/>
          <p:cNvSpPr>
            <a:spLocks noGrp="1"/>
          </p:cNvSpPr>
          <p:nvPr>
            <p:ph type="body" idx="1"/>
          </p:nvPr>
        </p:nvSpPr>
        <p:spPr>
          <a:xfrm>
            <a:off x="914400" y="4343400"/>
            <a:ext cx="5029200" cy="4114800"/>
          </a:xfrm>
          <a:noFill/>
          <a:ln/>
        </p:spPr>
        <p:txBody>
          <a:bodyPr/>
          <a:lstStyle/>
          <a:p>
            <a:pPr eaLnBrk="1" hangingPunct="1"/>
            <a:r>
              <a:rPr lang="en-US" dirty="0" smtClean="0">
                <a:latin typeface="Arial" pitchFamily="34" charset="0"/>
              </a:rPr>
              <a:t>Finally, you will repeat the experiment</a:t>
            </a:r>
            <a:r>
              <a:rPr lang="en-US" baseline="0" dirty="0" smtClean="0">
                <a:latin typeface="Arial" pitchFamily="34" charset="0"/>
              </a:rPr>
              <a:t> with one of three experimental treatments: under acidic (low pH) conditions, under high temperature, or in the presence of an </a:t>
            </a:r>
            <a:r>
              <a:rPr lang="en-US" baseline="0" dirty="0" err="1" smtClean="0">
                <a:latin typeface="Arial" pitchFamily="34" charset="0"/>
              </a:rPr>
              <a:t>inibitor</a:t>
            </a:r>
            <a:r>
              <a:rPr lang="en-US" baseline="0" dirty="0" smtClean="0">
                <a:latin typeface="Arial" pitchFamily="34" charset="0"/>
              </a:rPr>
              <a:t>.</a:t>
            </a:r>
            <a:endParaRPr lang="en-US" dirty="0" smtClean="0">
              <a:latin typeface="Arial" pitchFamily="34" charset="0"/>
            </a:endParaRPr>
          </a:p>
        </p:txBody>
      </p:sp>
    </p:spTree>
    <p:extLst>
      <p:ext uri="{BB962C8B-B14F-4D97-AF65-F5344CB8AC3E}">
        <p14:creationId xmlns:p14="http://schemas.microsoft.com/office/powerpoint/2010/main" val="2074618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summary of the protocol.  Remember to compare treatments at the end!</a:t>
            </a:r>
            <a:endParaRPr lang="en-US" dirty="0"/>
          </a:p>
        </p:txBody>
      </p:sp>
      <p:sp>
        <p:nvSpPr>
          <p:cNvPr id="4" name="Slide Number Placeholder 3"/>
          <p:cNvSpPr>
            <a:spLocks noGrp="1"/>
          </p:cNvSpPr>
          <p:nvPr>
            <p:ph type="sldNum" sz="quarter" idx="10"/>
          </p:nvPr>
        </p:nvSpPr>
        <p:spPr/>
        <p:txBody>
          <a:bodyPr/>
          <a:lstStyle/>
          <a:p>
            <a:pPr>
              <a:defRPr/>
            </a:pPr>
            <a:fld id="{D380AAE6-C8D9-4CDE-B761-EDBA00B75735}" type="slidenum">
              <a:rPr lang="en-US" smtClean="0"/>
              <a:pPr>
                <a:defRPr/>
              </a:pPr>
              <a:t>25</a:t>
            </a:fld>
            <a:endParaRPr lang="en-US"/>
          </a:p>
        </p:txBody>
      </p:sp>
    </p:spTree>
    <p:extLst>
      <p:ext uri="{BB962C8B-B14F-4D97-AF65-F5344CB8AC3E}">
        <p14:creationId xmlns:p14="http://schemas.microsoft.com/office/powerpoint/2010/main" val="4013547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FBB2376-AE8D-4637-BF5F-379F274DF88C}" type="slidenum">
              <a:rPr lang="en-US" smtClean="0">
                <a:latin typeface="Arial" pitchFamily="34" charset="0"/>
              </a:rPr>
              <a:pPr/>
              <a:t>26</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4012223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87BB434-0A7B-4518-A322-777B01281351}" type="slidenum">
              <a:rPr lang="en-US" smtClean="0">
                <a:latin typeface="Arial" pitchFamily="34" charset="0"/>
              </a:rPr>
              <a:pPr/>
              <a:t>27</a:t>
            </a:fld>
            <a:endParaRPr lang="en-US" smtClean="0">
              <a:latin typeface="Arial" pitchFamily="34" charset="0"/>
            </a:endParaRPr>
          </a:p>
        </p:txBody>
      </p:sp>
      <p:sp>
        <p:nvSpPr>
          <p:cNvPr id="62467" name="Rectangle 7"/>
          <p:cNvSpPr txBox="1">
            <a:spLocks noGrp="1"/>
          </p:cNvSpPr>
          <p:nvPr/>
        </p:nvSpPr>
        <p:spPr bwMode="auto">
          <a:xfrm>
            <a:off x="3886200" y="8686800"/>
            <a:ext cx="2971800" cy="457200"/>
          </a:xfrm>
          <a:prstGeom prst="rect">
            <a:avLst/>
          </a:prstGeom>
          <a:noFill/>
          <a:ln w="12700">
            <a:noFill/>
            <a:miter lim="800000"/>
            <a:headEnd/>
            <a:tailEnd/>
          </a:ln>
        </p:spPr>
        <p:txBody>
          <a:bodyPr anchor="b"/>
          <a:lstStyle/>
          <a:p>
            <a:pPr algn="r"/>
            <a:fld id="{028F5F6A-68B5-4B08-B3B4-94706A62B361}" type="slidenum">
              <a:rPr lang="en-US" sz="1200">
                <a:solidFill>
                  <a:srgbClr val="000000"/>
                </a:solidFill>
                <a:sym typeface="Arial" pitchFamily="34" charset="0"/>
              </a:rPr>
              <a:pPr algn="r"/>
              <a:t>27</a:t>
            </a:fld>
            <a:endParaRPr lang="en-US" sz="1200">
              <a:solidFill>
                <a:srgbClr val="000000"/>
              </a:solidFill>
              <a:sym typeface="Arial" pitchFamily="34"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84667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658D883-2442-4204-ACD4-5DFE8A4EC93C}" type="slidenum">
              <a:rPr lang="en-US" smtClean="0">
                <a:latin typeface="Arial" pitchFamily="34" charset="0"/>
              </a:rPr>
              <a:pPr/>
              <a:t>29</a:t>
            </a:fld>
            <a:endParaRPr lang="en-US" smtClean="0">
              <a:latin typeface="Arial" pitchFamily="34" charset="0"/>
            </a:endParaRPr>
          </a:p>
        </p:txBody>
      </p:sp>
      <p:sp>
        <p:nvSpPr>
          <p:cNvPr id="63491" name="Rectangle 7"/>
          <p:cNvSpPr txBox="1">
            <a:spLocks noGrp="1"/>
          </p:cNvSpPr>
          <p:nvPr/>
        </p:nvSpPr>
        <p:spPr bwMode="auto">
          <a:xfrm>
            <a:off x="3886200" y="8686800"/>
            <a:ext cx="2971800" cy="457200"/>
          </a:xfrm>
          <a:prstGeom prst="rect">
            <a:avLst/>
          </a:prstGeom>
          <a:noFill/>
          <a:ln w="12700">
            <a:noFill/>
            <a:miter lim="800000"/>
            <a:headEnd/>
            <a:tailEnd/>
          </a:ln>
        </p:spPr>
        <p:txBody>
          <a:bodyPr anchor="b"/>
          <a:lstStyle/>
          <a:p>
            <a:pPr algn="r"/>
            <a:fld id="{15C2854C-6A51-4C1E-A55E-556F46EDE6D2}" type="slidenum">
              <a:rPr lang="en-US" sz="1200">
                <a:solidFill>
                  <a:srgbClr val="000000"/>
                </a:solidFill>
                <a:sym typeface="Arial" pitchFamily="34" charset="0"/>
              </a:rPr>
              <a:pPr algn="r"/>
              <a:t>29</a:t>
            </a:fld>
            <a:endParaRPr lang="en-US" sz="1200">
              <a:solidFill>
                <a:srgbClr val="000000"/>
              </a:solidFill>
              <a:sym typeface="Arial" pitchFamily="34"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274911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A762F1E-A6A7-42EA-92E7-9DE8E6C18321}" type="slidenum">
              <a:rPr lang="en-US" smtClean="0">
                <a:latin typeface="Arial" pitchFamily="34" charset="0"/>
              </a:rPr>
              <a:pPr/>
              <a:t>31</a:t>
            </a:fld>
            <a:endParaRPr lang="en-US" smtClean="0">
              <a:latin typeface="Arial" pitchFamily="34" charset="0"/>
            </a:endParaRPr>
          </a:p>
        </p:txBody>
      </p:sp>
      <p:sp>
        <p:nvSpPr>
          <p:cNvPr id="64515" name="Rectangle 7"/>
          <p:cNvSpPr txBox="1">
            <a:spLocks noGrp="1"/>
          </p:cNvSpPr>
          <p:nvPr/>
        </p:nvSpPr>
        <p:spPr bwMode="auto">
          <a:xfrm>
            <a:off x="3886200" y="8686800"/>
            <a:ext cx="2971800" cy="457200"/>
          </a:xfrm>
          <a:prstGeom prst="rect">
            <a:avLst/>
          </a:prstGeom>
          <a:noFill/>
          <a:ln w="12700">
            <a:noFill/>
            <a:miter lim="800000"/>
            <a:headEnd/>
            <a:tailEnd/>
          </a:ln>
        </p:spPr>
        <p:txBody>
          <a:bodyPr anchor="b"/>
          <a:lstStyle/>
          <a:p>
            <a:pPr algn="r"/>
            <a:fld id="{1F18A47F-93E3-49EC-979E-B5CCF4710C48}" type="slidenum">
              <a:rPr lang="en-US" sz="1200">
                <a:solidFill>
                  <a:srgbClr val="000000"/>
                </a:solidFill>
                <a:sym typeface="Arial" pitchFamily="34" charset="0"/>
              </a:rPr>
              <a:pPr algn="r"/>
              <a:t>31</a:t>
            </a:fld>
            <a:endParaRPr lang="en-US" sz="1200">
              <a:solidFill>
                <a:srgbClr val="000000"/>
              </a:solidFill>
              <a:sym typeface="Arial" pitchFamily="34" charset="0"/>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54945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C28A779-F85B-4C7D-9196-913676BE585C}" type="slidenum">
              <a:rPr lang="en-US" smtClean="0">
                <a:latin typeface="Arial" pitchFamily="34" charset="0"/>
              </a:rPr>
              <a:pPr/>
              <a:t>3</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Arial" pitchFamily="34" charset="0"/>
              </a:rPr>
              <a:t>We cut a fresh apple and opened a bag of pre-cut (McDonald’s)</a:t>
            </a:r>
            <a:r>
              <a:rPr lang="en-US" baseline="0" dirty="0" smtClean="0">
                <a:latin typeface="Arial" pitchFamily="34" charset="0"/>
              </a:rPr>
              <a:t> apples at the same time.  What will happen to the different apples?  Can this process be prevented?  If so, how?</a:t>
            </a:r>
            <a:endParaRPr lang="en-US" dirty="0" smtClean="0">
              <a:latin typeface="Arial" pitchFamily="34" charset="0"/>
            </a:endParaRPr>
          </a:p>
        </p:txBody>
      </p:sp>
    </p:spTree>
    <p:extLst>
      <p:ext uri="{BB962C8B-B14F-4D97-AF65-F5344CB8AC3E}">
        <p14:creationId xmlns:p14="http://schemas.microsoft.com/office/powerpoint/2010/main" val="426341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E2FF5C-97B3-4E96-A7E6-30EA7312A0F1}" type="slidenum">
              <a:rPr lang="en-US" smtClean="0">
                <a:latin typeface="Arial" pitchFamily="34" charset="0"/>
              </a:rPr>
              <a:pPr/>
              <a:t>4</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smtClean="0">
                <a:latin typeface="Arial" pitchFamily="34" charset="0"/>
              </a:rPr>
              <a:t>Proteins are coded</a:t>
            </a:r>
            <a:r>
              <a:rPr lang="en-US" baseline="0" dirty="0" smtClean="0">
                <a:latin typeface="Arial" pitchFamily="34" charset="0"/>
              </a:rPr>
              <a:t> by your DNA. </a:t>
            </a:r>
            <a:r>
              <a:rPr lang="en-US" dirty="0" smtClean="0">
                <a:latin typeface="Arial" pitchFamily="34" charset="0"/>
              </a:rPr>
              <a:t> They are a sequence of amino acids folded into a 3-D shape that determines its function. Enzymes are different from other proteins because they have an “active site”</a:t>
            </a:r>
            <a:r>
              <a:rPr lang="en-US" baseline="0" dirty="0" smtClean="0">
                <a:latin typeface="Arial" pitchFamily="34" charset="0"/>
              </a:rPr>
              <a:t> that allows them to catalyze (speed up) a specific reaction.</a:t>
            </a:r>
            <a:endParaRPr lang="en-US" dirty="0" smtClean="0">
              <a:latin typeface="Arial" pitchFamily="34" charset="0"/>
            </a:endParaRPr>
          </a:p>
        </p:txBody>
      </p:sp>
    </p:spTree>
    <p:extLst>
      <p:ext uri="{BB962C8B-B14F-4D97-AF65-F5344CB8AC3E}">
        <p14:creationId xmlns:p14="http://schemas.microsoft.com/office/powerpoint/2010/main" val="3387945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4043A86-8535-496C-9AF5-A3527794B78B}" type="slidenum">
              <a:rPr lang="en-US" smtClean="0">
                <a:latin typeface="Arial" pitchFamily="34" charset="0"/>
              </a:rPr>
              <a:pPr/>
              <a:t>5</a:t>
            </a:fld>
            <a:endParaRPr lang="en-US" smtClean="0">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Arial" pitchFamily="34" charset="0"/>
              </a:rPr>
              <a:t>Have students give examples of human proteins within these categories.</a:t>
            </a:r>
          </a:p>
          <a:p>
            <a:pPr eaLnBrk="1" hangingPunct="1"/>
            <a:r>
              <a:rPr lang="en-US" dirty="0" smtClean="0">
                <a:latin typeface="Arial" pitchFamily="34" charset="0"/>
              </a:rPr>
              <a:t>Hair</a:t>
            </a:r>
            <a:r>
              <a:rPr lang="en-US" baseline="0" dirty="0" smtClean="0">
                <a:latin typeface="Arial" pitchFamily="34" charset="0"/>
              </a:rPr>
              <a:t> and nails: keratin.</a:t>
            </a:r>
          </a:p>
          <a:p>
            <a:pPr eaLnBrk="1" hangingPunct="1"/>
            <a:r>
              <a:rPr lang="en-US" baseline="0" dirty="0" smtClean="0">
                <a:latin typeface="Arial" pitchFamily="34" charset="0"/>
              </a:rPr>
              <a:t>Hormones: insulin, adrenaline.</a:t>
            </a:r>
          </a:p>
          <a:p>
            <a:pPr eaLnBrk="1" hangingPunct="1"/>
            <a:r>
              <a:rPr lang="en-US" baseline="0" dirty="0" smtClean="0">
                <a:latin typeface="Arial" pitchFamily="34" charset="0"/>
              </a:rPr>
              <a:t>Structural support: </a:t>
            </a:r>
            <a:r>
              <a:rPr lang="en-US" baseline="0" dirty="0" err="1" smtClean="0">
                <a:latin typeface="Arial" pitchFamily="34" charset="0"/>
              </a:rPr>
              <a:t>cytoskeletal</a:t>
            </a:r>
            <a:r>
              <a:rPr lang="en-US" baseline="0" dirty="0" smtClean="0">
                <a:latin typeface="Arial" pitchFamily="34" charset="0"/>
              </a:rPr>
              <a:t> filaments.</a:t>
            </a:r>
          </a:p>
          <a:p>
            <a:pPr eaLnBrk="1" hangingPunct="1"/>
            <a:r>
              <a:rPr lang="en-US" baseline="0" dirty="0" smtClean="0">
                <a:latin typeface="Arial" pitchFamily="34" charset="0"/>
              </a:rPr>
              <a:t>Muscle contraction: </a:t>
            </a:r>
            <a:r>
              <a:rPr lang="en-US" baseline="0" dirty="0" err="1" smtClean="0">
                <a:latin typeface="Arial" pitchFamily="34" charset="0"/>
              </a:rPr>
              <a:t>actin</a:t>
            </a:r>
            <a:r>
              <a:rPr lang="en-US" baseline="0" dirty="0" smtClean="0">
                <a:latin typeface="Arial" pitchFamily="34" charset="0"/>
              </a:rPr>
              <a:t> and myosin.</a:t>
            </a:r>
          </a:p>
          <a:p>
            <a:pPr eaLnBrk="1" hangingPunct="1"/>
            <a:r>
              <a:rPr lang="en-US" baseline="0" dirty="0" smtClean="0">
                <a:latin typeface="Arial" pitchFamily="34" charset="0"/>
              </a:rPr>
              <a:t>Enzymes: lactase.</a:t>
            </a:r>
          </a:p>
          <a:p>
            <a:pPr eaLnBrk="1" hangingPunct="1"/>
            <a:r>
              <a:rPr lang="en-US" baseline="0" dirty="0" smtClean="0">
                <a:latin typeface="Arial" pitchFamily="34" charset="0"/>
              </a:rPr>
              <a:t>Receptors: acetylcholine receptor.</a:t>
            </a:r>
          </a:p>
          <a:p>
            <a:pPr eaLnBrk="1" hangingPunct="1"/>
            <a:r>
              <a:rPr lang="en-US" baseline="0" dirty="0" smtClean="0">
                <a:latin typeface="Arial" pitchFamily="34" charset="0"/>
              </a:rPr>
              <a:t>Antibodies: </a:t>
            </a:r>
            <a:r>
              <a:rPr lang="en-US" baseline="0" dirty="0" err="1" smtClean="0">
                <a:latin typeface="Arial" pitchFamily="34" charset="0"/>
              </a:rPr>
              <a:t>AgG</a:t>
            </a:r>
            <a:r>
              <a:rPr lang="en-US" baseline="0" dirty="0" smtClean="0">
                <a:latin typeface="Arial" pitchFamily="34" charset="0"/>
              </a:rPr>
              <a:t>.</a:t>
            </a:r>
          </a:p>
          <a:p>
            <a:pPr eaLnBrk="1" hangingPunct="1"/>
            <a:r>
              <a:rPr lang="en-US" baseline="0" dirty="0" smtClean="0">
                <a:latin typeface="Arial" pitchFamily="34" charset="0"/>
              </a:rPr>
              <a:t>Nutrient storage: amino acids.</a:t>
            </a:r>
          </a:p>
        </p:txBody>
      </p:sp>
    </p:spTree>
    <p:extLst>
      <p:ext uri="{BB962C8B-B14F-4D97-AF65-F5344CB8AC3E}">
        <p14:creationId xmlns:p14="http://schemas.microsoft.com/office/powerpoint/2010/main" val="58984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8FA90E6-137C-434C-A486-C6D405988195}" type="slidenum">
              <a:rPr lang="en-US" smtClean="0">
                <a:latin typeface="Arial" pitchFamily="34" charset="0"/>
              </a:rPr>
              <a:pPr/>
              <a:t>6</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latin typeface="Arial" pitchFamily="34" charset="0"/>
              </a:rPr>
              <a:t>From bacteria to human beings, every living thing produces and depends on enzymes. </a:t>
            </a:r>
          </a:p>
          <a:p>
            <a:pPr eaLnBrk="1" hangingPunct="1"/>
            <a:r>
              <a:rPr lang="en-US" dirty="0" smtClean="0">
                <a:latin typeface="Arial" pitchFamily="34" charset="0"/>
              </a:rPr>
              <a:t>Clockwise</a:t>
            </a:r>
            <a:r>
              <a:rPr lang="en-US" baseline="0" dirty="0" smtClean="0">
                <a:latin typeface="Arial" pitchFamily="34" charset="0"/>
              </a:rPr>
              <a:t> from top left: E. coli, primrose, President Obama, a Siamese cat, portabella mushrooms.</a:t>
            </a:r>
          </a:p>
          <a:p>
            <a:pPr eaLnBrk="1" hangingPunct="1"/>
            <a:endParaRPr lang="en-US" dirty="0" smtClean="0">
              <a:latin typeface="Arial" pitchFamily="34" charset="0"/>
            </a:endParaRPr>
          </a:p>
        </p:txBody>
      </p:sp>
    </p:spTree>
    <p:extLst>
      <p:ext uri="{BB962C8B-B14F-4D97-AF65-F5344CB8AC3E}">
        <p14:creationId xmlns:p14="http://schemas.microsoft.com/office/powerpoint/2010/main" val="268410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F272118-7C5D-49B2-8C19-22FC7C2ACFBD}" type="slidenum">
              <a:rPr lang="en-US" smtClean="0">
                <a:latin typeface="Arial" pitchFamily="34" charset="0"/>
              </a:rPr>
              <a:pPr/>
              <a:t>7</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Arial" pitchFamily="34" charset="0"/>
              </a:rPr>
              <a:t>What are some examples of enzymes in these categories?</a:t>
            </a:r>
          </a:p>
          <a:p>
            <a:pPr eaLnBrk="1" hangingPunct="1"/>
            <a:r>
              <a:rPr lang="en-US" dirty="0" smtClean="0">
                <a:latin typeface="Arial" pitchFamily="34" charset="0"/>
              </a:rPr>
              <a:t>Metabolism: </a:t>
            </a:r>
            <a:r>
              <a:rPr lang="en-US" dirty="0" err="1" smtClean="0">
                <a:latin typeface="Arial" pitchFamily="34" charset="0"/>
              </a:rPr>
              <a:t>phosphofructokinase</a:t>
            </a:r>
            <a:r>
              <a:rPr lang="en-US" dirty="0" smtClean="0">
                <a:latin typeface="Arial" pitchFamily="34" charset="0"/>
              </a:rPr>
              <a:t>.</a:t>
            </a:r>
          </a:p>
          <a:p>
            <a:pPr eaLnBrk="1" hangingPunct="1"/>
            <a:r>
              <a:rPr lang="en-US" dirty="0" smtClean="0">
                <a:latin typeface="Arial" pitchFamily="34" charset="0"/>
              </a:rPr>
              <a:t>Digestion:</a:t>
            </a:r>
            <a:r>
              <a:rPr lang="en-US" baseline="0" dirty="0" smtClean="0">
                <a:latin typeface="Arial" pitchFamily="34" charset="0"/>
              </a:rPr>
              <a:t> pepsin, </a:t>
            </a:r>
            <a:r>
              <a:rPr lang="en-US" baseline="0" dirty="0" err="1" smtClean="0">
                <a:latin typeface="Arial" pitchFamily="34" charset="0"/>
              </a:rPr>
              <a:t>trypsin</a:t>
            </a:r>
            <a:r>
              <a:rPr lang="en-US" baseline="0" dirty="0" smtClean="0">
                <a:latin typeface="Arial" pitchFamily="34" charset="0"/>
              </a:rPr>
              <a:t>.</a:t>
            </a:r>
          </a:p>
          <a:p>
            <a:pPr eaLnBrk="1" hangingPunct="1"/>
            <a:r>
              <a:rPr lang="en-US" baseline="0" dirty="0" smtClean="0">
                <a:latin typeface="Arial" pitchFamily="34" charset="0"/>
              </a:rPr>
              <a:t>RNA synthesis: RNA polymerase.</a:t>
            </a:r>
          </a:p>
          <a:p>
            <a:pPr eaLnBrk="1" hangingPunct="1"/>
            <a:r>
              <a:rPr lang="en-US" baseline="0" dirty="0" smtClean="0">
                <a:latin typeface="Arial" pitchFamily="34" charset="0"/>
              </a:rPr>
              <a:t>DNA replication: DNA polymerase, </a:t>
            </a:r>
            <a:r>
              <a:rPr lang="en-US" baseline="0" dirty="0" err="1" smtClean="0">
                <a:latin typeface="Arial" pitchFamily="34" charset="0"/>
              </a:rPr>
              <a:t>helicase</a:t>
            </a:r>
            <a:r>
              <a:rPr lang="en-US" baseline="0" dirty="0" smtClean="0">
                <a:latin typeface="Arial" pitchFamily="34" charset="0"/>
              </a:rPr>
              <a:t>, </a:t>
            </a:r>
            <a:r>
              <a:rPr lang="en-US" baseline="0" dirty="0" err="1" smtClean="0">
                <a:latin typeface="Arial" pitchFamily="34" charset="0"/>
              </a:rPr>
              <a:t>ligase</a:t>
            </a:r>
            <a:r>
              <a:rPr lang="en-US" baseline="0" dirty="0" smtClean="0">
                <a:latin typeface="Arial" pitchFamily="34" charset="0"/>
              </a:rPr>
              <a:t>.</a:t>
            </a:r>
          </a:p>
          <a:p>
            <a:pPr eaLnBrk="1" hangingPunct="1"/>
            <a:r>
              <a:rPr lang="en-US" baseline="0" dirty="0" smtClean="0">
                <a:latin typeface="Arial" pitchFamily="34" charset="0"/>
              </a:rPr>
              <a:t>Reproduction: digestive enzymes that allow sperm to penetrate egg.</a:t>
            </a:r>
            <a:endParaRPr lang="en-US" dirty="0" smtClean="0">
              <a:latin typeface="Arial" pitchFamily="34" charset="0"/>
            </a:endParaRPr>
          </a:p>
        </p:txBody>
      </p:sp>
    </p:spTree>
    <p:extLst>
      <p:ext uri="{BB962C8B-B14F-4D97-AF65-F5344CB8AC3E}">
        <p14:creationId xmlns:p14="http://schemas.microsoft.com/office/powerpoint/2010/main" val="3970941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Enzymes are the construction workers of the cell.  They build</a:t>
            </a:r>
            <a:r>
              <a:rPr lang="en-US" baseline="0" dirty="0" smtClean="0"/>
              <a:t> up molecules in anabolic reactions, and break down molecules in catabolic reactions.</a:t>
            </a:r>
            <a:endParaRPr lang="en-US" dirty="0"/>
          </a:p>
        </p:txBody>
      </p:sp>
      <p:sp>
        <p:nvSpPr>
          <p:cNvPr id="4" name="Slide Number Placeholder 3"/>
          <p:cNvSpPr>
            <a:spLocks noGrp="1"/>
          </p:cNvSpPr>
          <p:nvPr>
            <p:ph type="sldNum" sz="quarter" idx="10"/>
          </p:nvPr>
        </p:nvSpPr>
        <p:spPr/>
        <p:txBody>
          <a:bodyPr/>
          <a:lstStyle/>
          <a:p>
            <a:pPr>
              <a:defRPr/>
            </a:pPr>
            <a:fld id="{D380AAE6-C8D9-4CDE-B761-EDBA00B75735}" type="slidenum">
              <a:rPr lang="en-US" smtClean="0"/>
              <a:pPr>
                <a:defRPr/>
              </a:pPr>
              <a:t>8</a:t>
            </a:fld>
            <a:endParaRPr lang="en-US"/>
          </a:p>
        </p:txBody>
      </p:sp>
    </p:spTree>
    <p:extLst>
      <p:ext uri="{BB962C8B-B14F-4D97-AF65-F5344CB8AC3E}">
        <p14:creationId xmlns:p14="http://schemas.microsoft.com/office/powerpoint/2010/main" val="103544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enzymes end with the suffix</a:t>
            </a:r>
            <a:r>
              <a:rPr lang="en-US" baseline="0" dirty="0" smtClean="0"/>
              <a:t> –</a:t>
            </a:r>
            <a:r>
              <a:rPr lang="en-US" baseline="0" dirty="0" err="1" smtClean="0"/>
              <a:t>ase</a:t>
            </a:r>
            <a:r>
              <a:rPr lang="en-US" baseline="0" dirty="0" smtClean="0"/>
              <a:t>.  In the student hands-on activity, students act as </a:t>
            </a:r>
            <a:r>
              <a:rPr lang="en-US" baseline="0" dirty="0" err="1" smtClean="0"/>
              <a:t>paperclipase</a:t>
            </a:r>
            <a:r>
              <a:rPr lang="en-US" baseline="0" dirty="0" smtClean="0"/>
              <a:t>, which attaches two paperclips together, or </a:t>
            </a:r>
            <a:r>
              <a:rPr lang="en-US" baseline="0" dirty="0" err="1" smtClean="0"/>
              <a:t>toothpickase</a:t>
            </a:r>
            <a:r>
              <a:rPr lang="en-US" baseline="0" dirty="0" smtClean="0"/>
              <a:t>, which breaks a toothpick in half.  Students see how many of their specific reaction they can perform in 5 minutes.  Then, they repeat the process with their fingers taped together, to see the effects of an inhibitor on enzyme function.</a:t>
            </a:r>
            <a:endParaRPr lang="en-US" dirty="0"/>
          </a:p>
        </p:txBody>
      </p:sp>
      <p:sp>
        <p:nvSpPr>
          <p:cNvPr id="4" name="Slide Number Placeholder 3"/>
          <p:cNvSpPr>
            <a:spLocks noGrp="1"/>
          </p:cNvSpPr>
          <p:nvPr>
            <p:ph type="sldNum" sz="quarter" idx="10"/>
          </p:nvPr>
        </p:nvSpPr>
        <p:spPr/>
        <p:txBody>
          <a:bodyPr/>
          <a:lstStyle/>
          <a:p>
            <a:pPr>
              <a:defRPr/>
            </a:pPr>
            <a:fld id="{D380AAE6-C8D9-4CDE-B761-EDBA00B75735}" type="slidenum">
              <a:rPr lang="en-US" smtClean="0"/>
              <a:pPr>
                <a:defRPr/>
              </a:pPr>
              <a:t>9</a:t>
            </a:fld>
            <a:endParaRPr lang="en-US"/>
          </a:p>
        </p:txBody>
      </p:sp>
    </p:spTree>
    <p:extLst>
      <p:ext uri="{BB962C8B-B14F-4D97-AF65-F5344CB8AC3E}">
        <p14:creationId xmlns:p14="http://schemas.microsoft.com/office/powerpoint/2010/main" val="77549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1AA80A93-009D-4349-B573-842EDCD790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00D74902-B174-49BB-BC0F-B8E08872A7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C11C62ED-1A03-4330-8554-5CE5E1291F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D5AB2527-A646-436E-A907-56DD9992EA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9A1A0153-A3E7-46F1-80AD-E20AC3D586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199ACE73-CC28-45B0-AD67-7FA4A45ABB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endParaRPr lang="en-US"/>
          </a:p>
        </p:txBody>
      </p:sp>
      <p:sp>
        <p:nvSpPr>
          <p:cNvPr id="8" name="Rectangle 6"/>
          <p:cNvSpPr>
            <a:spLocks noGrp="1" noChangeArrowheads="1"/>
          </p:cNvSpPr>
          <p:nvPr>
            <p:ph type="ftr" sz="quarter" idx="11"/>
          </p:nvPr>
        </p:nvSpPr>
        <p:spPr/>
        <p:txBody>
          <a:bodyPr/>
          <a:lstStyle>
            <a:lvl1pPr>
              <a:defRPr/>
            </a:lvl1pPr>
          </a:lstStyle>
          <a:p>
            <a:pPr>
              <a:defRPr/>
            </a:pPr>
            <a:endParaRPr lang="en-US"/>
          </a:p>
        </p:txBody>
      </p:sp>
      <p:sp>
        <p:nvSpPr>
          <p:cNvPr id="9" name="Rectangle 7"/>
          <p:cNvSpPr>
            <a:spLocks noGrp="1" noChangeArrowheads="1"/>
          </p:cNvSpPr>
          <p:nvPr>
            <p:ph type="sldNum" sz="quarter" idx="12"/>
          </p:nvPr>
        </p:nvSpPr>
        <p:spPr/>
        <p:txBody>
          <a:bodyPr/>
          <a:lstStyle>
            <a:lvl1pPr>
              <a:defRPr/>
            </a:lvl1pPr>
          </a:lstStyle>
          <a:p>
            <a:pPr>
              <a:defRPr/>
            </a:pPr>
            <a:fld id="{7BC06648-C6BD-403A-B282-2702A57797A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ftr" sz="quarter" idx="11"/>
          </p:nvPr>
        </p:nvSpPr>
        <p:spPr/>
        <p:txBody>
          <a:bodyPr/>
          <a:lstStyle>
            <a:lvl1pPr>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vl1pPr>
          </a:lstStyle>
          <a:p>
            <a:pPr>
              <a:defRPr/>
            </a:pPr>
            <a:fld id="{71F6B003-24C7-413B-9D23-303BF45A55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ftr" sz="quarter" idx="11"/>
          </p:nvPr>
        </p:nvSpPr>
        <p:spPr/>
        <p:txBody>
          <a:bodyPr/>
          <a:lstStyle>
            <a:lvl1pPr>
              <a:defRPr/>
            </a:lvl1pPr>
          </a:lstStyle>
          <a:p>
            <a:pPr>
              <a:defRPr/>
            </a:pPr>
            <a:endParaRPr lang="en-US"/>
          </a:p>
        </p:txBody>
      </p:sp>
      <p:sp>
        <p:nvSpPr>
          <p:cNvPr id="4" name="Rectangle 7"/>
          <p:cNvSpPr>
            <a:spLocks noGrp="1" noChangeArrowheads="1"/>
          </p:cNvSpPr>
          <p:nvPr>
            <p:ph type="sldNum" sz="quarter" idx="12"/>
          </p:nvPr>
        </p:nvSpPr>
        <p:spPr/>
        <p:txBody>
          <a:bodyPr/>
          <a:lstStyle>
            <a:lvl1pPr>
              <a:defRPr/>
            </a:lvl1pPr>
          </a:lstStyle>
          <a:p>
            <a:pPr>
              <a:defRPr/>
            </a:pPr>
            <a:fld id="{A96BBE18-7C21-409D-ADFD-356F19627A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EB38F288-3C38-4AC6-B6F0-2496FCBB72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65605A52-1EA9-4896-BD13-5C6C430E50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PBB_Protein_ACHE_image"/>
          <p:cNvPicPr>
            <a:picLocks noChangeAspect="1" noChangeArrowheads="1"/>
          </p:cNvPicPr>
          <p:nvPr userDrawn="1"/>
        </p:nvPicPr>
        <p:blipFill>
          <a:blip r:embed="rId13" cstate="print"/>
          <a:srcRect/>
          <a:stretch>
            <a:fillRect/>
          </a:stretch>
        </p:blipFill>
        <p:spPr bwMode="auto">
          <a:xfrm>
            <a:off x="7391400" y="5257800"/>
            <a:ext cx="1390650" cy="13906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355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355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3AD6EB2-C3F2-4567-A20A-ECF168E53C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1.jpeg"/><Relationship Id="rId7"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d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28.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d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7.pd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9.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4800600" y="1676400"/>
            <a:ext cx="3733800" cy="2057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85800" y="1676400"/>
            <a:ext cx="3733800" cy="2057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6" name="Title 1"/>
          <p:cNvSpPr>
            <a:spLocks noGrp="1"/>
          </p:cNvSpPr>
          <p:nvPr>
            <p:ph type="title"/>
          </p:nvPr>
        </p:nvSpPr>
        <p:spPr/>
        <p:txBody>
          <a:bodyPr/>
          <a:lstStyle/>
          <a:p>
            <a:r>
              <a:rPr lang="en-US" smtClean="0"/>
              <a:t>Laboratory Introduction</a:t>
            </a:r>
          </a:p>
        </p:txBody>
      </p:sp>
      <p:sp>
        <p:nvSpPr>
          <p:cNvPr id="13317" name="TextBox 2"/>
          <p:cNvSpPr txBox="1">
            <a:spLocks noChangeArrowheads="1"/>
          </p:cNvSpPr>
          <p:nvPr/>
        </p:nvSpPr>
        <p:spPr bwMode="auto">
          <a:xfrm>
            <a:off x="1066800" y="1905000"/>
            <a:ext cx="2819400" cy="461963"/>
          </a:xfrm>
          <a:prstGeom prst="rect">
            <a:avLst/>
          </a:prstGeom>
          <a:noFill/>
          <a:ln w="9525">
            <a:noFill/>
            <a:miter lim="800000"/>
            <a:headEnd/>
            <a:tailEnd/>
          </a:ln>
        </p:spPr>
        <p:txBody>
          <a:bodyPr wrap="none">
            <a:spAutoFit/>
          </a:bodyPr>
          <a:lstStyle/>
          <a:p>
            <a:r>
              <a:rPr lang="en-US" sz="2400" u="sng"/>
              <a:t>What is a protocol?</a:t>
            </a:r>
          </a:p>
        </p:txBody>
      </p:sp>
      <p:sp>
        <p:nvSpPr>
          <p:cNvPr id="13318" name="TextBox 3"/>
          <p:cNvSpPr txBox="1">
            <a:spLocks noChangeArrowheads="1"/>
          </p:cNvSpPr>
          <p:nvPr/>
        </p:nvSpPr>
        <p:spPr bwMode="auto">
          <a:xfrm>
            <a:off x="5103813" y="1905000"/>
            <a:ext cx="2973387" cy="461963"/>
          </a:xfrm>
          <a:prstGeom prst="rect">
            <a:avLst/>
          </a:prstGeom>
          <a:noFill/>
          <a:ln w="9525">
            <a:noFill/>
            <a:miter lim="800000"/>
            <a:headEnd/>
            <a:tailEnd/>
          </a:ln>
        </p:spPr>
        <p:txBody>
          <a:bodyPr wrap="none">
            <a:spAutoFit/>
          </a:bodyPr>
          <a:lstStyle/>
          <a:p>
            <a:r>
              <a:rPr lang="en-US" sz="2400" u="sng"/>
              <a:t>What is an enzyme?</a:t>
            </a:r>
          </a:p>
        </p:txBody>
      </p:sp>
      <p:sp>
        <p:nvSpPr>
          <p:cNvPr id="13319" name="TextBox 4"/>
          <p:cNvSpPr txBox="1">
            <a:spLocks noChangeArrowheads="1"/>
          </p:cNvSpPr>
          <p:nvPr/>
        </p:nvSpPr>
        <p:spPr bwMode="auto">
          <a:xfrm>
            <a:off x="1206500" y="2667000"/>
            <a:ext cx="2663825" cy="830263"/>
          </a:xfrm>
          <a:prstGeom prst="rect">
            <a:avLst/>
          </a:prstGeom>
          <a:noFill/>
          <a:ln w="9525">
            <a:noFill/>
            <a:miter lim="800000"/>
            <a:headEnd/>
            <a:tailEnd/>
          </a:ln>
        </p:spPr>
        <p:txBody>
          <a:bodyPr wrap="none">
            <a:spAutoFit/>
          </a:bodyPr>
          <a:lstStyle/>
          <a:p>
            <a:pPr algn="ctr"/>
            <a:r>
              <a:rPr lang="en-US" sz="2400"/>
              <a:t>Why do scientists </a:t>
            </a:r>
            <a:br>
              <a:rPr lang="en-US" sz="2400"/>
            </a:br>
            <a:r>
              <a:rPr lang="en-US" sz="2400"/>
              <a:t>use protocols?</a:t>
            </a:r>
          </a:p>
        </p:txBody>
      </p:sp>
      <p:sp>
        <p:nvSpPr>
          <p:cNvPr id="13320" name="TextBox 5"/>
          <p:cNvSpPr txBox="1">
            <a:spLocks noChangeArrowheads="1"/>
          </p:cNvSpPr>
          <p:nvPr/>
        </p:nvSpPr>
        <p:spPr bwMode="auto">
          <a:xfrm>
            <a:off x="4827588" y="2667000"/>
            <a:ext cx="3762375" cy="830263"/>
          </a:xfrm>
          <a:prstGeom prst="rect">
            <a:avLst/>
          </a:prstGeom>
          <a:noFill/>
          <a:ln w="9525">
            <a:noFill/>
            <a:miter lim="800000"/>
            <a:headEnd/>
            <a:tailEnd/>
          </a:ln>
        </p:spPr>
        <p:txBody>
          <a:bodyPr wrap="none">
            <a:spAutoFit/>
          </a:bodyPr>
          <a:lstStyle/>
          <a:p>
            <a:pPr algn="ctr"/>
            <a:r>
              <a:rPr lang="en-US" sz="2400"/>
              <a:t>What are some examples </a:t>
            </a:r>
            <a:br>
              <a:rPr lang="en-US" sz="2400"/>
            </a:br>
            <a:r>
              <a:rPr lang="en-US" sz="2400"/>
              <a:t>of enzymes in our lives?</a:t>
            </a:r>
          </a:p>
        </p:txBody>
      </p:sp>
      <p:grpSp>
        <p:nvGrpSpPr>
          <p:cNvPr id="2" name="Group 12"/>
          <p:cNvGrpSpPr>
            <a:grpSpLocks/>
          </p:cNvGrpSpPr>
          <p:nvPr/>
        </p:nvGrpSpPr>
        <p:grpSpPr bwMode="auto">
          <a:xfrm>
            <a:off x="2514600" y="4038600"/>
            <a:ext cx="3733800" cy="2362200"/>
            <a:chOff x="2514600" y="4038600"/>
            <a:chExt cx="3733800" cy="2362200"/>
          </a:xfrm>
        </p:grpSpPr>
        <p:sp>
          <p:nvSpPr>
            <p:cNvPr id="8" name="Cloud 7"/>
            <p:cNvSpPr/>
            <p:nvPr/>
          </p:nvSpPr>
          <p:spPr>
            <a:xfrm>
              <a:off x="2514600" y="4038600"/>
              <a:ext cx="3733800" cy="2362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5" name="TextBox 6"/>
            <p:cNvSpPr txBox="1">
              <a:spLocks noChangeArrowheads="1"/>
            </p:cNvSpPr>
            <p:nvPr/>
          </p:nvSpPr>
          <p:spPr bwMode="auto">
            <a:xfrm>
              <a:off x="3644900" y="4591050"/>
              <a:ext cx="1430338" cy="1200150"/>
            </a:xfrm>
            <a:prstGeom prst="rect">
              <a:avLst/>
            </a:prstGeom>
            <a:noFill/>
            <a:ln w="9525">
              <a:noFill/>
              <a:miter lim="800000"/>
              <a:headEnd/>
              <a:tailEnd/>
            </a:ln>
          </p:spPr>
          <p:txBody>
            <a:bodyPr wrap="none">
              <a:spAutoFit/>
            </a:bodyPr>
            <a:lstStyle/>
            <a:p>
              <a:pPr algn="ctr"/>
              <a:r>
                <a:rPr lang="en-US" sz="2400"/>
                <a:t>Now let’s</a:t>
              </a:r>
              <a:br>
                <a:rPr lang="en-US" sz="2400"/>
              </a:br>
              <a:r>
                <a:rPr lang="en-US" sz="2400"/>
                <a:t>practice</a:t>
              </a:r>
              <a:br>
                <a:rPr lang="en-US" sz="2400"/>
              </a:br>
              <a:r>
                <a:rPr lang="en-US" sz="2400"/>
                <a:t>pipetting!</a:t>
              </a:r>
            </a:p>
          </p:txBody>
        </p:sp>
      </p:grpSp>
      <p:sp>
        <p:nvSpPr>
          <p:cNvPr id="12" name="Rectangle 11"/>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609600" y="1600200"/>
            <a:ext cx="3886200" cy="22098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318" grpId="0"/>
      <p:bldP spid="13320"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152400"/>
            <a:ext cx="8991600" cy="1143000"/>
          </a:xfrm>
        </p:spPr>
        <p:txBody>
          <a:bodyPr/>
          <a:lstStyle/>
          <a:p>
            <a:pPr eaLnBrk="1" hangingPunct="1"/>
            <a:r>
              <a:rPr lang="en-US" smtClean="0"/>
              <a:t>Enzymes in our daily lives:</a:t>
            </a:r>
          </a:p>
        </p:txBody>
      </p:sp>
      <p:pic>
        <p:nvPicPr>
          <p:cNvPr id="22531" name="Picture 3" descr="beano"/>
          <p:cNvPicPr>
            <a:picLocks noChangeAspect="1" noChangeArrowheads="1"/>
          </p:cNvPicPr>
          <p:nvPr/>
        </p:nvPicPr>
        <p:blipFill>
          <a:blip r:embed="rId3" cstate="print"/>
          <a:srcRect/>
          <a:stretch>
            <a:fillRect/>
          </a:stretch>
        </p:blipFill>
        <p:spPr bwMode="auto">
          <a:xfrm>
            <a:off x="914400" y="1600200"/>
            <a:ext cx="1411288" cy="1676400"/>
          </a:xfrm>
          <a:prstGeom prst="rect">
            <a:avLst/>
          </a:prstGeom>
          <a:noFill/>
          <a:ln w="9525">
            <a:noFill/>
            <a:miter lim="800000"/>
            <a:headEnd/>
            <a:tailEnd/>
          </a:ln>
        </p:spPr>
      </p:pic>
      <p:pic>
        <p:nvPicPr>
          <p:cNvPr id="22532" name="Picture 5" descr="Stain Enzyme Treatment"/>
          <p:cNvPicPr>
            <a:picLocks noChangeAspect="1" noChangeArrowheads="1"/>
          </p:cNvPicPr>
          <p:nvPr/>
        </p:nvPicPr>
        <p:blipFill>
          <a:blip r:embed="rId4" cstate="print"/>
          <a:srcRect/>
          <a:stretch>
            <a:fillRect/>
          </a:stretch>
        </p:blipFill>
        <p:spPr bwMode="auto">
          <a:xfrm>
            <a:off x="2819400" y="3810000"/>
            <a:ext cx="1296988" cy="2514600"/>
          </a:xfrm>
          <a:prstGeom prst="rect">
            <a:avLst/>
          </a:prstGeom>
          <a:noFill/>
          <a:ln w="9525">
            <a:noFill/>
            <a:miter lim="800000"/>
            <a:headEnd/>
            <a:tailEnd/>
          </a:ln>
        </p:spPr>
      </p:pic>
      <p:sp>
        <p:nvSpPr>
          <p:cNvPr id="22533" name="Rectangle 6"/>
          <p:cNvSpPr>
            <a:spLocks noChangeArrowheads="1"/>
          </p:cNvSpPr>
          <p:nvPr/>
        </p:nvSpPr>
        <p:spPr bwMode="auto">
          <a:xfrm>
            <a:off x="4267200" y="5029200"/>
            <a:ext cx="1441450" cy="366713"/>
          </a:xfrm>
          <a:prstGeom prst="rect">
            <a:avLst/>
          </a:prstGeom>
          <a:noFill/>
          <a:ln w="9525">
            <a:noFill/>
            <a:miter lim="800000"/>
            <a:headEnd/>
            <a:tailEnd/>
          </a:ln>
        </p:spPr>
        <p:txBody>
          <a:bodyPr wrap="none" anchor="ctr">
            <a:spAutoFit/>
          </a:bodyPr>
          <a:lstStyle/>
          <a:p>
            <a:pPr algn="ctr"/>
            <a:r>
              <a:rPr lang="en-US" b="1"/>
              <a:t>PROTEASE</a:t>
            </a:r>
          </a:p>
        </p:txBody>
      </p:sp>
      <p:sp>
        <p:nvSpPr>
          <p:cNvPr id="22534" name="Rectangle 7"/>
          <p:cNvSpPr>
            <a:spLocks noChangeArrowheads="1"/>
          </p:cNvSpPr>
          <p:nvPr/>
        </p:nvSpPr>
        <p:spPr bwMode="auto">
          <a:xfrm>
            <a:off x="2438400" y="2133600"/>
            <a:ext cx="1682750" cy="366713"/>
          </a:xfrm>
          <a:prstGeom prst="rect">
            <a:avLst/>
          </a:prstGeom>
          <a:noFill/>
          <a:ln w="9525">
            <a:noFill/>
            <a:miter lim="800000"/>
            <a:headEnd/>
            <a:tailEnd/>
          </a:ln>
        </p:spPr>
        <p:txBody>
          <a:bodyPr wrap="none" anchor="ctr">
            <a:spAutoFit/>
          </a:bodyPr>
          <a:lstStyle/>
          <a:p>
            <a:pPr algn="ctr"/>
            <a:r>
              <a:rPr lang="en-US" b="1"/>
              <a:t>HYDROLASE </a:t>
            </a:r>
          </a:p>
        </p:txBody>
      </p:sp>
      <p:sp>
        <p:nvSpPr>
          <p:cNvPr id="22535" name="Rectangle 8"/>
          <p:cNvSpPr>
            <a:spLocks noChangeArrowheads="1"/>
          </p:cNvSpPr>
          <p:nvPr/>
        </p:nvSpPr>
        <p:spPr bwMode="auto">
          <a:xfrm>
            <a:off x="6858000" y="2209800"/>
            <a:ext cx="1263650" cy="366713"/>
          </a:xfrm>
          <a:prstGeom prst="rect">
            <a:avLst/>
          </a:prstGeom>
          <a:noFill/>
          <a:ln w="9525">
            <a:noFill/>
            <a:miter lim="800000"/>
            <a:headEnd/>
            <a:tailEnd/>
          </a:ln>
        </p:spPr>
        <p:txBody>
          <a:bodyPr wrap="none" anchor="ctr">
            <a:spAutoFit/>
          </a:bodyPr>
          <a:lstStyle/>
          <a:p>
            <a:pPr algn="ctr"/>
            <a:r>
              <a:rPr lang="en-US" b="1"/>
              <a:t>LACTASE</a:t>
            </a:r>
          </a:p>
        </p:txBody>
      </p:sp>
      <p:sp>
        <p:nvSpPr>
          <p:cNvPr id="10" name="Rectangle 9"/>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537" name="Picture 10" descr="lactaid.jpg"/>
          <p:cNvPicPr>
            <a:picLocks noChangeAspect="1"/>
          </p:cNvPicPr>
          <p:nvPr/>
        </p:nvPicPr>
        <p:blipFill>
          <a:blip r:embed="rId5" cstate="print"/>
          <a:srcRect/>
          <a:stretch>
            <a:fillRect/>
          </a:stretch>
        </p:blipFill>
        <p:spPr bwMode="auto">
          <a:xfrm>
            <a:off x="5334000" y="1143000"/>
            <a:ext cx="1254125" cy="2651125"/>
          </a:xfrm>
          <a:prstGeom prst="rect">
            <a:avLst/>
          </a:prstGeom>
          <a:noFill/>
          <a:ln w="9525">
            <a:noFill/>
            <a:miter lim="800000"/>
            <a:headEnd/>
            <a:tailEnd/>
          </a:ln>
        </p:spPr>
      </p:pic>
      <p:pic>
        <p:nvPicPr>
          <p:cNvPr id="22538" name="Picture 11" descr="meat tenderizer.gif"/>
          <p:cNvPicPr>
            <a:picLocks noChangeAspect="1"/>
          </p:cNvPicPr>
          <p:nvPr/>
        </p:nvPicPr>
        <p:blipFill>
          <a:blip r:embed="rId6" cstate="print"/>
          <a:srcRect/>
          <a:stretch>
            <a:fillRect/>
          </a:stretch>
        </p:blipFill>
        <p:spPr bwMode="auto">
          <a:xfrm>
            <a:off x="5248275" y="4181475"/>
            <a:ext cx="2143125" cy="2143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229600" cy="1143000"/>
          </a:xfrm>
        </p:spPr>
        <p:txBody>
          <a:bodyPr/>
          <a:lstStyle/>
          <a:p>
            <a:pPr eaLnBrk="1" hangingPunct="1"/>
            <a:r>
              <a:rPr lang="en-US" sz="4000" smtClean="0"/>
              <a:t>How do enzymes </a:t>
            </a:r>
            <a:br>
              <a:rPr lang="en-US" sz="4000" smtClean="0"/>
            </a:br>
            <a:r>
              <a:rPr lang="en-US" sz="4000" smtClean="0"/>
              <a:t>speed up reactions?</a:t>
            </a:r>
          </a:p>
        </p:txBody>
      </p:sp>
      <p:pic>
        <p:nvPicPr>
          <p:cNvPr id="23555" name="Picture 4" descr="ecb4x30"/>
          <p:cNvPicPr>
            <a:picLocks noGrp="1" noChangeAspect="1" noChangeArrowheads="1"/>
          </p:cNvPicPr>
          <p:nvPr>
            <p:ph idx="1"/>
          </p:nvPr>
        </p:nvPicPr>
        <p:blipFill>
          <a:blip r:embed="rId3" cstate="print"/>
          <a:srcRect/>
          <a:stretch>
            <a:fillRect/>
          </a:stretch>
        </p:blipFill>
        <p:spPr>
          <a:xfrm>
            <a:off x="1828800" y="2209800"/>
            <a:ext cx="5486400" cy="4076700"/>
          </a:xfrm>
          <a:noFill/>
        </p:spPr>
      </p:pic>
      <p:sp>
        <p:nvSpPr>
          <p:cNvPr id="13" name="Cloud 12"/>
          <p:cNvSpPr/>
          <p:nvPr/>
        </p:nvSpPr>
        <p:spPr>
          <a:xfrm>
            <a:off x="5943600" y="5181600"/>
            <a:ext cx="2743200" cy="1295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7" name="Rectangle 5"/>
          <p:cNvSpPr>
            <a:spLocks noChangeArrowheads="1"/>
          </p:cNvSpPr>
          <p:nvPr/>
        </p:nvSpPr>
        <p:spPr bwMode="auto">
          <a:xfrm>
            <a:off x="457200" y="2209800"/>
            <a:ext cx="8229600" cy="396875"/>
          </a:xfrm>
          <a:prstGeom prst="rect">
            <a:avLst/>
          </a:prstGeom>
          <a:noFill/>
          <a:ln w="9525">
            <a:noFill/>
            <a:miter lim="800000"/>
            <a:headEnd/>
            <a:tailEnd/>
          </a:ln>
        </p:spPr>
        <p:txBody>
          <a:bodyPr>
            <a:spAutoFit/>
          </a:bodyPr>
          <a:lstStyle/>
          <a:p>
            <a:pPr algn="ctr">
              <a:lnSpc>
                <a:spcPct val="90000"/>
              </a:lnSpc>
              <a:spcBef>
                <a:spcPct val="20000"/>
              </a:spcBef>
            </a:pPr>
            <a:r>
              <a:rPr lang="en-US" sz="2200"/>
              <a:t>The enzyme creates a </a:t>
            </a:r>
            <a:r>
              <a:rPr lang="en-US" sz="2200" b="1">
                <a:solidFill>
                  <a:srgbClr val="FF0000"/>
                </a:solidFill>
              </a:rPr>
              <a:t>favorable environment</a:t>
            </a:r>
            <a:r>
              <a:rPr lang="en-US" sz="2200">
                <a:solidFill>
                  <a:srgbClr val="FF0000"/>
                </a:solidFill>
              </a:rPr>
              <a:t> </a:t>
            </a:r>
            <a:r>
              <a:rPr lang="en-US" sz="2200"/>
              <a:t>for the reaction.</a:t>
            </a:r>
          </a:p>
        </p:txBody>
      </p:sp>
      <p:sp>
        <p:nvSpPr>
          <p:cNvPr id="23558" name="Text Box 6"/>
          <p:cNvSpPr txBox="1">
            <a:spLocks noChangeArrowheads="1"/>
          </p:cNvSpPr>
          <p:nvPr/>
        </p:nvSpPr>
        <p:spPr bwMode="auto">
          <a:xfrm>
            <a:off x="1928813" y="3495675"/>
            <a:ext cx="1295400" cy="366713"/>
          </a:xfrm>
          <a:prstGeom prst="rect">
            <a:avLst/>
          </a:prstGeom>
          <a:solidFill>
            <a:schemeClr val="bg1"/>
          </a:solidFill>
          <a:ln w="9525">
            <a:noFill/>
            <a:miter lim="800000"/>
            <a:headEnd/>
            <a:tailEnd/>
          </a:ln>
        </p:spPr>
        <p:txBody>
          <a:bodyPr>
            <a:spAutoFit/>
          </a:bodyPr>
          <a:lstStyle/>
          <a:p>
            <a:pPr>
              <a:spcBef>
                <a:spcPct val="50000"/>
              </a:spcBef>
            </a:pPr>
            <a:r>
              <a:rPr lang="en-US" b="1">
                <a:solidFill>
                  <a:schemeClr val="accent2"/>
                </a:solidFill>
              </a:rPr>
              <a:t>Substrate</a:t>
            </a:r>
          </a:p>
        </p:txBody>
      </p:sp>
      <p:sp>
        <p:nvSpPr>
          <p:cNvPr id="23559" name="Text Box 7"/>
          <p:cNvSpPr txBox="1">
            <a:spLocks noChangeArrowheads="1"/>
          </p:cNvSpPr>
          <p:nvPr/>
        </p:nvSpPr>
        <p:spPr bwMode="auto">
          <a:xfrm>
            <a:off x="2971800" y="5105400"/>
            <a:ext cx="1295400" cy="366713"/>
          </a:xfrm>
          <a:prstGeom prst="rect">
            <a:avLst/>
          </a:prstGeom>
          <a:solidFill>
            <a:schemeClr val="bg1"/>
          </a:solidFill>
          <a:ln w="9525">
            <a:noFill/>
            <a:miter lim="800000"/>
            <a:headEnd/>
            <a:tailEnd/>
          </a:ln>
        </p:spPr>
        <p:txBody>
          <a:bodyPr>
            <a:spAutoFit/>
          </a:bodyPr>
          <a:lstStyle/>
          <a:p>
            <a:pPr>
              <a:spcBef>
                <a:spcPct val="50000"/>
              </a:spcBef>
            </a:pPr>
            <a:r>
              <a:rPr lang="en-US"/>
              <a:t>Enzyme</a:t>
            </a:r>
          </a:p>
        </p:txBody>
      </p:sp>
      <p:sp>
        <p:nvSpPr>
          <p:cNvPr id="23560" name="Text Box 9"/>
          <p:cNvSpPr txBox="1">
            <a:spLocks noChangeArrowheads="1"/>
          </p:cNvSpPr>
          <p:nvPr/>
        </p:nvSpPr>
        <p:spPr bwMode="auto">
          <a:xfrm>
            <a:off x="4784725" y="3160713"/>
            <a:ext cx="1844675" cy="366712"/>
          </a:xfrm>
          <a:prstGeom prst="rect">
            <a:avLst/>
          </a:prstGeom>
          <a:noFill/>
          <a:ln w="9525">
            <a:noFill/>
            <a:miter lim="800000"/>
            <a:headEnd/>
            <a:tailEnd/>
          </a:ln>
        </p:spPr>
        <p:txBody>
          <a:bodyPr>
            <a:spAutoFit/>
          </a:bodyPr>
          <a:lstStyle/>
          <a:p>
            <a:endParaRPr lang="en-US"/>
          </a:p>
        </p:txBody>
      </p:sp>
      <p:sp>
        <p:nvSpPr>
          <p:cNvPr id="23561" name="Text Box 10"/>
          <p:cNvSpPr txBox="1">
            <a:spLocks noChangeArrowheads="1"/>
          </p:cNvSpPr>
          <p:nvPr/>
        </p:nvSpPr>
        <p:spPr bwMode="auto">
          <a:xfrm>
            <a:off x="4572000" y="3163888"/>
            <a:ext cx="4224338" cy="369887"/>
          </a:xfrm>
          <a:prstGeom prst="rect">
            <a:avLst/>
          </a:prstGeom>
          <a:solidFill>
            <a:schemeClr val="bg1"/>
          </a:solidFill>
          <a:ln w="9525">
            <a:noFill/>
            <a:miter lim="800000"/>
            <a:headEnd/>
            <a:tailEnd/>
          </a:ln>
        </p:spPr>
        <p:txBody>
          <a:bodyPr wrap="none">
            <a:spAutoFit/>
          </a:bodyPr>
          <a:lstStyle/>
          <a:p>
            <a:r>
              <a:rPr lang="en-US" b="1">
                <a:solidFill>
                  <a:schemeClr val="accent2"/>
                </a:solidFill>
              </a:rPr>
              <a:t>Substrate</a:t>
            </a:r>
            <a:r>
              <a:rPr lang="en-US"/>
              <a:t> binds enzyme in </a:t>
            </a:r>
            <a:r>
              <a:rPr lang="en-US" b="1">
                <a:solidFill>
                  <a:srgbClr val="FF0000"/>
                </a:solidFill>
              </a:rPr>
              <a:t>active site</a:t>
            </a:r>
            <a:r>
              <a:rPr lang="en-US"/>
              <a:t>.</a:t>
            </a:r>
          </a:p>
        </p:txBody>
      </p:sp>
      <p:sp>
        <p:nvSpPr>
          <p:cNvPr id="11" name="Rectangle 10"/>
          <p:cNvSpPr/>
          <p:nvPr/>
        </p:nvSpPr>
        <p:spPr>
          <a:xfrm>
            <a:off x="3124200" y="4114800"/>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3" name="Text Box 8"/>
          <p:cNvSpPr txBox="1">
            <a:spLocks noChangeArrowheads="1"/>
          </p:cNvSpPr>
          <p:nvPr/>
        </p:nvSpPr>
        <p:spPr bwMode="auto">
          <a:xfrm>
            <a:off x="2968625" y="3937000"/>
            <a:ext cx="898525" cy="646113"/>
          </a:xfrm>
          <a:prstGeom prst="rect">
            <a:avLst/>
          </a:prstGeom>
          <a:noFill/>
          <a:ln w="9525">
            <a:noFill/>
            <a:miter lim="800000"/>
            <a:headEnd/>
            <a:tailEnd/>
          </a:ln>
        </p:spPr>
        <p:txBody>
          <a:bodyPr>
            <a:spAutoFit/>
          </a:bodyPr>
          <a:lstStyle/>
          <a:p>
            <a:pPr algn="ctr">
              <a:spcBef>
                <a:spcPct val="50000"/>
              </a:spcBef>
            </a:pPr>
            <a:r>
              <a:rPr lang="en-US" b="1">
                <a:solidFill>
                  <a:srgbClr val="FF0000"/>
                </a:solidFill>
              </a:rPr>
              <a:t>Active site</a:t>
            </a:r>
          </a:p>
        </p:txBody>
      </p:sp>
      <p:sp>
        <p:nvSpPr>
          <p:cNvPr id="12" name="TextBox 11"/>
          <p:cNvSpPr txBox="1">
            <a:spLocks noChangeArrowheads="1"/>
          </p:cNvSpPr>
          <p:nvPr/>
        </p:nvSpPr>
        <p:spPr bwMode="auto">
          <a:xfrm>
            <a:off x="6172200" y="5410200"/>
            <a:ext cx="2454275" cy="646113"/>
          </a:xfrm>
          <a:prstGeom prst="rect">
            <a:avLst/>
          </a:prstGeom>
          <a:noFill/>
          <a:ln w="9525">
            <a:noFill/>
            <a:miter lim="800000"/>
            <a:headEnd/>
            <a:tailEnd/>
          </a:ln>
        </p:spPr>
        <p:txBody>
          <a:bodyPr wrap="none">
            <a:spAutoFit/>
          </a:bodyPr>
          <a:lstStyle/>
          <a:p>
            <a:pPr algn="ctr"/>
            <a:r>
              <a:rPr lang="en-US"/>
              <a:t>Enzymes can be</a:t>
            </a:r>
            <a:br>
              <a:rPr lang="en-US"/>
            </a:br>
            <a:r>
              <a:rPr lang="en-US"/>
              <a:t>used again and again!</a:t>
            </a:r>
          </a:p>
        </p:txBody>
      </p:sp>
      <p:sp>
        <p:nvSpPr>
          <p:cNvPr id="14" name="Rectangle 13"/>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descr="driving.jpg"/>
          <p:cNvPicPr>
            <a:picLocks noChangeAspect="1"/>
          </p:cNvPicPr>
          <p:nvPr/>
        </p:nvPicPr>
        <p:blipFill>
          <a:blip r:embed="rId3"/>
          <a:stretch>
            <a:fillRect/>
          </a:stretch>
        </p:blipFill>
        <p:spPr>
          <a:xfrm>
            <a:off x="6019800" y="4343400"/>
            <a:ext cx="2844800" cy="2133600"/>
          </a:xfrm>
          <a:prstGeom prst="rect">
            <a:avLst/>
          </a:prstGeom>
        </p:spPr>
      </p:pic>
      <p:pic>
        <p:nvPicPr>
          <p:cNvPr id="25" name="Picture 24" descr="biking.jpg"/>
          <p:cNvPicPr>
            <a:picLocks noChangeAspect="1"/>
          </p:cNvPicPr>
          <p:nvPr/>
        </p:nvPicPr>
        <p:blipFill>
          <a:blip r:embed="rId4"/>
          <a:stretch>
            <a:fillRect/>
          </a:stretch>
        </p:blipFill>
        <p:spPr>
          <a:xfrm>
            <a:off x="2696704" y="4419600"/>
            <a:ext cx="2789696" cy="2057400"/>
          </a:xfrm>
          <a:prstGeom prst="rect">
            <a:avLst/>
          </a:prstGeom>
        </p:spPr>
      </p:pic>
      <p:pic>
        <p:nvPicPr>
          <p:cNvPr id="23" name="Picture 22" descr="hiking.jpg"/>
          <p:cNvPicPr>
            <a:picLocks noChangeAspect="1"/>
          </p:cNvPicPr>
          <p:nvPr/>
        </p:nvPicPr>
        <p:blipFill>
          <a:blip r:embed="rId5"/>
          <a:stretch>
            <a:fillRect/>
          </a:stretch>
        </p:blipFill>
        <p:spPr>
          <a:xfrm>
            <a:off x="304800" y="4419600"/>
            <a:ext cx="1752600" cy="2336800"/>
          </a:xfrm>
          <a:prstGeom prst="rect">
            <a:avLst/>
          </a:prstGeom>
        </p:spPr>
      </p:pic>
      <p:pic>
        <p:nvPicPr>
          <p:cNvPr id="24578" name="Picture 1"/>
          <p:cNvPicPr>
            <a:picLocks noChangeArrowheads="1"/>
          </p:cNvPicPr>
          <p:nvPr/>
        </p:nvPicPr>
        <p:blipFill>
          <a:blip r:embed="rId6" cstate="print"/>
          <a:srcRect/>
          <a:stretch>
            <a:fillRect/>
          </a:stretch>
        </p:blipFill>
        <p:spPr bwMode="auto">
          <a:xfrm>
            <a:off x="3200400" y="1828800"/>
            <a:ext cx="2743200" cy="2057400"/>
          </a:xfrm>
          <a:prstGeom prst="rect">
            <a:avLst/>
          </a:prstGeom>
          <a:noFill/>
          <a:ln w="12700">
            <a:noFill/>
            <a:miter lim="800000"/>
            <a:headEnd/>
            <a:tailEnd/>
          </a:ln>
        </p:spPr>
      </p:pic>
      <p:sp>
        <p:nvSpPr>
          <p:cNvPr id="24582" name="Rectangle 5"/>
          <p:cNvSpPr>
            <a:spLocks/>
          </p:cNvSpPr>
          <p:nvPr/>
        </p:nvSpPr>
        <p:spPr bwMode="auto">
          <a:xfrm>
            <a:off x="6076950" y="2438400"/>
            <a:ext cx="2457450" cy="622300"/>
          </a:xfrm>
          <a:prstGeom prst="rect">
            <a:avLst/>
          </a:prstGeom>
          <a:noFill/>
          <a:ln w="12700">
            <a:noFill/>
            <a:miter lim="800000"/>
            <a:headEnd/>
            <a:tailEnd/>
          </a:ln>
        </p:spPr>
        <p:txBody>
          <a:bodyPr wrap="none" lIns="0" tIns="0" rIns="40639" bIns="0">
            <a:spAutoFit/>
          </a:bodyPr>
          <a:lstStyle/>
          <a:p>
            <a:pPr marL="39688"/>
            <a:r>
              <a:rPr lang="en-US" b="1">
                <a:cs typeface="Arial" pitchFamily="34" charset="0"/>
              </a:rPr>
              <a:t>CROSSING A STEEP </a:t>
            </a:r>
          </a:p>
          <a:p>
            <a:pPr marL="39688"/>
            <a:r>
              <a:rPr lang="en-US" b="1">
                <a:cs typeface="Arial" pitchFamily="34" charset="0"/>
              </a:rPr>
              <a:t>MOUNTAIN ROAD</a:t>
            </a:r>
          </a:p>
        </p:txBody>
      </p:sp>
      <p:sp>
        <p:nvSpPr>
          <p:cNvPr id="35847" name="Rectangle 6"/>
          <p:cNvSpPr>
            <a:spLocks/>
          </p:cNvSpPr>
          <p:nvPr/>
        </p:nvSpPr>
        <p:spPr bwMode="auto">
          <a:xfrm>
            <a:off x="304800" y="4379913"/>
            <a:ext cx="1373188" cy="554037"/>
          </a:xfrm>
          <a:prstGeom prst="rect">
            <a:avLst/>
          </a:prstGeom>
          <a:noFill/>
          <a:ln w="12700">
            <a:noFill/>
            <a:miter lim="800000"/>
            <a:headEnd/>
            <a:tailEnd/>
          </a:ln>
        </p:spPr>
        <p:txBody>
          <a:bodyPr wrap="none" lIns="0" tIns="0" rIns="40639" bIns="0">
            <a:spAutoFit/>
          </a:bodyPr>
          <a:lstStyle/>
          <a:p>
            <a:pPr marL="39688"/>
            <a:r>
              <a:rPr lang="en-US" b="1">
                <a:cs typeface="Arial" pitchFamily="34" charset="0"/>
              </a:rPr>
              <a:t>By FOOT</a:t>
            </a:r>
          </a:p>
          <a:p>
            <a:pPr marL="39688"/>
            <a:r>
              <a:rPr lang="en-US" b="1">
                <a:cs typeface="Arial" pitchFamily="34" charset="0"/>
              </a:rPr>
              <a:t>Time:  Days</a:t>
            </a:r>
          </a:p>
        </p:txBody>
      </p:sp>
      <p:sp>
        <p:nvSpPr>
          <p:cNvPr id="43015" name="Rectangle 7"/>
          <p:cNvSpPr>
            <a:spLocks/>
          </p:cNvSpPr>
          <p:nvPr/>
        </p:nvSpPr>
        <p:spPr bwMode="auto">
          <a:xfrm>
            <a:off x="2727325" y="4379913"/>
            <a:ext cx="1757363" cy="554037"/>
          </a:xfrm>
          <a:prstGeom prst="rect">
            <a:avLst/>
          </a:prstGeom>
          <a:noFill/>
          <a:ln w="12700">
            <a:noFill/>
            <a:miter lim="800000"/>
            <a:headEnd/>
            <a:tailEnd/>
          </a:ln>
        </p:spPr>
        <p:txBody>
          <a:bodyPr wrap="none" lIns="0" tIns="0" rIns="40639" bIns="0">
            <a:spAutoFit/>
          </a:bodyPr>
          <a:lstStyle/>
          <a:p>
            <a:pPr marL="39688"/>
            <a:r>
              <a:rPr lang="en-US" b="1" dirty="0">
                <a:cs typeface="Arial" pitchFamily="34" charset="0"/>
              </a:rPr>
              <a:t>BIKING</a:t>
            </a:r>
          </a:p>
          <a:p>
            <a:pPr marL="39688"/>
            <a:r>
              <a:rPr lang="en-US" b="1" dirty="0">
                <a:cs typeface="Arial" pitchFamily="34" charset="0"/>
              </a:rPr>
              <a:t>Time:  One Day</a:t>
            </a:r>
          </a:p>
        </p:txBody>
      </p:sp>
      <p:sp>
        <p:nvSpPr>
          <p:cNvPr id="43016" name="Rectangle 8"/>
          <p:cNvSpPr>
            <a:spLocks/>
          </p:cNvSpPr>
          <p:nvPr/>
        </p:nvSpPr>
        <p:spPr bwMode="auto">
          <a:xfrm>
            <a:off x="6019800" y="4343400"/>
            <a:ext cx="1547813" cy="622300"/>
          </a:xfrm>
          <a:prstGeom prst="rect">
            <a:avLst/>
          </a:prstGeom>
          <a:noFill/>
          <a:ln w="12700">
            <a:noFill/>
            <a:miter lim="800000"/>
            <a:headEnd/>
            <a:tailEnd/>
          </a:ln>
        </p:spPr>
        <p:txBody>
          <a:bodyPr wrap="none" lIns="0" tIns="0" rIns="40639" bIns="0">
            <a:spAutoFit/>
          </a:bodyPr>
          <a:lstStyle/>
          <a:p>
            <a:pPr marL="39688"/>
            <a:r>
              <a:rPr lang="en-US" b="1" dirty="0">
                <a:cs typeface="Arial" pitchFamily="34" charset="0"/>
              </a:rPr>
              <a:t>DRIVING</a:t>
            </a:r>
          </a:p>
          <a:p>
            <a:pPr marL="39688"/>
            <a:r>
              <a:rPr lang="en-US" b="1" dirty="0">
                <a:cs typeface="Arial" pitchFamily="34" charset="0"/>
              </a:rPr>
              <a:t>Time:  Hours</a:t>
            </a:r>
          </a:p>
        </p:txBody>
      </p:sp>
      <p:sp>
        <p:nvSpPr>
          <p:cNvPr id="43017" name="Rectangle 9"/>
          <p:cNvSpPr>
            <a:spLocks/>
          </p:cNvSpPr>
          <p:nvPr/>
        </p:nvSpPr>
        <p:spPr bwMode="auto">
          <a:xfrm>
            <a:off x="2895600" y="3998913"/>
            <a:ext cx="1814513" cy="307975"/>
          </a:xfrm>
          <a:prstGeom prst="rect">
            <a:avLst/>
          </a:prstGeom>
          <a:noFill/>
          <a:ln w="12700">
            <a:noFill/>
            <a:miter lim="800000"/>
            <a:headEnd/>
            <a:tailEnd/>
          </a:ln>
        </p:spPr>
        <p:txBody>
          <a:bodyPr wrap="none" lIns="0" tIns="0" rIns="40639" bIns="0">
            <a:spAutoFit/>
          </a:bodyPr>
          <a:lstStyle/>
          <a:p>
            <a:pPr marL="39688"/>
            <a:r>
              <a:rPr lang="en-US" sz="2000" b="1" u="sng">
                <a:solidFill>
                  <a:srgbClr val="002060"/>
                </a:solidFill>
                <a:cs typeface="Arial" pitchFamily="34" charset="0"/>
              </a:rPr>
              <a:t>Weak Catalyst</a:t>
            </a:r>
          </a:p>
        </p:txBody>
      </p:sp>
      <p:sp>
        <p:nvSpPr>
          <p:cNvPr id="43018" name="Rectangle 10"/>
          <p:cNvSpPr>
            <a:spLocks/>
          </p:cNvSpPr>
          <p:nvPr/>
        </p:nvSpPr>
        <p:spPr bwMode="auto">
          <a:xfrm>
            <a:off x="6172200" y="3962400"/>
            <a:ext cx="1976437" cy="307975"/>
          </a:xfrm>
          <a:prstGeom prst="rect">
            <a:avLst/>
          </a:prstGeom>
          <a:noFill/>
          <a:ln w="12700">
            <a:noFill/>
            <a:miter lim="800000"/>
            <a:headEnd/>
            <a:tailEnd/>
          </a:ln>
        </p:spPr>
        <p:txBody>
          <a:bodyPr wrap="none" lIns="0" tIns="0" rIns="40639" bIns="0">
            <a:spAutoFit/>
          </a:bodyPr>
          <a:lstStyle/>
          <a:p>
            <a:pPr marL="39688"/>
            <a:r>
              <a:rPr lang="en-US" sz="2000" b="1" u="sng" dirty="0">
                <a:solidFill>
                  <a:srgbClr val="002060"/>
                </a:solidFill>
                <a:cs typeface="Arial" pitchFamily="34" charset="0"/>
              </a:rPr>
              <a:t>Strong Catalyst</a:t>
            </a:r>
          </a:p>
        </p:txBody>
      </p:sp>
      <p:sp>
        <p:nvSpPr>
          <p:cNvPr id="43021" name="Rectangle 13"/>
          <p:cNvSpPr>
            <a:spLocks/>
          </p:cNvSpPr>
          <p:nvPr/>
        </p:nvSpPr>
        <p:spPr bwMode="auto">
          <a:xfrm>
            <a:off x="517525" y="3998913"/>
            <a:ext cx="1592263" cy="307975"/>
          </a:xfrm>
          <a:prstGeom prst="rect">
            <a:avLst/>
          </a:prstGeom>
          <a:noFill/>
          <a:ln w="12700">
            <a:noFill/>
            <a:miter lim="800000"/>
            <a:headEnd/>
            <a:tailEnd/>
          </a:ln>
        </p:spPr>
        <p:txBody>
          <a:bodyPr wrap="none" lIns="0" tIns="0" rIns="40639" bIns="0">
            <a:spAutoFit/>
          </a:bodyPr>
          <a:lstStyle/>
          <a:p>
            <a:pPr marL="39688"/>
            <a:r>
              <a:rPr lang="en-US" sz="2000" b="1" u="sng">
                <a:solidFill>
                  <a:srgbClr val="002060"/>
                </a:solidFill>
                <a:cs typeface="Arial" pitchFamily="34" charset="0"/>
              </a:rPr>
              <a:t>Normal Rate</a:t>
            </a:r>
          </a:p>
        </p:txBody>
      </p:sp>
      <p:sp>
        <p:nvSpPr>
          <p:cNvPr id="24589" name="Rectangle 14"/>
          <p:cNvSpPr>
            <a:spLocks/>
          </p:cNvSpPr>
          <p:nvPr/>
        </p:nvSpPr>
        <p:spPr bwMode="auto">
          <a:xfrm>
            <a:off x="990600" y="1066800"/>
            <a:ext cx="7162800" cy="774700"/>
          </a:xfrm>
          <a:prstGeom prst="rect">
            <a:avLst/>
          </a:prstGeom>
          <a:noFill/>
          <a:ln w="12700">
            <a:noFill/>
            <a:miter lim="800000"/>
            <a:headEnd/>
            <a:tailEnd/>
          </a:ln>
        </p:spPr>
        <p:txBody>
          <a:bodyPr lIns="0" tIns="0" rIns="40639" bIns="0"/>
          <a:lstStyle/>
          <a:p>
            <a:pPr marL="39688" algn="ctr">
              <a:lnSpc>
                <a:spcPct val="90000"/>
              </a:lnSpc>
            </a:pPr>
            <a:r>
              <a:rPr lang="en-US" sz="2400">
                <a:solidFill>
                  <a:srgbClr val="002060"/>
                </a:solidFill>
                <a:cs typeface="Arial" pitchFamily="34" charset="0"/>
              </a:rPr>
              <a:t>They </a:t>
            </a:r>
            <a:r>
              <a:rPr lang="en-US" sz="2400" b="1">
                <a:solidFill>
                  <a:srgbClr val="002060"/>
                </a:solidFill>
                <a:cs typeface="Arial" pitchFamily="34" charset="0"/>
              </a:rPr>
              <a:t>increase the rate</a:t>
            </a:r>
            <a:r>
              <a:rPr lang="en-US" sz="2400">
                <a:solidFill>
                  <a:srgbClr val="002060"/>
                </a:solidFill>
                <a:cs typeface="Arial" pitchFamily="34" charset="0"/>
              </a:rPr>
              <a:t> of a chemical reaction</a:t>
            </a:r>
            <a:br>
              <a:rPr lang="en-US" sz="2400">
                <a:solidFill>
                  <a:srgbClr val="002060"/>
                </a:solidFill>
                <a:cs typeface="Arial" pitchFamily="34" charset="0"/>
              </a:rPr>
            </a:br>
            <a:r>
              <a:rPr lang="en-US" sz="2400">
                <a:solidFill>
                  <a:srgbClr val="002060"/>
                </a:solidFill>
                <a:cs typeface="Arial" pitchFamily="34" charset="0"/>
              </a:rPr>
              <a:t>by lowering the energy requirement.</a:t>
            </a:r>
          </a:p>
        </p:txBody>
      </p:sp>
      <p:grpSp>
        <p:nvGrpSpPr>
          <p:cNvPr id="2" name="Group 15"/>
          <p:cNvGrpSpPr>
            <a:grpSpLocks/>
          </p:cNvGrpSpPr>
          <p:nvPr/>
        </p:nvGrpSpPr>
        <p:grpSpPr bwMode="auto">
          <a:xfrm>
            <a:off x="2133600" y="5446713"/>
            <a:ext cx="457200" cy="381000"/>
            <a:chOff x="0" y="0"/>
            <a:chExt cx="288" cy="240"/>
          </a:xfrm>
        </p:grpSpPr>
        <p:sp>
          <p:nvSpPr>
            <p:cNvPr id="24596" name="AutoShape 16"/>
            <p:cNvSpPr>
              <a:spLocks/>
            </p:cNvSpPr>
            <p:nvPr/>
          </p:nvSpPr>
          <p:spPr bwMode="auto">
            <a:xfrm>
              <a:off x="0" y="0"/>
              <a:ext cx="288" cy="240"/>
            </a:xfrm>
            <a:prstGeom prst="rightArrow">
              <a:avLst>
                <a:gd name="adj1" fmla="val 50000"/>
                <a:gd name="adj2" fmla="val 50006"/>
              </a:avLst>
            </a:prstGeom>
            <a:solidFill>
              <a:srgbClr val="002060"/>
            </a:solidFill>
            <a:ln w="25400">
              <a:solidFill>
                <a:srgbClr val="978749"/>
              </a:solidFill>
              <a:miter lim="800000"/>
              <a:headEnd/>
              <a:tailEnd/>
            </a:ln>
          </p:spPr>
          <p:txBody>
            <a:bodyPr lIns="0" tIns="0" rIns="0" bIns="0"/>
            <a:lstStyle/>
            <a:p>
              <a:endParaRPr lang="en-US"/>
            </a:p>
          </p:txBody>
        </p:sp>
        <p:sp>
          <p:nvSpPr>
            <p:cNvPr id="24597" name="Rectangle 17"/>
            <p:cNvSpPr>
              <a:spLocks/>
            </p:cNvSpPr>
            <p:nvPr/>
          </p:nvSpPr>
          <p:spPr bwMode="auto">
            <a:xfrm>
              <a:off x="0" y="60"/>
              <a:ext cx="228" cy="120"/>
            </a:xfrm>
            <a:prstGeom prst="rect">
              <a:avLst/>
            </a:prstGeom>
            <a:noFill/>
            <a:ln w="12700">
              <a:noFill/>
              <a:miter lim="800000"/>
              <a:headEnd/>
              <a:tailEnd/>
            </a:ln>
          </p:spPr>
          <p:txBody>
            <a:bodyPr lIns="0" tIns="0" rIns="0" bIns="0"/>
            <a:lstStyle/>
            <a:p>
              <a:endParaRPr lang="en-US"/>
            </a:p>
          </p:txBody>
        </p:sp>
      </p:grpSp>
      <p:grpSp>
        <p:nvGrpSpPr>
          <p:cNvPr id="3" name="Group 18"/>
          <p:cNvGrpSpPr>
            <a:grpSpLocks/>
          </p:cNvGrpSpPr>
          <p:nvPr/>
        </p:nvGrpSpPr>
        <p:grpSpPr bwMode="auto">
          <a:xfrm>
            <a:off x="5562600" y="5410200"/>
            <a:ext cx="457200" cy="381000"/>
            <a:chOff x="0" y="0"/>
            <a:chExt cx="288" cy="240"/>
          </a:xfrm>
        </p:grpSpPr>
        <p:sp>
          <p:nvSpPr>
            <p:cNvPr id="24594" name="AutoShape 19"/>
            <p:cNvSpPr>
              <a:spLocks/>
            </p:cNvSpPr>
            <p:nvPr/>
          </p:nvSpPr>
          <p:spPr bwMode="auto">
            <a:xfrm>
              <a:off x="0" y="0"/>
              <a:ext cx="288" cy="240"/>
            </a:xfrm>
            <a:prstGeom prst="rightArrow">
              <a:avLst>
                <a:gd name="adj1" fmla="val 50000"/>
                <a:gd name="adj2" fmla="val 50006"/>
              </a:avLst>
            </a:prstGeom>
            <a:solidFill>
              <a:srgbClr val="002060"/>
            </a:solidFill>
            <a:ln w="25400">
              <a:solidFill>
                <a:srgbClr val="978749"/>
              </a:solidFill>
              <a:miter lim="800000"/>
              <a:headEnd/>
              <a:tailEnd/>
            </a:ln>
          </p:spPr>
          <p:txBody>
            <a:bodyPr lIns="0" tIns="0" rIns="0" bIns="0"/>
            <a:lstStyle/>
            <a:p>
              <a:endParaRPr lang="en-US"/>
            </a:p>
          </p:txBody>
        </p:sp>
        <p:sp>
          <p:nvSpPr>
            <p:cNvPr id="24595" name="Rectangle 20"/>
            <p:cNvSpPr>
              <a:spLocks/>
            </p:cNvSpPr>
            <p:nvPr/>
          </p:nvSpPr>
          <p:spPr bwMode="auto">
            <a:xfrm>
              <a:off x="0" y="60"/>
              <a:ext cx="228" cy="120"/>
            </a:xfrm>
            <a:prstGeom prst="rect">
              <a:avLst/>
            </a:prstGeom>
            <a:noFill/>
            <a:ln w="12700">
              <a:noFill/>
              <a:miter lim="800000"/>
              <a:headEnd/>
              <a:tailEnd/>
            </a:ln>
          </p:spPr>
          <p:txBody>
            <a:bodyPr lIns="0" tIns="0" rIns="0" bIns="0"/>
            <a:lstStyle/>
            <a:p>
              <a:endParaRPr lang="en-US"/>
            </a:p>
          </p:txBody>
        </p:sp>
      </p:grpSp>
      <p:sp>
        <p:nvSpPr>
          <p:cNvPr id="22" name="TextBox 21"/>
          <p:cNvSpPr txBox="1"/>
          <p:nvPr/>
        </p:nvSpPr>
        <p:spPr>
          <a:xfrm>
            <a:off x="152400" y="304800"/>
            <a:ext cx="8610600" cy="708025"/>
          </a:xfrm>
          <a:prstGeom prst="rect">
            <a:avLst/>
          </a:prstGeom>
          <a:noFill/>
        </p:spPr>
        <p:txBody>
          <a:bodyPr>
            <a:spAutoFit/>
          </a:bodyPr>
          <a:lstStyle/>
          <a:p>
            <a:pPr algn="ctr">
              <a:defRPr/>
            </a:pPr>
            <a:r>
              <a:rPr lang="en-US" sz="4000" dirty="0">
                <a:solidFill>
                  <a:schemeClr val="tx2">
                    <a:lumMod val="50000"/>
                  </a:schemeClr>
                </a:solidFill>
                <a:latin typeface="+mj-lt"/>
              </a:rPr>
              <a:t>Enzymes “catalyze” reactions</a:t>
            </a:r>
          </a:p>
        </p:txBody>
      </p:sp>
      <p:sp>
        <p:nvSpPr>
          <p:cNvPr id="24593" name="TextBox 23"/>
          <p:cNvSpPr txBox="1">
            <a:spLocks noChangeArrowheads="1"/>
          </p:cNvSpPr>
          <p:nvPr/>
        </p:nvSpPr>
        <p:spPr bwMode="auto">
          <a:xfrm>
            <a:off x="1752600" y="2362200"/>
            <a:ext cx="1352550" cy="708025"/>
          </a:xfrm>
          <a:prstGeom prst="rect">
            <a:avLst/>
          </a:prstGeom>
          <a:noFill/>
          <a:ln w="9525">
            <a:noFill/>
            <a:miter lim="800000"/>
            <a:headEnd/>
            <a:tailEnd/>
          </a:ln>
        </p:spPr>
        <p:txBody>
          <a:bodyPr wrap="none">
            <a:spAutoFit/>
          </a:bodyPr>
          <a:lstStyle/>
          <a:p>
            <a:r>
              <a:rPr lang="en-US" sz="2000" b="1"/>
              <a:t>Chemical</a:t>
            </a:r>
            <a:br>
              <a:rPr lang="en-US" sz="2000" b="1"/>
            </a:br>
            <a:r>
              <a:rPr lang="en-US" sz="2000" b="1"/>
              <a:t>Reaction: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P spid="43015" grpId="0"/>
      <p:bldP spid="43016" grpId="0"/>
      <p:bldP spid="43017" grpId="0"/>
      <p:bldP spid="43018" grpId="0"/>
      <p:bldP spid="4302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8"/>
          <p:cNvSpPr txBox="1">
            <a:spLocks noChangeArrowheads="1"/>
          </p:cNvSpPr>
          <p:nvPr/>
        </p:nvSpPr>
        <p:spPr bwMode="auto">
          <a:xfrm>
            <a:off x="1676400" y="533400"/>
            <a:ext cx="5638800" cy="762000"/>
          </a:xfrm>
          <a:prstGeom prst="rect">
            <a:avLst/>
          </a:prstGeom>
          <a:noFill/>
          <a:ln w="9525">
            <a:noFill/>
            <a:miter lim="800000"/>
            <a:headEnd/>
            <a:tailEnd/>
          </a:ln>
        </p:spPr>
        <p:txBody>
          <a:bodyPr>
            <a:spAutoFit/>
          </a:bodyPr>
          <a:lstStyle/>
          <a:p>
            <a:pPr algn="ctr" eaLnBrk="0" hangingPunct="0">
              <a:spcBef>
                <a:spcPct val="50000"/>
              </a:spcBef>
            </a:pPr>
            <a:r>
              <a:rPr lang="en-US" sz="4400" i="1">
                <a:ea typeface="MS PGothic" pitchFamily="34" charset="-128"/>
              </a:rPr>
              <a:t>What happened?</a:t>
            </a:r>
          </a:p>
        </p:txBody>
      </p:sp>
      <p:sp>
        <p:nvSpPr>
          <p:cNvPr id="25603" name="Text Box 9"/>
          <p:cNvSpPr txBox="1">
            <a:spLocks noChangeArrowheads="1"/>
          </p:cNvSpPr>
          <p:nvPr/>
        </p:nvSpPr>
        <p:spPr bwMode="auto">
          <a:xfrm>
            <a:off x="1676400" y="4724400"/>
            <a:ext cx="5638800" cy="762000"/>
          </a:xfrm>
          <a:prstGeom prst="rect">
            <a:avLst/>
          </a:prstGeom>
          <a:noFill/>
          <a:ln w="9525">
            <a:noFill/>
            <a:miter lim="800000"/>
            <a:headEnd/>
            <a:tailEnd/>
          </a:ln>
        </p:spPr>
        <p:txBody>
          <a:bodyPr>
            <a:spAutoFit/>
          </a:bodyPr>
          <a:lstStyle/>
          <a:p>
            <a:pPr algn="ctr" eaLnBrk="0" hangingPunct="0">
              <a:spcBef>
                <a:spcPct val="50000"/>
              </a:spcBef>
            </a:pPr>
            <a:r>
              <a:rPr lang="en-US" sz="4400">
                <a:ea typeface="MS PGothic" pitchFamily="34" charset="-128"/>
              </a:rPr>
              <a:t>Can it be prevented?</a:t>
            </a:r>
          </a:p>
        </p:txBody>
      </p:sp>
      <p:sp>
        <p:nvSpPr>
          <p:cNvPr id="25604" name="Text Box 10"/>
          <p:cNvSpPr txBox="1">
            <a:spLocks noChangeArrowheads="1"/>
          </p:cNvSpPr>
          <p:nvPr/>
        </p:nvSpPr>
        <p:spPr bwMode="auto">
          <a:xfrm>
            <a:off x="1600200" y="5715000"/>
            <a:ext cx="5638800" cy="762000"/>
          </a:xfrm>
          <a:prstGeom prst="rect">
            <a:avLst/>
          </a:prstGeom>
          <a:noFill/>
          <a:ln w="9525">
            <a:noFill/>
            <a:miter lim="800000"/>
            <a:headEnd/>
            <a:tailEnd/>
          </a:ln>
        </p:spPr>
        <p:txBody>
          <a:bodyPr>
            <a:spAutoFit/>
          </a:bodyPr>
          <a:lstStyle/>
          <a:p>
            <a:pPr algn="ctr" eaLnBrk="0" hangingPunct="0">
              <a:spcBef>
                <a:spcPct val="50000"/>
              </a:spcBef>
            </a:pPr>
            <a:r>
              <a:rPr lang="en-US" sz="4400">
                <a:ea typeface="MS PGothic" pitchFamily="34" charset="-128"/>
              </a:rPr>
              <a:t>How?</a:t>
            </a:r>
          </a:p>
        </p:txBody>
      </p:sp>
      <p:sp>
        <p:nvSpPr>
          <p:cNvPr id="8" name="Rectangle 7"/>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8" name="AutoShape 6"/>
          <p:cNvSpPr>
            <a:spLocks noChangeArrowheads="1"/>
          </p:cNvSpPr>
          <p:nvPr/>
        </p:nvSpPr>
        <p:spPr bwMode="auto">
          <a:xfrm>
            <a:off x="3924300" y="2895600"/>
            <a:ext cx="990600" cy="609600"/>
          </a:xfrm>
          <a:prstGeom prst="rightArrow">
            <a:avLst>
              <a:gd name="adj1" fmla="val 50000"/>
              <a:gd name="adj2" fmla="val 40625"/>
            </a:avLst>
          </a:prstGeom>
          <a:solidFill>
            <a:schemeClr val="accent1"/>
          </a:solidFill>
          <a:ln w="9525">
            <a:solidFill>
              <a:schemeClr val="tx1"/>
            </a:solidFill>
            <a:miter lim="800000"/>
            <a:headEnd/>
            <a:tailEnd/>
          </a:ln>
        </p:spPr>
        <p:txBody>
          <a:bodyPr wrap="none" anchor="ctr"/>
          <a:lstStyle/>
          <a:p>
            <a:endParaRPr lang="en-US"/>
          </a:p>
        </p:txBody>
      </p:sp>
      <p:pic>
        <p:nvPicPr>
          <p:cNvPr id="9" name="Picture 8" descr="cut apple.jpg"/>
          <p:cNvPicPr>
            <a:picLocks noChangeAspect="1"/>
          </p:cNvPicPr>
          <p:nvPr/>
        </p:nvPicPr>
        <p:blipFill>
          <a:blip r:embed="rId3"/>
          <a:stretch>
            <a:fillRect/>
          </a:stretch>
        </p:blipFill>
        <p:spPr>
          <a:xfrm>
            <a:off x="685800" y="1905000"/>
            <a:ext cx="3047683" cy="2504945"/>
          </a:xfrm>
          <a:prstGeom prst="rect">
            <a:avLst/>
          </a:prstGeom>
        </p:spPr>
      </p:pic>
      <p:pic>
        <p:nvPicPr>
          <p:cNvPr id="10" name="Picture 9" descr="cut apple brown.jpg"/>
          <p:cNvPicPr>
            <a:picLocks noChangeAspect="1"/>
          </p:cNvPicPr>
          <p:nvPr/>
        </p:nvPicPr>
        <p:blipFill>
          <a:blip r:embed="rId4"/>
          <a:stretch>
            <a:fillRect/>
          </a:stretch>
        </p:blipFill>
        <p:spPr>
          <a:xfrm>
            <a:off x="5029200" y="1905000"/>
            <a:ext cx="3295157" cy="25383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381000" y="914400"/>
            <a:ext cx="8534400" cy="1004888"/>
          </a:xfrm>
          <a:prstGeom prst="rect">
            <a:avLst/>
          </a:prstGeom>
          <a:noFill/>
          <a:ln w="9525">
            <a:noFill/>
            <a:miter lim="800000"/>
            <a:headEnd/>
            <a:tailEnd/>
          </a:ln>
        </p:spPr>
        <p:txBody>
          <a:bodyPr>
            <a:spAutoFit/>
          </a:bodyPr>
          <a:lstStyle/>
          <a:p>
            <a:pPr eaLnBrk="0" hangingPunct="0">
              <a:spcBef>
                <a:spcPct val="50000"/>
              </a:spcBef>
            </a:pPr>
            <a:endParaRPr lang="en-US" sz="2400">
              <a:ea typeface="MS PGothic" pitchFamily="34" charset="-128"/>
            </a:endParaRPr>
          </a:p>
          <a:p>
            <a:pPr eaLnBrk="0" hangingPunct="0">
              <a:spcBef>
                <a:spcPct val="50000"/>
              </a:spcBef>
            </a:pPr>
            <a:endParaRPr lang="en-US" sz="2400">
              <a:ea typeface="MS PGothic" pitchFamily="34" charset="-128"/>
            </a:endParaRPr>
          </a:p>
        </p:txBody>
      </p:sp>
      <p:sp>
        <p:nvSpPr>
          <p:cNvPr id="26630" name="AutoShape 6"/>
          <p:cNvSpPr>
            <a:spLocks noChangeArrowheads="1"/>
          </p:cNvSpPr>
          <p:nvPr/>
        </p:nvSpPr>
        <p:spPr bwMode="auto">
          <a:xfrm>
            <a:off x="2743200" y="2743200"/>
            <a:ext cx="990600" cy="609600"/>
          </a:xfrm>
          <a:prstGeom prst="rightArrow">
            <a:avLst>
              <a:gd name="adj1" fmla="val 50000"/>
              <a:gd name="adj2" fmla="val 40625"/>
            </a:avLst>
          </a:prstGeom>
          <a:solidFill>
            <a:schemeClr val="accent1"/>
          </a:solidFill>
          <a:ln w="9525">
            <a:solidFill>
              <a:schemeClr val="tx1"/>
            </a:solidFill>
            <a:miter lim="800000"/>
            <a:headEnd/>
            <a:tailEnd/>
          </a:ln>
        </p:spPr>
        <p:txBody>
          <a:bodyPr wrap="none" anchor="ctr"/>
          <a:lstStyle/>
          <a:p>
            <a:endParaRPr lang="en-US"/>
          </a:p>
        </p:txBody>
      </p:sp>
      <p:sp>
        <p:nvSpPr>
          <p:cNvPr id="26631" name="AutoShape 7"/>
          <p:cNvSpPr>
            <a:spLocks noChangeArrowheads="1"/>
          </p:cNvSpPr>
          <p:nvPr/>
        </p:nvSpPr>
        <p:spPr bwMode="auto">
          <a:xfrm>
            <a:off x="5486400" y="2743200"/>
            <a:ext cx="990600" cy="609600"/>
          </a:xfrm>
          <a:prstGeom prst="rightArrow">
            <a:avLst>
              <a:gd name="adj1" fmla="val 50000"/>
              <a:gd name="adj2" fmla="val 40625"/>
            </a:avLst>
          </a:prstGeom>
          <a:solidFill>
            <a:schemeClr val="accent1"/>
          </a:solidFill>
          <a:ln w="9525">
            <a:solidFill>
              <a:schemeClr val="tx1"/>
            </a:solidFill>
            <a:miter lim="800000"/>
            <a:headEnd/>
            <a:tailEnd/>
          </a:ln>
        </p:spPr>
        <p:txBody>
          <a:bodyPr wrap="none" anchor="ctr"/>
          <a:lstStyle/>
          <a:p>
            <a:endParaRPr lang="en-US"/>
          </a:p>
        </p:txBody>
      </p:sp>
      <p:sp>
        <p:nvSpPr>
          <p:cNvPr id="26632" name="Text Box 8"/>
          <p:cNvSpPr txBox="1">
            <a:spLocks noChangeArrowheads="1"/>
          </p:cNvSpPr>
          <p:nvPr/>
        </p:nvSpPr>
        <p:spPr bwMode="auto">
          <a:xfrm>
            <a:off x="2943225" y="4148138"/>
            <a:ext cx="3276600" cy="1262062"/>
          </a:xfrm>
          <a:prstGeom prst="rect">
            <a:avLst/>
          </a:prstGeom>
          <a:noFill/>
          <a:ln w="9525">
            <a:noFill/>
            <a:miter lim="800000"/>
            <a:headEnd/>
            <a:tailEnd/>
          </a:ln>
        </p:spPr>
        <p:txBody>
          <a:bodyPr>
            <a:spAutoFit/>
          </a:bodyPr>
          <a:lstStyle/>
          <a:p>
            <a:pPr algn="ctr" eaLnBrk="0" hangingPunct="0">
              <a:spcBef>
                <a:spcPct val="50000"/>
              </a:spcBef>
            </a:pPr>
            <a:r>
              <a:rPr lang="en-US" sz="2400" dirty="0">
                <a:ea typeface="MS PGothic" pitchFamily="34" charset="-128"/>
              </a:rPr>
              <a:t>a series of reactions involving the enzyme</a:t>
            </a:r>
            <a:r>
              <a:rPr lang="en-US" sz="2400" dirty="0" smtClean="0">
                <a:ea typeface="MS PGothic" pitchFamily="34" charset="-128"/>
              </a:rPr>
              <a:t> </a:t>
            </a:r>
            <a:r>
              <a:rPr lang="en-US" sz="2800" b="1" dirty="0" err="1" smtClean="0">
                <a:solidFill>
                  <a:srgbClr val="C00000"/>
                </a:solidFill>
                <a:ea typeface="MS PGothic" pitchFamily="34" charset="-128"/>
              </a:rPr>
              <a:t>tyrosinase</a:t>
            </a:r>
            <a:endParaRPr lang="en-US" sz="2800" b="1" dirty="0">
              <a:solidFill>
                <a:srgbClr val="C00000"/>
              </a:solidFill>
              <a:ea typeface="MS PGothic" pitchFamily="34" charset="-128"/>
            </a:endParaRPr>
          </a:p>
        </p:txBody>
      </p:sp>
      <p:sp>
        <p:nvSpPr>
          <p:cNvPr id="26633" name="Text Box 9"/>
          <p:cNvSpPr txBox="1">
            <a:spLocks noChangeArrowheads="1"/>
          </p:cNvSpPr>
          <p:nvPr/>
        </p:nvSpPr>
        <p:spPr bwMode="auto">
          <a:xfrm>
            <a:off x="1219200" y="533400"/>
            <a:ext cx="6248400" cy="762000"/>
          </a:xfrm>
          <a:prstGeom prst="rect">
            <a:avLst/>
          </a:prstGeom>
          <a:noFill/>
          <a:ln w="9525">
            <a:noFill/>
            <a:miter lim="800000"/>
            <a:headEnd/>
            <a:tailEnd/>
          </a:ln>
        </p:spPr>
        <p:txBody>
          <a:bodyPr>
            <a:spAutoFit/>
          </a:bodyPr>
          <a:lstStyle/>
          <a:p>
            <a:pPr algn="ctr">
              <a:spcBef>
                <a:spcPct val="50000"/>
              </a:spcBef>
            </a:pPr>
            <a:r>
              <a:rPr lang="en-US" sz="4400"/>
              <a:t>Enzymatic Browning</a:t>
            </a:r>
          </a:p>
        </p:txBody>
      </p:sp>
      <p:sp>
        <p:nvSpPr>
          <p:cNvPr id="10" name="Rectangle 9"/>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10" descr="cut apple.jpg"/>
          <p:cNvPicPr>
            <a:picLocks noChangeAspect="1"/>
          </p:cNvPicPr>
          <p:nvPr/>
        </p:nvPicPr>
        <p:blipFill>
          <a:blip r:embed="rId3"/>
          <a:stretch>
            <a:fillRect/>
          </a:stretch>
        </p:blipFill>
        <p:spPr>
          <a:xfrm>
            <a:off x="381000" y="2286000"/>
            <a:ext cx="2213293" cy="1819145"/>
          </a:xfrm>
          <a:prstGeom prst="rect">
            <a:avLst/>
          </a:prstGeom>
        </p:spPr>
      </p:pic>
      <p:pic>
        <p:nvPicPr>
          <p:cNvPr id="12" name="Picture 11" descr="cut apple brown.jpg"/>
          <p:cNvPicPr>
            <a:picLocks noChangeAspect="1"/>
          </p:cNvPicPr>
          <p:nvPr/>
        </p:nvPicPr>
        <p:blipFill>
          <a:blip r:embed="rId4"/>
          <a:stretch>
            <a:fillRect/>
          </a:stretch>
        </p:blipFill>
        <p:spPr>
          <a:xfrm>
            <a:off x="6553200" y="2286000"/>
            <a:ext cx="2207049" cy="1700153"/>
          </a:xfrm>
          <a:prstGeom prst="rect">
            <a:avLst/>
          </a:prstGeom>
        </p:spPr>
      </p:pic>
      <p:pic>
        <p:nvPicPr>
          <p:cNvPr id="13" name="Picture 12" descr="mushroom tyrosinase.jpg"/>
          <p:cNvPicPr>
            <a:picLocks noChangeAspect="1"/>
          </p:cNvPicPr>
          <p:nvPr/>
        </p:nvPicPr>
        <p:blipFill>
          <a:blip r:embed="rId5"/>
          <a:stretch>
            <a:fillRect/>
          </a:stretch>
        </p:blipFill>
        <p:spPr>
          <a:xfrm>
            <a:off x="3733800" y="2286000"/>
            <a:ext cx="1701800" cy="1701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7675" y="1600200"/>
            <a:ext cx="8229600" cy="1143000"/>
          </a:xfrm>
          <a:prstGeom prst="rect">
            <a:avLst/>
          </a:prstGeom>
        </p:spPr>
        <p:txBody>
          <a:bodyPr/>
          <a:lstStyle/>
          <a:p>
            <a:pPr algn="ctr">
              <a:defRPr/>
            </a:pPr>
            <a:r>
              <a:rPr lang="en-US" sz="4400" kern="0" dirty="0">
                <a:solidFill>
                  <a:schemeClr val="tx2"/>
                </a:solidFill>
                <a:latin typeface="+mj-lt"/>
                <a:ea typeface="+mj-ea"/>
                <a:cs typeface="+mj-cs"/>
              </a:rPr>
              <a:t>Write one thing about enzymes that you can share with family or friends back in the classroom.</a:t>
            </a:r>
          </a:p>
        </p:txBody>
      </p:sp>
      <p:sp>
        <p:nvSpPr>
          <p:cNvPr id="3" name="Rectangle 2"/>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5"/>
          <p:cNvGrpSpPr>
            <a:grpSpLocks/>
          </p:cNvGrpSpPr>
          <p:nvPr/>
        </p:nvGrpSpPr>
        <p:grpSpPr bwMode="auto">
          <a:xfrm>
            <a:off x="2466975" y="4114800"/>
            <a:ext cx="4191000" cy="2057400"/>
            <a:chOff x="5334000" y="4267200"/>
            <a:chExt cx="3405188" cy="2057400"/>
          </a:xfrm>
        </p:grpSpPr>
        <p:sp>
          <p:nvSpPr>
            <p:cNvPr id="4" name="Cloud 3"/>
            <p:cNvSpPr/>
            <p:nvPr/>
          </p:nvSpPr>
          <p:spPr>
            <a:xfrm>
              <a:off x="5334000" y="4267200"/>
              <a:ext cx="3352305" cy="2057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4" name="TextBox 4"/>
            <p:cNvSpPr txBox="1">
              <a:spLocks noChangeArrowheads="1"/>
            </p:cNvSpPr>
            <p:nvPr/>
          </p:nvSpPr>
          <p:spPr bwMode="auto">
            <a:xfrm>
              <a:off x="5414963" y="4667250"/>
              <a:ext cx="3324225" cy="1200150"/>
            </a:xfrm>
            <a:prstGeom prst="rect">
              <a:avLst/>
            </a:prstGeom>
            <a:noFill/>
            <a:ln w="9525">
              <a:noFill/>
              <a:miter lim="800000"/>
              <a:headEnd/>
              <a:tailEnd/>
            </a:ln>
          </p:spPr>
          <p:txBody>
            <a:bodyPr>
              <a:spAutoFit/>
            </a:bodyPr>
            <a:lstStyle/>
            <a:p>
              <a:pPr algn="ctr"/>
              <a:r>
                <a:rPr lang="en-US"/>
                <a:t>Remember to share </a:t>
              </a:r>
              <a:br>
                <a:rPr lang="en-US"/>
              </a:br>
              <a:r>
                <a:rPr lang="en-US"/>
                <a:t>interesting facts about enzymes</a:t>
              </a:r>
              <a:br>
                <a:rPr lang="en-US"/>
              </a:br>
              <a:r>
                <a:rPr lang="en-US"/>
                <a:t>with your classmates</a:t>
              </a:r>
              <a:br>
                <a:rPr lang="en-US"/>
              </a:br>
              <a:r>
                <a:rPr lang="en-US"/>
                <a:t>during the lab!</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i="1" smtClean="0"/>
              <a:t/>
            </a:r>
            <a:br>
              <a:rPr lang="en-US" sz="4000" i="1" smtClean="0"/>
            </a:br>
            <a:r>
              <a:rPr lang="en-US" sz="4000" i="1" smtClean="0"/>
              <a:t/>
            </a:r>
            <a:br>
              <a:rPr lang="en-US" sz="4000" i="1" smtClean="0"/>
            </a:br>
            <a:endParaRPr lang="en-US" sz="4000" i="1" smtClean="0"/>
          </a:p>
        </p:txBody>
      </p:sp>
      <p:pic>
        <p:nvPicPr>
          <p:cNvPr id="28679" name="Picture 8" descr="obama"/>
          <p:cNvPicPr>
            <a:picLocks noChangeAspect="1" noChangeArrowheads="1"/>
          </p:cNvPicPr>
          <p:nvPr/>
        </p:nvPicPr>
        <p:blipFill>
          <a:blip r:embed="rId3" cstate="print"/>
          <a:srcRect/>
          <a:stretch>
            <a:fillRect/>
          </a:stretch>
        </p:blipFill>
        <p:spPr bwMode="auto">
          <a:xfrm>
            <a:off x="6858000" y="1600200"/>
            <a:ext cx="1557338" cy="1981200"/>
          </a:xfrm>
          <a:prstGeom prst="rect">
            <a:avLst/>
          </a:prstGeom>
          <a:noFill/>
          <a:ln w="9525">
            <a:noFill/>
            <a:miter lim="800000"/>
            <a:headEnd/>
            <a:tailEnd/>
          </a:ln>
        </p:spPr>
      </p:pic>
      <p:sp>
        <p:nvSpPr>
          <p:cNvPr id="28680" name="Text Box 9"/>
          <p:cNvSpPr txBox="1">
            <a:spLocks noChangeArrowheads="1"/>
          </p:cNvSpPr>
          <p:nvPr/>
        </p:nvSpPr>
        <p:spPr bwMode="auto">
          <a:xfrm>
            <a:off x="685800" y="381000"/>
            <a:ext cx="7848600" cy="1016000"/>
          </a:xfrm>
          <a:prstGeom prst="rect">
            <a:avLst/>
          </a:prstGeom>
          <a:noFill/>
          <a:ln w="9525">
            <a:noFill/>
            <a:miter lim="800000"/>
            <a:headEnd/>
            <a:tailEnd/>
          </a:ln>
        </p:spPr>
        <p:txBody>
          <a:bodyPr>
            <a:spAutoFit/>
          </a:bodyPr>
          <a:lstStyle/>
          <a:p>
            <a:pPr algn="ctr">
              <a:spcBef>
                <a:spcPct val="50000"/>
              </a:spcBef>
            </a:pPr>
            <a:r>
              <a:rPr lang="en-US" sz="2400" b="1">
                <a:solidFill>
                  <a:srgbClr val="C00000"/>
                </a:solidFill>
              </a:rPr>
              <a:t>Tyrosinase</a:t>
            </a:r>
            <a:r>
              <a:rPr lang="en-US" sz="2400"/>
              <a:t> is produced in  </a:t>
            </a:r>
          </a:p>
          <a:p>
            <a:pPr algn="ctr">
              <a:spcBef>
                <a:spcPct val="50000"/>
              </a:spcBef>
            </a:pPr>
            <a:r>
              <a:rPr lang="en-US" sz="2400"/>
              <a:t>Bacteria </a:t>
            </a:r>
            <a:r>
              <a:rPr lang="en-US" sz="2400">
                <a:cs typeface="Arial" pitchFamily="34" charset="0"/>
              </a:rPr>
              <a:t>• </a:t>
            </a:r>
            <a:r>
              <a:rPr lang="en-US" sz="2400"/>
              <a:t>Fungi </a:t>
            </a:r>
            <a:r>
              <a:rPr lang="en-US" sz="2400">
                <a:cs typeface="Arial" pitchFamily="34" charset="0"/>
              </a:rPr>
              <a:t>• </a:t>
            </a:r>
            <a:r>
              <a:rPr lang="en-US" sz="2400"/>
              <a:t>Plants </a:t>
            </a:r>
            <a:r>
              <a:rPr lang="en-US" sz="2400">
                <a:cs typeface="Arial" pitchFamily="34" charset="0"/>
              </a:rPr>
              <a:t>• </a:t>
            </a:r>
            <a:r>
              <a:rPr lang="en-US" sz="2400"/>
              <a:t>Animals</a:t>
            </a:r>
          </a:p>
        </p:txBody>
      </p:sp>
      <p:sp>
        <p:nvSpPr>
          <p:cNvPr id="9" name="Rectangle 8"/>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9" descr="e coli.jpg"/>
          <p:cNvPicPr>
            <a:picLocks noChangeAspect="1"/>
          </p:cNvPicPr>
          <p:nvPr/>
        </p:nvPicPr>
        <p:blipFill>
          <a:blip r:embed="rId4"/>
          <a:stretch>
            <a:fillRect/>
          </a:stretch>
        </p:blipFill>
        <p:spPr>
          <a:xfrm>
            <a:off x="533400" y="1595276"/>
            <a:ext cx="2362200" cy="1986124"/>
          </a:xfrm>
          <a:prstGeom prst="rect">
            <a:avLst/>
          </a:prstGeom>
        </p:spPr>
      </p:pic>
      <p:pic>
        <p:nvPicPr>
          <p:cNvPr id="11" name="Picture 10" descr="primrose.jpg"/>
          <p:cNvPicPr>
            <a:picLocks noChangeAspect="1"/>
          </p:cNvPicPr>
          <p:nvPr/>
        </p:nvPicPr>
        <p:blipFill>
          <a:blip r:embed="rId5"/>
          <a:stretch>
            <a:fillRect/>
          </a:stretch>
        </p:blipFill>
        <p:spPr>
          <a:xfrm>
            <a:off x="3352800" y="1752600"/>
            <a:ext cx="2819400" cy="1975538"/>
          </a:xfrm>
          <a:prstGeom prst="rect">
            <a:avLst/>
          </a:prstGeom>
        </p:spPr>
      </p:pic>
      <p:pic>
        <p:nvPicPr>
          <p:cNvPr id="12" name="Picture 11" descr="obama.jpg"/>
          <p:cNvPicPr>
            <a:picLocks noChangeAspect="1"/>
          </p:cNvPicPr>
          <p:nvPr/>
        </p:nvPicPr>
        <p:blipFill>
          <a:blip r:embed="rId6"/>
          <a:stretch>
            <a:fillRect/>
          </a:stretch>
        </p:blipFill>
        <p:spPr>
          <a:xfrm>
            <a:off x="6781800" y="1411287"/>
            <a:ext cx="1762387" cy="2398713"/>
          </a:xfrm>
          <a:prstGeom prst="rect">
            <a:avLst/>
          </a:prstGeom>
        </p:spPr>
      </p:pic>
      <p:pic>
        <p:nvPicPr>
          <p:cNvPr id="13" name="Picture 12" descr="Portobello_(1).jpg"/>
          <p:cNvPicPr>
            <a:picLocks noChangeAspect="1"/>
          </p:cNvPicPr>
          <p:nvPr/>
        </p:nvPicPr>
        <p:blipFill>
          <a:blip r:embed="rId7"/>
          <a:stretch>
            <a:fillRect/>
          </a:stretch>
        </p:blipFill>
        <p:spPr>
          <a:xfrm>
            <a:off x="1524000" y="4038600"/>
            <a:ext cx="2438400" cy="1828800"/>
          </a:xfrm>
          <a:prstGeom prst="rect">
            <a:avLst/>
          </a:prstGeom>
        </p:spPr>
      </p:pic>
      <p:pic>
        <p:nvPicPr>
          <p:cNvPr id="14" name="Picture 7" descr="siamese"/>
          <p:cNvPicPr>
            <a:picLocks noChangeAspect="1" noChangeArrowheads="1"/>
          </p:cNvPicPr>
          <p:nvPr/>
        </p:nvPicPr>
        <p:blipFill>
          <a:blip r:embed="rId8" cstate="print"/>
          <a:srcRect/>
          <a:stretch>
            <a:fillRect/>
          </a:stretch>
        </p:blipFill>
        <p:spPr bwMode="auto">
          <a:xfrm>
            <a:off x="5410200" y="3886200"/>
            <a:ext cx="1828800" cy="24554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albino caribou.jpg"/>
          <p:cNvPicPr>
            <a:picLocks noChangeAspect="1"/>
          </p:cNvPicPr>
          <p:nvPr/>
        </p:nvPicPr>
        <p:blipFill>
          <a:blip r:embed="rId3"/>
          <a:stretch>
            <a:fillRect/>
          </a:stretch>
        </p:blipFill>
        <p:spPr>
          <a:xfrm>
            <a:off x="2971800" y="1295400"/>
            <a:ext cx="3335338" cy="2283780"/>
          </a:xfrm>
          <a:prstGeom prst="rect">
            <a:avLst/>
          </a:prstGeom>
        </p:spPr>
      </p:pic>
      <p:pic>
        <p:nvPicPr>
          <p:cNvPr id="14" name="Picture 13" descr="albino mice.jpg"/>
          <p:cNvPicPr>
            <a:picLocks noChangeAspect="1"/>
          </p:cNvPicPr>
          <p:nvPr/>
        </p:nvPicPr>
        <p:blipFill>
          <a:blip r:embed="rId4"/>
          <a:stretch>
            <a:fillRect/>
          </a:stretch>
        </p:blipFill>
        <p:spPr>
          <a:xfrm>
            <a:off x="5181600" y="4114800"/>
            <a:ext cx="3251200" cy="2438400"/>
          </a:xfrm>
          <a:prstGeom prst="rect">
            <a:avLst/>
          </a:prstGeom>
        </p:spPr>
      </p:pic>
      <p:pic>
        <p:nvPicPr>
          <p:cNvPr id="13" name="Picture 12" descr="albino peacock.jpg"/>
          <p:cNvPicPr>
            <a:picLocks noChangeAspect="1"/>
          </p:cNvPicPr>
          <p:nvPr/>
        </p:nvPicPr>
        <p:blipFill>
          <a:blip r:embed="rId5"/>
          <a:stretch>
            <a:fillRect/>
          </a:stretch>
        </p:blipFill>
        <p:spPr>
          <a:xfrm>
            <a:off x="347663" y="4292600"/>
            <a:ext cx="3048000" cy="2286000"/>
          </a:xfrm>
          <a:prstGeom prst="rect">
            <a:avLst/>
          </a:prstGeom>
        </p:spPr>
      </p:pic>
      <p:sp>
        <p:nvSpPr>
          <p:cNvPr id="29700" name="Rectangle 2"/>
          <p:cNvSpPr>
            <a:spLocks noGrp="1" noChangeArrowheads="1"/>
          </p:cNvSpPr>
          <p:nvPr>
            <p:ph type="title"/>
          </p:nvPr>
        </p:nvSpPr>
        <p:spPr/>
        <p:txBody>
          <a:bodyPr/>
          <a:lstStyle/>
          <a:p>
            <a:pPr eaLnBrk="1" hangingPunct="1"/>
            <a:r>
              <a:rPr lang="en-US" smtClean="0"/>
              <a:t>Tyrosinase &amp; Albinism</a:t>
            </a:r>
          </a:p>
        </p:txBody>
      </p:sp>
      <p:sp>
        <p:nvSpPr>
          <p:cNvPr id="7" name="Rectangle 6"/>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9" descr="white lion.jpg"/>
          <p:cNvPicPr>
            <a:picLocks noChangeAspect="1"/>
          </p:cNvPicPr>
          <p:nvPr/>
        </p:nvPicPr>
        <p:blipFill>
          <a:blip r:embed="rId6"/>
          <a:stretch>
            <a:fillRect/>
          </a:stretch>
        </p:blipFill>
        <p:spPr>
          <a:xfrm>
            <a:off x="2819400" y="3505200"/>
            <a:ext cx="2562225" cy="1921669"/>
          </a:xfrm>
          <a:prstGeom prst="rect">
            <a:avLst/>
          </a:prstGeom>
        </p:spPr>
      </p:pic>
      <p:pic>
        <p:nvPicPr>
          <p:cNvPr id="12" name="Picture 11" descr="Albinisitic_man_portrait.jpg"/>
          <p:cNvPicPr>
            <a:picLocks noChangeAspect="1"/>
          </p:cNvPicPr>
          <p:nvPr/>
        </p:nvPicPr>
        <p:blipFill>
          <a:blip r:embed="rId7"/>
          <a:stretch>
            <a:fillRect/>
          </a:stretch>
        </p:blipFill>
        <p:spPr>
          <a:xfrm>
            <a:off x="6629400" y="1676400"/>
            <a:ext cx="2155342" cy="2446338"/>
          </a:xfrm>
          <a:prstGeom prst="rect">
            <a:avLst/>
          </a:prstGeom>
        </p:spPr>
      </p:pic>
      <p:pic>
        <p:nvPicPr>
          <p:cNvPr id="15" name="Picture 14" descr="albino kangaroo.jpg"/>
          <p:cNvPicPr>
            <a:picLocks noChangeAspect="1"/>
          </p:cNvPicPr>
          <p:nvPr/>
        </p:nvPicPr>
        <p:blipFill>
          <a:blip r:embed="rId8"/>
          <a:srcRect l="20250" r="22500"/>
          <a:stretch>
            <a:fillRect/>
          </a:stretch>
        </p:blipFill>
        <p:spPr>
          <a:xfrm>
            <a:off x="381000" y="1371600"/>
            <a:ext cx="2326641" cy="304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457200"/>
            <a:ext cx="8229600" cy="1143000"/>
          </a:xfrm>
        </p:spPr>
        <p:txBody>
          <a:bodyPr/>
          <a:lstStyle/>
          <a:p>
            <a:pPr eaLnBrk="1" hangingPunct="1"/>
            <a:r>
              <a:rPr lang="en-US" dirty="0" smtClean="0"/>
              <a:t>Heat-Sensitive </a:t>
            </a:r>
            <a:r>
              <a:rPr lang="en-US" dirty="0" err="1" smtClean="0"/>
              <a:t>Tyrosinase</a:t>
            </a:r>
            <a:endParaRPr lang="en-US" dirty="0" smtClean="0"/>
          </a:p>
        </p:txBody>
      </p:sp>
      <p:pic>
        <p:nvPicPr>
          <p:cNvPr id="30723" name="Picture 4" descr="siamese"/>
          <p:cNvPicPr>
            <a:picLocks noChangeAspect="1" noChangeArrowheads="1"/>
          </p:cNvPicPr>
          <p:nvPr/>
        </p:nvPicPr>
        <p:blipFill>
          <a:blip r:embed="rId3" cstate="print"/>
          <a:srcRect/>
          <a:stretch>
            <a:fillRect/>
          </a:stretch>
        </p:blipFill>
        <p:spPr bwMode="auto">
          <a:xfrm>
            <a:off x="3033713" y="1981200"/>
            <a:ext cx="3062287" cy="4114800"/>
          </a:xfrm>
          <a:prstGeom prst="rect">
            <a:avLst/>
          </a:prstGeom>
          <a:noFill/>
          <a:ln w="9525">
            <a:noFill/>
            <a:miter lim="800000"/>
            <a:headEnd/>
            <a:tailEnd/>
          </a:ln>
        </p:spPr>
      </p:pic>
      <p:sp>
        <p:nvSpPr>
          <p:cNvPr id="5" name="Rectangle 4"/>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descr="catsocks.jpg"/>
          <p:cNvPicPr>
            <a:picLocks noChangeAspect="1"/>
          </p:cNvPicPr>
          <p:nvPr/>
        </p:nvPicPr>
        <p:blipFill>
          <a:blip r:embed="rId4"/>
          <a:stretch>
            <a:fillRect/>
          </a:stretch>
        </p:blipFill>
        <p:spPr>
          <a:xfrm>
            <a:off x="3048000" y="1981200"/>
            <a:ext cx="3472051" cy="4802837"/>
          </a:xfrm>
          <a:prstGeom prst="rect">
            <a:avLst/>
          </a:prstGeom>
        </p:spPr>
      </p:pic>
      <p:pic>
        <p:nvPicPr>
          <p:cNvPr id="7" name="Picture 6" descr="catwhite.jpg"/>
          <p:cNvPicPr>
            <a:picLocks noChangeAspect="1"/>
          </p:cNvPicPr>
          <p:nvPr/>
        </p:nvPicPr>
        <p:blipFill>
          <a:blip r:embed="rId5"/>
          <a:stretch>
            <a:fillRect/>
          </a:stretch>
        </p:blipFill>
        <p:spPr>
          <a:xfrm>
            <a:off x="3048000" y="1981200"/>
            <a:ext cx="3061252"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07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8229600" cy="1143000"/>
          </a:xfrm>
        </p:spPr>
        <p:txBody>
          <a:bodyPr/>
          <a:lstStyle/>
          <a:p>
            <a:pPr eaLnBrk="1" hangingPunct="1"/>
            <a:r>
              <a:rPr lang="en-US" smtClean="0"/>
              <a:t>Mushroom Tyrosinase Lab</a:t>
            </a:r>
            <a:br>
              <a:rPr lang="en-US" smtClean="0"/>
            </a:br>
            <a:r>
              <a:rPr lang="en-US" smtClean="0"/>
              <a:t>Protocol Overview</a:t>
            </a:r>
          </a:p>
        </p:txBody>
      </p:sp>
      <p:sp>
        <p:nvSpPr>
          <p:cNvPr id="4" name="Rectangle 3"/>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Cloud 4"/>
          <p:cNvSpPr/>
          <p:nvPr/>
        </p:nvSpPr>
        <p:spPr>
          <a:xfrm>
            <a:off x="5715000" y="5181600"/>
            <a:ext cx="2971800" cy="1295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5867400" y="5600700"/>
            <a:ext cx="2719388" cy="369888"/>
          </a:xfrm>
          <a:prstGeom prst="rect">
            <a:avLst/>
          </a:prstGeom>
          <a:noFill/>
          <a:ln w="9525">
            <a:noFill/>
            <a:miter lim="800000"/>
            <a:headEnd/>
            <a:tailEnd/>
          </a:ln>
        </p:spPr>
        <p:txBody>
          <a:bodyPr wrap="none">
            <a:spAutoFit/>
          </a:bodyPr>
          <a:lstStyle/>
          <a:p>
            <a:pPr algn="ctr"/>
            <a:r>
              <a:rPr lang="en-US"/>
              <a:t>What’s a protocol again?</a:t>
            </a:r>
          </a:p>
        </p:txBody>
      </p:sp>
      <p:pic>
        <p:nvPicPr>
          <p:cNvPr id="8" name="Content Placeholder 7" descr="Portobello_(1).jpg"/>
          <p:cNvPicPr>
            <a:picLocks noGrp="1" noChangeAspect="1"/>
          </p:cNvPicPr>
          <p:nvPr>
            <p:ph idx="1"/>
          </p:nvPr>
        </p:nvPicPr>
        <p:blipFill>
          <a:blip r:embed="rId3"/>
          <a:srcRect l="-18187" r="-18187"/>
          <a:stretch>
            <a:fillRect/>
          </a:stretch>
        </p:blipFill>
        <p:spPr>
          <a:xfrm>
            <a:off x="2133600" y="1981200"/>
            <a:ext cx="5264669" cy="289536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61975" y="609600"/>
            <a:ext cx="8001000" cy="1470025"/>
          </a:xfrm>
        </p:spPr>
        <p:txBody>
          <a:bodyPr/>
          <a:lstStyle/>
          <a:p>
            <a:pPr eaLnBrk="1" hangingPunct="1"/>
            <a:r>
              <a:rPr lang="en-US" b="1" smtClean="0"/>
              <a:t>Enzyme/Substrate Reactions</a:t>
            </a:r>
            <a:br>
              <a:rPr lang="en-US" b="1" smtClean="0"/>
            </a:br>
            <a:endParaRPr lang="en-US" b="1" smtClean="0"/>
          </a:p>
        </p:txBody>
      </p:sp>
      <p:sp>
        <p:nvSpPr>
          <p:cNvPr id="14339" name="Rectangle 3"/>
          <p:cNvSpPr>
            <a:spLocks noGrp="1" noChangeArrowheads="1"/>
          </p:cNvSpPr>
          <p:nvPr>
            <p:ph type="subTitle" idx="1"/>
          </p:nvPr>
        </p:nvSpPr>
        <p:spPr>
          <a:xfrm>
            <a:off x="1371600" y="5105400"/>
            <a:ext cx="6400800" cy="1752600"/>
          </a:xfrm>
        </p:spPr>
        <p:txBody>
          <a:bodyPr/>
          <a:lstStyle/>
          <a:p>
            <a:pPr eaLnBrk="1" hangingPunct="1"/>
            <a:r>
              <a:rPr lang="en-US" smtClean="0"/>
              <a:t>Using Mushroom Tyrosinase</a:t>
            </a:r>
          </a:p>
        </p:txBody>
      </p:sp>
      <p:sp>
        <p:nvSpPr>
          <p:cNvPr id="6" name="Rectangle 5"/>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descr="Portobello_(1).jpg"/>
          <p:cNvPicPr>
            <a:picLocks noChangeAspect="1"/>
          </p:cNvPicPr>
          <p:nvPr/>
        </p:nvPicPr>
        <p:blipFill>
          <a:blip r:embed="rId3"/>
          <a:stretch>
            <a:fillRect/>
          </a:stretch>
        </p:blipFill>
        <p:spPr>
          <a:xfrm>
            <a:off x="1295400" y="1905000"/>
            <a:ext cx="3733800" cy="2800350"/>
          </a:xfrm>
          <a:prstGeom prst="rect">
            <a:avLst/>
          </a:prstGeom>
        </p:spPr>
      </p:pic>
      <p:pic>
        <p:nvPicPr>
          <p:cNvPr id="8" name="Picture 7" descr="mushroom tyrosinase.jpg"/>
          <p:cNvPicPr>
            <a:picLocks noChangeAspect="1"/>
          </p:cNvPicPr>
          <p:nvPr/>
        </p:nvPicPr>
        <p:blipFill>
          <a:blip r:embed="rId4"/>
          <a:stretch>
            <a:fillRect/>
          </a:stretch>
        </p:blipFill>
        <p:spPr>
          <a:xfrm>
            <a:off x="5181600" y="1676400"/>
            <a:ext cx="3302000" cy="330200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cstate="print"/>
          <a:srcRect/>
          <a:stretch>
            <a:fillRect/>
          </a:stretch>
        </p:blipFill>
        <p:spPr bwMode="auto">
          <a:xfrm>
            <a:off x="5826125" y="1209675"/>
            <a:ext cx="1400175" cy="1866900"/>
          </a:xfrm>
          <a:prstGeom prst="rect">
            <a:avLst/>
          </a:prstGeom>
          <a:noFill/>
          <a:ln w="12700">
            <a:noFill/>
            <a:miter lim="800000"/>
            <a:headEnd/>
            <a:tailEnd/>
          </a:ln>
        </p:spPr>
      </p:pic>
      <p:pic>
        <p:nvPicPr>
          <p:cNvPr id="32771" name="Picture 2"/>
          <p:cNvPicPr>
            <a:picLocks noChangeAspect="1" noChangeArrowheads="1"/>
          </p:cNvPicPr>
          <p:nvPr/>
        </p:nvPicPr>
        <p:blipFill>
          <a:blip r:embed="rId4" cstate="print"/>
          <a:srcRect/>
          <a:stretch>
            <a:fillRect/>
          </a:stretch>
        </p:blipFill>
        <p:spPr bwMode="auto">
          <a:xfrm>
            <a:off x="406400" y="3060700"/>
            <a:ext cx="1574800" cy="1181100"/>
          </a:xfrm>
          <a:prstGeom prst="rect">
            <a:avLst/>
          </a:prstGeom>
          <a:noFill/>
          <a:ln w="12700">
            <a:noFill/>
            <a:miter lim="800000"/>
            <a:headEnd/>
            <a:tailEnd/>
          </a:ln>
        </p:spPr>
      </p:pic>
      <p:pic>
        <p:nvPicPr>
          <p:cNvPr id="32772" name="Picture 3"/>
          <p:cNvPicPr>
            <a:picLocks noChangeAspect="1" noChangeArrowheads="1"/>
          </p:cNvPicPr>
          <p:nvPr/>
        </p:nvPicPr>
        <p:blipFill>
          <a:blip r:embed="rId5" cstate="print"/>
          <a:srcRect/>
          <a:stretch>
            <a:fillRect/>
          </a:stretch>
        </p:blipFill>
        <p:spPr bwMode="auto">
          <a:xfrm>
            <a:off x="1536700" y="4570413"/>
            <a:ext cx="1498600" cy="1998662"/>
          </a:xfrm>
          <a:prstGeom prst="rect">
            <a:avLst/>
          </a:prstGeom>
          <a:noFill/>
          <a:ln w="12700">
            <a:noFill/>
            <a:miter lim="800000"/>
            <a:headEnd/>
            <a:tailEnd/>
          </a:ln>
        </p:spPr>
      </p:pic>
      <p:pic>
        <p:nvPicPr>
          <p:cNvPr id="32773" name="Picture 4"/>
          <p:cNvPicPr>
            <a:picLocks noChangeAspect="1" noChangeArrowheads="1"/>
          </p:cNvPicPr>
          <p:nvPr/>
        </p:nvPicPr>
        <p:blipFill>
          <a:blip r:embed="rId6" cstate="print"/>
          <a:srcRect/>
          <a:stretch>
            <a:fillRect/>
          </a:stretch>
        </p:blipFill>
        <p:spPr bwMode="auto">
          <a:xfrm>
            <a:off x="3563938" y="4829175"/>
            <a:ext cx="1997075" cy="1498600"/>
          </a:xfrm>
          <a:prstGeom prst="rect">
            <a:avLst/>
          </a:prstGeom>
          <a:noFill/>
          <a:ln w="12700">
            <a:noFill/>
            <a:miter lim="800000"/>
            <a:headEnd/>
            <a:tailEnd/>
          </a:ln>
        </p:spPr>
      </p:pic>
      <p:pic>
        <p:nvPicPr>
          <p:cNvPr id="32774" name="Picture 5"/>
          <p:cNvPicPr>
            <a:picLocks noChangeAspect="1" noChangeArrowheads="1"/>
          </p:cNvPicPr>
          <p:nvPr/>
        </p:nvPicPr>
        <p:blipFill>
          <a:blip r:embed="rId7" cstate="print"/>
          <a:srcRect/>
          <a:stretch>
            <a:fillRect/>
          </a:stretch>
        </p:blipFill>
        <p:spPr bwMode="auto">
          <a:xfrm>
            <a:off x="5964238" y="5019675"/>
            <a:ext cx="1490662" cy="1117600"/>
          </a:xfrm>
          <a:prstGeom prst="rect">
            <a:avLst/>
          </a:prstGeom>
          <a:noFill/>
          <a:ln w="12700">
            <a:noFill/>
            <a:miter lim="800000"/>
            <a:headEnd/>
            <a:tailEnd/>
          </a:ln>
        </p:spPr>
      </p:pic>
      <p:pic>
        <p:nvPicPr>
          <p:cNvPr id="32775" name="Picture 6"/>
          <p:cNvPicPr>
            <a:picLocks noChangeAspect="1" noChangeArrowheads="1"/>
          </p:cNvPicPr>
          <p:nvPr/>
        </p:nvPicPr>
        <p:blipFill>
          <a:blip r:embed="rId8" cstate="print"/>
          <a:srcRect/>
          <a:stretch>
            <a:fillRect/>
          </a:stretch>
        </p:blipFill>
        <p:spPr bwMode="auto">
          <a:xfrm>
            <a:off x="7200900" y="2936875"/>
            <a:ext cx="1524000" cy="2032000"/>
          </a:xfrm>
          <a:prstGeom prst="rect">
            <a:avLst/>
          </a:prstGeom>
          <a:noFill/>
          <a:ln w="12700">
            <a:noFill/>
            <a:miter lim="800000"/>
            <a:headEnd/>
            <a:tailEnd/>
          </a:ln>
        </p:spPr>
      </p:pic>
      <p:pic>
        <p:nvPicPr>
          <p:cNvPr id="32776" name="Picture 8"/>
          <p:cNvPicPr>
            <a:picLocks noChangeArrowheads="1"/>
          </p:cNvPicPr>
          <p:nvPr/>
        </p:nvPicPr>
        <p:blipFill>
          <a:blip r:embed="rId9" cstate="print"/>
          <a:srcRect/>
          <a:stretch>
            <a:fillRect/>
          </a:stretch>
        </p:blipFill>
        <p:spPr bwMode="auto">
          <a:xfrm>
            <a:off x="1371600" y="1184275"/>
            <a:ext cx="1828800" cy="1371600"/>
          </a:xfrm>
          <a:prstGeom prst="rect">
            <a:avLst/>
          </a:prstGeom>
          <a:noFill/>
          <a:ln w="12700">
            <a:noFill/>
            <a:miter lim="800000"/>
            <a:headEnd/>
            <a:tailEnd/>
          </a:ln>
        </p:spPr>
      </p:pic>
      <p:sp>
        <p:nvSpPr>
          <p:cNvPr id="32777" name="Line 9"/>
          <p:cNvSpPr>
            <a:spLocks noChangeShapeType="1"/>
          </p:cNvSpPr>
          <p:nvPr/>
        </p:nvSpPr>
        <p:spPr bwMode="auto">
          <a:xfrm rot="10800000" flipH="1">
            <a:off x="1295400" y="2644775"/>
            <a:ext cx="317500" cy="749300"/>
          </a:xfrm>
          <a:prstGeom prst="line">
            <a:avLst/>
          </a:prstGeom>
          <a:noFill/>
          <a:ln w="38100">
            <a:solidFill>
              <a:srgbClr val="161616"/>
            </a:solidFill>
            <a:round/>
            <a:headEnd type="stealth" w="med" len="med"/>
            <a:tailEnd/>
          </a:ln>
        </p:spPr>
        <p:txBody>
          <a:bodyPr/>
          <a:lstStyle/>
          <a:p>
            <a:endParaRPr lang="en-US"/>
          </a:p>
        </p:txBody>
      </p:sp>
      <p:sp>
        <p:nvSpPr>
          <p:cNvPr id="32778" name="Line 10"/>
          <p:cNvSpPr>
            <a:spLocks noChangeShapeType="1"/>
          </p:cNvSpPr>
          <p:nvPr/>
        </p:nvSpPr>
        <p:spPr bwMode="auto">
          <a:xfrm rot="10800000">
            <a:off x="1257300" y="4244975"/>
            <a:ext cx="292100" cy="355600"/>
          </a:xfrm>
          <a:prstGeom prst="line">
            <a:avLst/>
          </a:prstGeom>
          <a:noFill/>
          <a:ln w="38100">
            <a:solidFill>
              <a:srgbClr val="161616"/>
            </a:solidFill>
            <a:round/>
            <a:headEnd type="stealth" w="med" len="med"/>
            <a:tailEnd/>
          </a:ln>
        </p:spPr>
        <p:txBody>
          <a:bodyPr/>
          <a:lstStyle/>
          <a:p>
            <a:endParaRPr lang="en-US"/>
          </a:p>
        </p:txBody>
      </p:sp>
      <p:sp>
        <p:nvSpPr>
          <p:cNvPr id="32779" name="Line 11"/>
          <p:cNvSpPr>
            <a:spLocks noChangeShapeType="1"/>
          </p:cNvSpPr>
          <p:nvPr/>
        </p:nvSpPr>
        <p:spPr bwMode="auto">
          <a:xfrm flipH="1">
            <a:off x="3022600" y="5959475"/>
            <a:ext cx="533400" cy="0"/>
          </a:xfrm>
          <a:prstGeom prst="line">
            <a:avLst/>
          </a:prstGeom>
          <a:noFill/>
          <a:ln w="38100">
            <a:solidFill>
              <a:srgbClr val="161616"/>
            </a:solidFill>
            <a:round/>
            <a:headEnd type="stealth" w="med" len="med"/>
            <a:tailEnd/>
          </a:ln>
        </p:spPr>
        <p:txBody>
          <a:bodyPr/>
          <a:lstStyle/>
          <a:p>
            <a:endParaRPr lang="en-US"/>
          </a:p>
        </p:txBody>
      </p:sp>
      <p:sp>
        <p:nvSpPr>
          <p:cNvPr id="32780" name="Line 12"/>
          <p:cNvSpPr>
            <a:spLocks noChangeShapeType="1"/>
          </p:cNvSpPr>
          <p:nvPr/>
        </p:nvSpPr>
        <p:spPr bwMode="auto">
          <a:xfrm flipH="1">
            <a:off x="5422900" y="5959475"/>
            <a:ext cx="533400" cy="0"/>
          </a:xfrm>
          <a:prstGeom prst="line">
            <a:avLst/>
          </a:prstGeom>
          <a:noFill/>
          <a:ln w="38100">
            <a:solidFill>
              <a:srgbClr val="161616"/>
            </a:solidFill>
            <a:round/>
            <a:headEnd type="stealth" w="med" len="med"/>
            <a:tailEnd/>
          </a:ln>
        </p:spPr>
        <p:txBody>
          <a:bodyPr/>
          <a:lstStyle/>
          <a:p>
            <a:endParaRPr lang="en-US"/>
          </a:p>
        </p:txBody>
      </p:sp>
      <p:sp>
        <p:nvSpPr>
          <p:cNvPr id="32781" name="Line 13"/>
          <p:cNvSpPr>
            <a:spLocks noChangeShapeType="1"/>
          </p:cNvSpPr>
          <p:nvPr/>
        </p:nvSpPr>
        <p:spPr bwMode="auto">
          <a:xfrm flipH="1">
            <a:off x="7442200" y="4981575"/>
            <a:ext cx="254000" cy="482600"/>
          </a:xfrm>
          <a:prstGeom prst="line">
            <a:avLst/>
          </a:prstGeom>
          <a:noFill/>
          <a:ln w="38100">
            <a:solidFill>
              <a:srgbClr val="161616"/>
            </a:solidFill>
            <a:round/>
            <a:headEnd type="stealth" w="med" len="med"/>
            <a:tailEnd/>
          </a:ln>
        </p:spPr>
        <p:txBody>
          <a:bodyPr/>
          <a:lstStyle/>
          <a:p>
            <a:endParaRPr lang="en-US"/>
          </a:p>
        </p:txBody>
      </p:sp>
      <p:sp>
        <p:nvSpPr>
          <p:cNvPr id="32782" name="Line 14"/>
          <p:cNvSpPr>
            <a:spLocks noChangeShapeType="1"/>
          </p:cNvSpPr>
          <p:nvPr/>
        </p:nvSpPr>
        <p:spPr bwMode="auto">
          <a:xfrm>
            <a:off x="6642100" y="2670175"/>
            <a:ext cx="1028700" cy="279400"/>
          </a:xfrm>
          <a:prstGeom prst="line">
            <a:avLst/>
          </a:prstGeom>
          <a:noFill/>
          <a:ln w="38100">
            <a:solidFill>
              <a:srgbClr val="161616"/>
            </a:solidFill>
            <a:round/>
            <a:headEnd type="stealth" w="med" len="med"/>
            <a:tailEnd/>
          </a:ln>
        </p:spPr>
        <p:txBody>
          <a:bodyPr/>
          <a:lstStyle/>
          <a:p>
            <a:endParaRPr lang="en-US"/>
          </a:p>
        </p:txBody>
      </p:sp>
      <p:sp>
        <p:nvSpPr>
          <p:cNvPr id="32783" name="Text Box 17"/>
          <p:cNvSpPr txBox="1">
            <a:spLocks noChangeArrowheads="1"/>
          </p:cNvSpPr>
          <p:nvPr/>
        </p:nvSpPr>
        <p:spPr bwMode="auto">
          <a:xfrm>
            <a:off x="1295400" y="304800"/>
            <a:ext cx="6553200" cy="708025"/>
          </a:xfrm>
          <a:prstGeom prst="rect">
            <a:avLst/>
          </a:prstGeom>
          <a:noFill/>
          <a:ln w="9525">
            <a:noFill/>
            <a:miter lim="800000"/>
            <a:headEnd/>
            <a:tailEnd/>
          </a:ln>
        </p:spPr>
        <p:txBody>
          <a:bodyPr>
            <a:spAutoFit/>
          </a:bodyPr>
          <a:lstStyle/>
          <a:p>
            <a:pPr algn="ctr">
              <a:spcBef>
                <a:spcPct val="50000"/>
              </a:spcBef>
            </a:pPr>
            <a:r>
              <a:rPr lang="en-US" sz="4000"/>
              <a:t>STEP 1: Extract Enzyme</a:t>
            </a:r>
          </a:p>
        </p:txBody>
      </p:sp>
      <p:sp>
        <p:nvSpPr>
          <p:cNvPr id="32784" name="Text Box 18"/>
          <p:cNvSpPr txBox="1">
            <a:spLocks noChangeArrowheads="1"/>
          </p:cNvSpPr>
          <p:nvPr/>
        </p:nvSpPr>
        <p:spPr bwMode="auto">
          <a:xfrm>
            <a:off x="2971800" y="3203575"/>
            <a:ext cx="2514600" cy="641350"/>
          </a:xfrm>
          <a:prstGeom prst="rect">
            <a:avLst/>
          </a:prstGeom>
          <a:noFill/>
          <a:ln w="9525">
            <a:noFill/>
            <a:miter lim="800000"/>
            <a:headEnd/>
            <a:tailEnd/>
          </a:ln>
        </p:spPr>
        <p:txBody>
          <a:bodyPr>
            <a:spAutoFit/>
          </a:bodyPr>
          <a:lstStyle/>
          <a:p>
            <a:pPr>
              <a:spcBef>
                <a:spcPct val="50000"/>
              </a:spcBef>
            </a:pPr>
            <a:r>
              <a:rPr lang="en-US" sz="3600">
                <a:solidFill>
                  <a:srgbClr val="C00000"/>
                </a:solidFill>
              </a:rPr>
              <a:t>Tyrosinase</a:t>
            </a:r>
          </a:p>
        </p:txBody>
      </p:sp>
      <p:sp>
        <p:nvSpPr>
          <p:cNvPr id="17" name="Rectangle 16"/>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292100"/>
            <a:ext cx="8534400" cy="838200"/>
          </a:xfrm>
        </p:spPr>
        <p:txBody>
          <a:bodyPr/>
          <a:lstStyle/>
          <a:p>
            <a:pPr eaLnBrk="1" hangingPunct="1"/>
            <a:r>
              <a:rPr lang="en-US" sz="4000" smtClean="0"/>
              <a:t>STEP 2: Add Enzyme to Substrate</a:t>
            </a:r>
          </a:p>
        </p:txBody>
      </p:sp>
      <p:pic>
        <p:nvPicPr>
          <p:cNvPr id="33795" name="Picture 4"/>
          <p:cNvPicPr>
            <a:picLocks noGrp="1" noChangeAspect="1" noChangeArrowheads="1"/>
          </p:cNvPicPr>
          <p:nvPr>
            <p:ph idx="1"/>
          </p:nvPr>
        </p:nvPicPr>
        <p:blipFill>
          <a:blip r:embed="rId3" cstate="print"/>
          <a:srcRect/>
          <a:stretch>
            <a:fillRect/>
          </a:stretch>
        </p:blipFill>
        <p:spPr>
          <a:xfrm>
            <a:off x="3048000" y="1752600"/>
            <a:ext cx="2814638" cy="3557588"/>
          </a:xfrm>
          <a:noFill/>
        </p:spPr>
      </p:pic>
      <p:sp>
        <p:nvSpPr>
          <p:cNvPr id="33796" name="Text Box 5"/>
          <p:cNvSpPr txBox="1">
            <a:spLocks noChangeArrowheads="1"/>
          </p:cNvSpPr>
          <p:nvPr/>
        </p:nvSpPr>
        <p:spPr bwMode="auto">
          <a:xfrm>
            <a:off x="3581400" y="5638800"/>
            <a:ext cx="3276600" cy="641350"/>
          </a:xfrm>
          <a:prstGeom prst="rect">
            <a:avLst/>
          </a:prstGeom>
          <a:noFill/>
          <a:ln w="9525">
            <a:noFill/>
            <a:miter lim="800000"/>
            <a:headEnd/>
            <a:tailEnd/>
          </a:ln>
        </p:spPr>
        <p:txBody>
          <a:bodyPr>
            <a:spAutoFit/>
          </a:bodyPr>
          <a:lstStyle/>
          <a:p>
            <a:pPr>
              <a:spcBef>
                <a:spcPct val="50000"/>
              </a:spcBef>
            </a:pPr>
            <a:r>
              <a:rPr lang="en-US" sz="3600">
                <a:solidFill>
                  <a:schemeClr val="accent2"/>
                </a:solidFill>
              </a:rPr>
              <a:t>L-DOPA</a:t>
            </a:r>
          </a:p>
        </p:txBody>
      </p:sp>
      <p:sp>
        <p:nvSpPr>
          <p:cNvPr id="5" name="Rectangle 4"/>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color chart.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7647" t="22727" r="11765" b="59091"/>
              <a:stretch>
                <a:fillRect/>
              </a:stretch>
            </p:blipFill>
          </mc:Choice>
          <mc:Fallback>
            <p:blipFill>
              <a:blip r:embed="rId4"/>
              <a:srcRect l="17647" t="22727" r="11765" b="59091"/>
              <a:stretch>
                <a:fillRect/>
              </a:stretch>
            </p:blipFill>
          </mc:Fallback>
        </mc:AlternateContent>
        <p:spPr>
          <a:xfrm>
            <a:off x="381000" y="3352800"/>
            <a:ext cx="8228965" cy="2743200"/>
          </a:xfrm>
          <a:prstGeom prst="rect">
            <a:avLst/>
          </a:prstGeom>
        </p:spPr>
      </p:pic>
      <p:sp>
        <p:nvSpPr>
          <p:cNvPr id="34820" name="Rectangle 5"/>
          <p:cNvSpPr>
            <a:spLocks/>
          </p:cNvSpPr>
          <p:nvPr/>
        </p:nvSpPr>
        <p:spPr bwMode="auto">
          <a:xfrm>
            <a:off x="860425" y="2133600"/>
            <a:ext cx="7416800" cy="444500"/>
          </a:xfrm>
          <a:prstGeom prst="rect">
            <a:avLst/>
          </a:prstGeom>
          <a:noFill/>
          <a:ln w="12700">
            <a:noFill/>
            <a:miter lim="800000"/>
            <a:headEnd/>
            <a:tailEnd/>
          </a:ln>
        </p:spPr>
        <p:txBody>
          <a:bodyPr lIns="0" tIns="0" rIns="40639" bIns="0"/>
          <a:lstStyle/>
          <a:p>
            <a:pPr marL="39688" algn="ctr">
              <a:spcBef>
                <a:spcPts val="1400"/>
              </a:spcBef>
            </a:pPr>
            <a:r>
              <a:rPr lang="en-US" sz="2400" dirty="0" err="1">
                <a:solidFill>
                  <a:srgbClr val="C00000"/>
                </a:solidFill>
                <a:cs typeface="Arial" pitchFamily="34" charset="0"/>
                <a:sym typeface="Arial" pitchFamily="34" charset="0"/>
              </a:rPr>
              <a:t>Tyrosinase</a:t>
            </a:r>
            <a:r>
              <a:rPr lang="en-US" sz="2400" dirty="0">
                <a:solidFill>
                  <a:srgbClr val="002060"/>
                </a:solidFill>
                <a:cs typeface="Arial" pitchFamily="34" charset="0"/>
                <a:sym typeface="Arial" pitchFamily="34" charset="0"/>
              </a:rPr>
              <a:t>  </a:t>
            </a:r>
            <a:r>
              <a:rPr lang="en-US" sz="2400" dirty="0">
                <a:cs typeface="Arial" pitchFamily="34" charset="0"/>
                <a:sym typeface="Arial" pitchFamily="34" charset="0"/>
              </a:rPr>
              <a:t>+</a:t>
            </a:r>
            <a:r>
              <a:rPr lang="en-US" sz="2400" dirty="0">
                <a:solidFill>
                  <a:srgbClr val="002060"/>
                </a:solidFill>
                <a:cs typeface="Arial" pitchFamily="34" charset="0"/>
                <a:sym typeface="Arial" pitchFamily="34" charset="0"/>
              </a:rPr>
              <a:t> L-DOPA   </a:t>
            </a:r>
            <a:r>
              <a:rPr lang="en-US" sz="2400" dirty="0">
                <a:cs typeface="Arial" pitchFamily="34" charset="0"/>
                <a:sym typeface="Arial" pitchFamily="34" charset="0"/>
              </a:rPr>
              <a:t>=</a:t>
            </a:r>
            <a:r>
              <a:rPr lang="en-US" sz="2400" dirty="0">
                <a:solidFill>
                  <a:srgbClr val="002060"/>
                </a:solidFill>
                <a:cs typeface="Arial" pitchFamily="34" charset="0"/>
                <a:sym typeface="Arial" pitchFamily="34" charset="0"/>
              </a:rPr>
              <a:t>   </a:t>
            </a:r>
            <a:r>
              <a:rPr lang="en-US" sz="2400" b="1" dirty="0" err="1" smtClean="0">
                <a:solidFill>
                  <a:srgbClr val="800000"/>
                </a:solidFill>
                <a:cs typeface="Arial" pitchFamily="34" charset="0"/>
                <a:sym typeface="Arial" pitchFamily="34" charset="0"/>
              </a:rPr>
              <a:t>Dopachrome</a:t>
            </a:r>
            <a:r>
              <a:rPr lang="en-US" sz="2400" b="1" dirty="0" smtClean="0">
                <a:solidFill>
                  <a:srgbClr val="800000"/>
                </a:solidFill>
                <a:cs typeface="Arial" pitchFamily="34" charset="0"/>
                <a:sym typeface="Arial" pitchFamily="34" charset="0"/>
              </a:rPr>
              <a:t> </a:t>
            </a:r>
            <a:r>
              <a:rPr lang="en-US" sz="2400" b="1" dirty="0">
                <a:solidFill>
                  <a:srgbClr val="800000"/>
                </a:solidFill>
                <a:cs typeface="Arial" pitchFamily="34" charset="0"/>
                <a:sym typeface="Arial" pitchFamily="34" charset="0"/>
              </a:rPr>
              <a:t>(pigment)</a:t>
            </a:r>
          </a:p>
        </p:txBody>
      </p:sp>
      <p:sp>
        <p:nvSpPr>
          <p:cNvPr id="34821" name="Text Box 11"/>
          <p:cNvSpPr txBox="1">
            <a:spLocks noChangeArrowheads="1"/>
          </p:cNvSpPr>
          <p:nvPr/>
        </p:nvSpPr>
        <p:spPr bwMode="auto">
          <a:xfrm>
            <a:off x="1104900" y="358775"/>
            <a:ext cx="6934200" cy="708025"/>
          </a:xfrm>
          <a:prstGeom prst="rect">
            <a:avLst/>
          </a:prstGeom>
          <a:noFill/>
          <a:ln w="9525">
            <a:noFill/>
            <a:miter lim="800000"/>
            <a:headEnd/>
            <a:tailEnd/>
          </a:ln>
        </p:spPr>
        <p:txBody>
          <a:bodyPr>
            <a:spAutoFit/>
          </a:bodyPr>
          <a:lstStyle/>
          <a:p>
            <a:pPr algn="ctr">
              <a:spcBef>
                <a:spcPct val="50000"/>
              </a:spcBef>
            </a:pPr>
            <a:r>
              <a:rPr lang="en-US" sz="4000"/>
              <a:t>STEP 3: Measure Product</a:t>
            </a:r>
          </a:p>
        </p:txBody>
      </p:sp>
      <p:sp>
        <p:nvSpPr>
          <p:cNvPr id="7" name="Rectangle 6"/>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823" name="Group 13"/>
          <p:cNvGrpSpPr>
            <a:grpSpLocks/>
          </p:cNvGrpSpPr>
          <p:nvPr/>
        </p:nvGrpSpPr>
        <p:grpSpPr bwMode="auto">
          <a:xfrm>
            <a:off x="1219200" y="1371600"/>
            <a:ext cx="5345113" cy="401638"/>
            <a:chOff x="1219200" y="2219325"/>
            <a:chExt cx="5345483" cy="402253"/>
          </a:xfrm>
        </p:grpSpPr>
        <p:sp>
          <p:nvSpPr>
            <p:cNvPr id="34824" name="TextBox 8"/>
            <p:cNvSpPr txBox="1">
              <a:spLocks noChangeArrowheads="1"/>
            </p:cNvSpPr>
            <p:nvPr/>
          </p:nvSpPr>
          <p:spPr bwMode="auto">
            <a:xfrm>
              <a:off x="1219200" y="2221468"/>
              <a:ext cx="1111202" cy="400110"/>
            </a:xfrm>
            <a:prstGeom prst="rect">
              <a:avLst/>
            </a:prstGeom>
            <a:noFill/>
            <a:ln w="9525">
              <a:noFill/>
              <a:miter lim="800000"/>
              <a:headEnd/>
              <a:tailEnd/>
            </a:ln>
          </p:spPr>
          <p:txBody>
            <a:bodyPr wrap="none">
              <a:spAutoFit/>
            </a:bodyPr>
            <a:lstStyle/>
            <a:p>
              <a:r>
                <a:rPr lang="en-US" sz="2000">
                  <a:solidFill>
                    <a:srgbClr val="C00000"/>
                  </a:solidFill>
                  <a:cs typeface="Arial" pitchFamily="34" charset="0"/>
                  <a:sym typeface="Arial" pitchFamily="34" charset="0"/>
                </a:rPr>
                <a:t>Enzyme</a:t>
              </a:r>
              <a:endParaRPr lang="en-US" sz="2000"/>
            </a:p>
          </p:txBody>
        </p:sp>
        <p:sp>
          <p:nvSpPr>
            <p:cNvPr id="34825" name="TextBox 9"/>
            <p:cNvSpPr txBox="1">
              <a:spLocks noChangeArrowheads="1"/>
            </p:cNvSpPr>
            <p:nvPr/>
          </p:nvSpPr>
          <p:spPr bwMode="auto">
            <a:xfrm>
              <a:off x="2895600" y="2219325"/>
              <a:ext cx="1281120" cy="400110"/>
            </a:xfrm>
            <a:prstGeom prst="rect">
              <a:avLst/>
            </a:prstGeom>
            <a:noFill/>
            <a:ln w="9525">
              <a:noFill/>
              <a:miter lim="800000"/>
              <a:headEnd/>
              <a:tailEnd/>
            </a:ln>
          </p:spPr>
          <p:txBody>
            <a:bodyPr wrap="none">
              <a:spAutoFit/>
            </a:bodyPr>
            <a:lstStyle/>
            <a:p>
              <a:r>
                <a:rPr lang="en-US" sz="2000">
                  <a:solidFill>
                    <a:srgbClr val="002060"/>
                  </a:solidFill>
                  <a:cs typeface="Arial" pitchFamily="34" charset="0"/>
                  <a:sym typeface="Arial" pitchFamily="34" charset="0"/>
                </a:rPr>
                <a:t>Substrate</a:t>
              </a:r>
              <a:endParaRPr lang="en-US" sz="2000">
                <a:solidFill>
                  <a:srgbClr val="002060"/>
                </a:solidFill>
              </a:endParaRPr>
            </a:p>
          </p:txBody>
        </p:sp>
        <p:sp>
          <p:nvSpPr>
            <p:cNvPr id="34826" name="TextBox 10"/>
            <p:cNvSpPr txBox="1">
              <a:spLocks noChangeArrowheads="1"/>
            </p:cNvSpPr>
            <p:nvPr/>
          </p:nvSpPr>
          <p:spPr bwMode="auto">
            <a:xfrm>
              <a:off x="5410200" y="2219325"/>
              <a:ext cx="1154483" cy="400110"/>
            </a:xfrm>
            <a:prstGeom prst="rect">
              <a:avLst/>
            </a:prstGeom>
            <a:noFill/>
            <a:ln w="9525">
              <a:noFill/>
              <a:miter lim="800000"/>
              <a:headEnd/>
              <a:tailEnd/>
            </a:ln>
          </p:spPr>
          <p:txBody>
            <a:bodyPr wrap="none">
              <a:spAutoFit/>
            </a:bodyPr>
            <a:lstStyle/>
            <a:p>
              <a:r>
                <a:rPr lang="en-US" sz="2000" b="1">
                  <a:solidFill>
                    <a:srgbClr val="800000"/>
                  </a:solidFill>
                  <a:cs typeface="Arial" pitchFamily="34" charset="0"/>
                  <a:sym typeface="Arial" pitchFamily="34" charset="0"/>
                </a:rPr>
                <a:t>Product</a:t>
              </a:r>
              <a:endParaRPr lang="en-US" sz="2000" b="1">
                <a:solidFill>
                  <a:srgbClr val="800000"/>
                </a:solidFill>
              </a:endParaRPr>
            </a:p>
          </p:txBody>
        </p:sp>
        <p:sp>
          <p:nvSpPr>
            <p:cNvPr id="34827" name="TextBox 11"/>
            <p:cNvSpPr txBox="1">
              <a:spLocks noChangeArrowheads="1"/>
            </p:cNvSpPr>
            <p:nvPr/>
          </p:nvSpPr>
          <p:spPr bwMode="auto">
            <a:xfrm>
              <a:off x="2580664" y="2219325"/>
              <a:ext cx="333746" cy="400110"/>
            </a:xfrm>
            <a:prstGeom prst="rect">
              <a:avLst/>
            </a:prstGeom>
            <a:noFill/>
            <a:ln w="9525">
              <a:noFill/>
              <a:miter lim="800000"/>
              <a:headEnd/>
              <a:tailEnd/>
            </a:ln>
          </p:spPr>
          <p:txBody>
            <a:bodyPr wrap="none">
              <a:spAutoFit/>
            </a:bodyPr>
            <a:lstStyle/>
            <a:p>
              <a:r>
                <a:rPr lang="en-US" sz="2000">
                  <a:cs typeface="Arial" pitchFamily="34" charset="0"/>
                  <a:sym typeface="Arial" pitchFamily="34" charset="0"/>
                </a:rPr>
                <a:t>+</a:t>
              </a:r>
              <a:endParaRPr lang="en-US" sz="2000"/>
            </a:p>
          </p:txBody>
        </p:sp>
        <p:sp>
          <p:nvSpPr>
            <p:cNvPr id="34828" name="TextBox 12"/>
            <p:cNvSpPr txBox="1">
              <a:spLocks noChangeArrowheads="1"/>
            </p:cNvSpPr>
            <p:nvPr/>
          </p:nvSpPr>
          <p:spPr bwMode="auto">
            <a:xfrm>
              <a:off x="4185396" y="2219325"/>
              <a:ext cx="333746" cy="400110"/>
            </a:xfrm>
            <a:prstGeom prst="rect">
              <a:avLst/>
            </a:prstGeom>
            <a:noFill/>
            <a:ln w="9525">
              <a:noFill/>
              <a:miter lim="800000"/>
              <a:headEnd/>
              <a:tailEnd/>
            </a:ln>
          </p:spPr>
          <p:txBody>
            <a:bodyPr wrap="none">
              <a:spAutoFit/>
            </a:bodyPr>
            <a:lstStyle/>
            <a:p>
              <a:r>
                <a:rPr lang="en-US" sz="2000">
                  <a:cs typeface="Arial" pitchFamily="34" charset="0"/>
                  <a:sym typeface="Arial" pitchFamily="34" charset="0"/>
                </a:rPr>
                <a:t>=</a:t>
              </a:r>
              <a:endParaRPr lang="en-US" sz="2000"/>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954087"/>
          </a:xfrm>
        </p:spPr>
        <p:txBody>
          <a:bodyPr/>
          <a:lstStyle/>
          <a:p>
            <a:pPr eaLnBrk="1" hangingPunct="1"/>
            <a:r>
              <a:rPr lang="en-US" sz="4000" smtClean="0"/>
              <a:t>STEP 4:</a:t>
            </a:r>
            <a:r>
              <a:rPr lang="en-US" sz="4000" i="1" smtClean="0"/>
              <a:t> </a:t>
            </a:r>
            <a:r>
              <a:rPr lang="en-US" sz="4000" smtClean="0"/>
              <a:t>Graph Data Over Time</a:t>
            </a:r>
          </a:p>
        </p:txBody>
      </p:sp>
      <p:sp>
        <p:nvSpPr>
          <p:cNvPr id="35843" name="Line 3"/>
          <p:cNvSpPr>
            <a:spLocks noChangeShapeType="1"/>
          </p:cNvSpPr>
          <p:nvPr/>
        </p:nvSpPr>
        <p:spPr bwMode="auto">
          <a:xfrm>
            <a:off x="2895600" y="2439988"/>
            <a:ext cx="0" cy="2894012"/>
          </a:xfrm>
          <a:prstGeom prst="line">
            <a:avLst/>
          </a:prstGeom>
          <a:noFill/>
          <a:ln w="9525">
            <a:solidFill>
              <a:schemeClr val="tx1"/>
            </a:solidFill>
            <a:round/>
            <a:headEnd/>
            <a:tailEnd/>
          </a:ln>
        </p:spPr>
        <p:txBody>
          <a:bodyPr/>
          <a:lstStyle/>
          <a:p>
            <a:endParaRPr lang="en-US"/>
          </a:p>
        </p:txBody>
      </p:sp>
      <p:sp>
        <p:nvSpPr>
          <p:cNvPr id="35844" name="Line 4"/>
          <p:cNvSpPr>
            <a:spLocks noChangeShapeType="1"/>
          </p:cNvSpPr>
          <p:nvPr/>
        </p:nvSpPr>
        <p:spPr bwMode="auto">
          <a:xfrm flipV="1">
            <a:off x="2743200" y="5181600"/>
            <a:ext cx="4800600" cy="1588"/>
          </a:xfrm>
          <a:prstGeom prst="line">
            <a:avLst/>
          </a:prstGeom>
          <a:noFill/>
          <a:ln w="9525">
            <a:solidFill>
              <a:schemeClr val="tx1"/>
            </a:solidFill>
            <a:round/>
            <a:headEnd/>
            <a:tailEnd/>
          </a:ln>
        </p:spPr>
        <p:txBody>
          <a:bodyPr/>
          <a:lstStyle/>
          <a:p>
            <a:endParaRPr lang="en-US"/>
          </a:p>
        </p:txBody>
      </p:sp>
      <p:sp>
        <p:nvSpPr>
          <p:cNvPr id="35845" name="Text Box 5"/>
          <p:cNvSpPr txBox="1">
            <a:spLocks noChangeArrowheads="1"/>
          </p:cNvSpPr>
          <p:nvPr/>
        </p:nvSpPr>
        <p:spPr bwMode="auto">
          <a:xfrm>
            <a:off x="838200" y="3200400"/>
            <a:ext cx="1781175" cy="641350"/>
          </a:xfrm>
          <a:prstGeom prst="rect">
            <a:avLst/>
          </a:prstGeom>
          <a:noFill/>
          <a:ln w="9525">
            <a:noFill/>
            <a:miter lim="800000"/>
            <a:headEnd/>
            <a:tailEnd/>
          </a:ln>
        </p:spPr>
        <p:txBody>
          <a:bodyPr>
            <a:spAutoFit/>
          </a:bodyPr>
          <a:lstStyle/>
          <a:p>
            <a:pPr algn="ctr"/>
            <a:r>
              <a:rPr lang="en-US"/>
              <a:t>Amount</a:t>
            </a:r>
          </a:p>
          <a:p>
            <a:pPr algn="ctr"/>
            <a:r>
              <a:rPr lang="en-US"/>
              <a:t>of product</a:t>
            </a:r>
          </a:p>
        </p:txBody>
      </p:sp>
      <p:sp>
        <p:nvSpPr>
          <p:cNvPr id="35846" name="Text Box 6"/>
          <p:cNvSpPr txBox="1">
            <a:spLocks noChangeArrowheads="1"/>
          </p:cNvSpPr>
          <p:nvPr/>
        </p:nvSpPr>
        <p:spPr bwMode="auto">
          <a:xfrm>
            <a:off x="4800600" y="5410200"/>
            <a:ext cx="755650" cy="641350"/>
          </a:xfrm>
          <a:prstGeom prst="rect">
            <a:avLst/>
          </a:prstGeom>
          <a:noFill/>
          <a:ln w="9525">
            <a:noFill/>
            <a:miter lim="800000"/>
            <a:headEnd/>
            <a:tailEnd/>
          </a:ln>
        </p:spPr>
        <p:txBody>
          <a:bodyPr wrap="none">
            <a:spAutoFit/>
          </a:bodyPr>
          <a:lstStyle/>
          <a:p>
            <a:r>
              <a:rPr lang="en-US"/>
              <a:t>Time </a:t>
            </a:r>
          </a:p>
          <a:p>
            <a:endParaRPr lang="en-US"/>
          </a:p>
        </p:txBody>
      </p:sp>
      <p:sp>
        <p:nvSpPr>
          <p:cNvPr id="35847" name="Freeform 7"/>
          <p:cNvSpPr>
            <a:spLocks/>
          </p:cNvSpPr>
          <p:nvPr/>
        </p:nvSpPr>
        <p:spPr bwMode="auto">
          <a:xfrm>
            <a:off x="2878138" y="2825750"/>
            <a:ext cx="4081462" cy="2373313"/>
          </a:xfrm>
          <a:custGeom>
            <a:avLst/>
            <a:gdLst>
              <a:gd name="T0" fmla="*/ 0 w 2571"/>
              <a:gd name="T1" fmla="*/ 2147483647 h 1495"/>
              <a:gd name="T2" fmla="*/ 2147483647 w 2571"/>
              <a:gd name="T3" fmla="*/ 2147483647 h 1495"/>
              <a:gd name="T4" fmla="*/ 2147483647 w 2571"/>
              <a:gd name="T5" fmla="*/ 2147483647 h 1495"/>
              <a:gd name="T6" fmla="*/ 2147483647 w 2571"/>
              <a:gd name="T7" fmla="*/ 2147483647 h 1495"/>
              <a:gd name="T8" fmla="*/ 2147483647 w 2571"/>
              <a:gd name="T9" fmla="*/ 2147483647 h 1495"/>
              <a:gd name="T10" fmla="*/ 2147483647 w 2571"/>
              <a:gd name="T11" fmla="*/ 2147483647 h 1495"/>
              <a:gd name="T12" fmla="*/ 2147483647 w 2571"/>
              <a:gd name="T13" fmla="*/ 2147483647 h 1495"/>
              <a:gd name="T14" fmla="*/ 2147483647 w 2571"/>
              <a:gd name="T15" fmla="*/ 2147483647 h 1495"/>
              <a:gd name="T16" fmla="*/ 2147483647 w 2571"/>
              <a:gd name="T17" fmla="*/ 2147483647 h 1495"/>
              <a:gd name="T18" fmla="*/ 2147483647 w 2571"/>
              <a:gd name="T19" fmla="*/ 2147483647 h 1495"/>
              <a:gd name="T20" fmla="*/ 2147483647 w 2571"/>
              <a:gd name="T21" fmla="*/ 2147483647 h 1495"/>
              <a:gd name="T22" fmla="*/ 2147483647 w 2571"/>
              <a:gd name="T23" fmla="*/ 2147483647 h 1495"/>
              <a:gd name="T24" fmla="*/ 2147483647 w 2571"/>
              <a:gd name="T25" fmla="*/ 2147483647 h 1495"/>
              <a:gd name="T26" fmla="*/ 2147483647 w 2571"/>
              <a:gd name="T27" fmla="*/ 2147483647 h 1495"/>
              <a:gd name="T28" fmla="*/ 2147483647 w 2571"/>
              <a:gd name="T29" fmla="*/ 2147483647 h 1495"/>
              <a:gd name="T30" fmla="*/ 2147483647 w 2571"/>
              <a:gd name="T31" fmla="*/ 2147483647 h 1495"/>
              <a:gd name="T32" fmla="*/ 2147483647 w 2571"/>
              <a:gd name="T33" fmla="*/ 2147483647 h 1495"/>
              <a:gd name="T34" fmla="*/ 2147483647 w 2571"/>
              <a:gd name="T35" fmla="*/ 2147483647 h 1495"/>
              <a:gd name="T36" fmla="*/ 2147483647 w 2571"/>
              <a:gd name="T37" fmla="*/ 2147483647 h 1495"/>
              <a:gd name="T38" fmla="*/ 2147483647 w 2571"/>
              <a:gd name="T39" fmla="*/ 2147483647 h 1495"/>
              <a:gd name="T40" fmla="*/ 2147483647 w 2571"/>
              <a:gd name="T41" fmla="*/ 2147483647 h 1495"/>
              <a:gd name="T42" fmla="*/ 2147483647 w 2571"/>
              <a:gd name="T43" fmla="*/ 2147483647 h 1495"/>
              <a:gd name="T44" fmla="*/ 2147483647 w 2571"/>
              <a:gd name="T45" fmla="*/ 2147483647 h 1495"/>
              <a:gd name="T46" fmla="*/ 2147483647 w 2571"/>
              <a:gd name="T47" fmla="*/ 2147483647 h 14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71"/>
              <a:gd name="T73" fmla="*/ 0 h 1495"/>
              <a:gd name="T74" fmla="*/ 2571 w 2571"/>
              <a:gd name="T75" fmla="*/ 1495 h 14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71" h="1495">
                <a:moveTo>
                  <a:pt x="0" y="1495"/>
                </a:moveTo>
                <a:cubicBezTo>
                  <a:pt x="14" y="1453"/>
                  <a:pt x="19" y="1409"/>
                  <a:pt x="32" y="1367"/>
                </a:cubicBezTo>
                <a:cubicBezTo>
                  <a:pt x="48" y="1213"/>
                  <a:pt x="16" y="1299"/>
                  <a:pt x="75" y="1228"/>
                </a:cubicBezTo>
                <a:cubicBezTo>
                  <a:pt x="112" y="1183"/>
                  <a:pt x="75" y="1203"/>
                  <a:pt x="128" y="1185"/>
                </a:cubicBezTo>
                <a:cubicBezTo>
                  <a:pt x="143" y="1141"/>
                  <a:pt x="162" y="1084"/>
                  <a:pt x="192" y="1047"/>
                </a:cubicBezTo>
                <a:cubicBezTo>
                  <a:pt x="207" y="1029"/>
                  <a:pt x="229" y="1020"/>
                  <a:pt x="246" y="1004"/>
                </a:cubicBezTo>
                <a:cubicBezTo>
                  <a:pt x="253" y="990"/>
                  <a:pt x="256" y="972"/>
                  <a:pt x="267" y="961"/>
                </a:cubicBezTo>
                <a:cubicBezTo>
                  <a:pt x="275" y="953"/>
                  <a:pt x="296" y="962"/>
                  <a:pt x="299" y="951"/>
                </a:cubicBezTo>
                <a:cubicBezTo>
                  <a:pt x="318" y="890"/>
                  <a:pt x="298" y="819"/>
                  <a:pt x="320" y="759"/>
                </a:cubicBezTo>
                <a:cubicBezTo>
                  <a:pt x="328" y="738"/>
                  <a:pt x="376" y="696"/>
                  <a:pt x="395" y="684"/>
                </a:cubicBezTo>
                <a:cubicBezTo>
                  <a:pt x="407" y="665"/>
                  <a:pt x="426" y="650"/>
                  <a:pt x="438" y="631"/>
                </a:cubicBezTo>
                <a:cubicBezTo>
                  <a:pt x="444" y="621"/>
                  <a:pt x="443" y="609"/>
                  <a:pt x="448" y="599"/>
                </a:cubicBezTo>
                <a:cubicBezTo>
                  <a:pt x="467" y="560"/>
                  <a:pt x="500" y="538"/>
                  <a:pt x="534" y="513"/>
                </a:cubicBezTo>
                <a:cubicBezTo>
                  <a:pt x="565" y="451"/>
                  <a:pt x="588" y="427"/>
                  <a:pt x="640" y="375"/>
                </a:cubicBezTo>
                <a:cubicBezTo>
                  <a:pt x="667" y="348"/>
                  <a:pt x="676" y="323"/>
                  <a:pt x="715" y="311"/>
                </a:cubicBezTo>
                <a:cubicBezTo>
                  <a:pt x="726" y="304"/>
                  <a:pt x="735" y="294"/>
                  <a:pt x="747" y="289"/>
                </a:cubicBezTo>
                <a:cubicBezTo>
                  <a:pt x="761" y="283"/>
                  <a:pt x="777" y="286"/>
                  <a:pt x="790" y="279"/>
                </a:cubicBezTo>
                <a:cubicBezTo>
                  <a:pt x="799" y="274"/>
                  <a:pt x="802" y="262"/>
                  <a:pt x="811" y="257"/>
                </a:cubicBezTo>
                <a:cubicBezTo>
                  <a:pt x="821" y="251"/>
                  <a:pt x="832" y="250"/>
                  <a:pt x="843" y="247"/>
                </a:cubicBezTo>
                <a:cubicBezTo>
                  <a:pt x="878" y="211"/>
                  <a:pt x="909" y="213"/>
                  <a:pt x="960" y="204"/>
                </a:cubicBezTo>
                <a:cubicBezTo>
                  <a:pt x="993" y="182"/>
                  <a:pt x="1141" y="120"/>
                  <a:pt x="1184" y="108"/>
                </a:cubicBezTo>
                <a:cubicBezTo>
                  <a:pt x="1253" y="89"/>
                  <a:pt x="1399" y="89"/>
                  <a:pt x="1440" y="87"/>
                </a:cubicBezTo>
                <a:cubicBezTo>
                  <a:pt x="1866" y="0"/>
                  <a:pt x="1262" y="52"/>
                  <a:pt x="2475" y="65"/>
                </a:cubicBezTo>
                <a:cubicBezTo>
                  <a:pt x="2557" y="54"/>
                  <a:pt x="2525" y="55"/>
                  <a:pt x="2571" y="55"/>
                </a:cubicBezTo>
              </a:path>
            </a:pathLst>
          </a:custGeom>
          <a:noFill/>
          <a:ln w="28575">
            <a:solidFill>
              <a:schemeClr val="hlink"/>
            </a:solidFill>
            <a:round/>
            <a:headEnd/>
            <a:tailEnd/>
          </a:ln>
        </p:spPr>
        <p:txBody>
          <a:bodyPr/>
          <a:lstStyle/>
          <a:p>
            <a:endParaRPr lang="en-US"/>
          </a:p>
        </p:txBody>
      </p:sp>
      <p:sp>
        <p:nvSpPr>
          <p:cNvPr id="8" name="Rectangle 7"/>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cstate="print"/>
          <a:srcRect/>
          <a:stretch>
            <a:fillRect/>
          </a:stretch>
        </p:blipFill>
        <p:spPr bwMode="auto">
          <a:xfrm>
            <a:off x="3768725" y="2971800"/>
            <a:ext cx="1600200" cy="2133600"/>
          </a:xfrm>
          <a:prstGeom prst="rect">
            <a:avLst/>
          </a:prstGeom>
          <a:noFill/>
          <a:ln w="12700">
            <a:noFill/>
            <a:miter lim="800000"/>
            <a:headEnd/>
            <a:tailEnd/>
          </a:ln>
        </p:spPr>
      </p:pic>
      <p:pic>
        <p:nvPicPr>
          <p:cNvPr id="36867" name="Picture 4"/>
          <p:cNvPicPr>
            <a:picLocks noChangeAspect="1" noChangeArrowheads="1"/>
          </p:cNvPicPr>
          <p:nvPr/>
        </p:nvPicPr>
        <p:blipFill>
          <a:blip r:embed="rId4" cstate="print"/>
          <a:srcRect/>
          <a:stretch>
            <a:fillRect/>
          </a:stretch>
        </p:blipFill>
        <p:spPr bwMode="auto">
          <a:xfrm>
            <a:off x="1019175" y="3429000"/>
            <a:ext cx="1704975" cy="2273300"/>
          </a:xfrm>
          <a:prstGeom prst="rect">
            <a:avLst/>
          </a:prstGeom>
          <a:noFill/>
          <a:ln w="12700">
            <a:noFill/>
            <a:miter lim="800000"/>
            <a:headEnd/>
            <a:tailEnd/>
          </a:ln>
        </p:spPr>
      </p:pic>
      <p:sp>
        <p:nvSpPr>
          <p:cNvPr id="36868" name="Rectangle 5"/>
          <p:cNvSpPr>
            <a:spLocks/>
          </p:cNvSpPr>
          <p:nvPr/>
        </p:nvSpPr>
        <p:spPr bwMode="auto">
          <a:xfrm>
            <a:off x="3463925" y="2362200"/>
            <a:ext cx="2384425" cy="365125"/>
          </a:xfrm>
          <a:prstGeom prst="rect">
            <a:avLst/>
          </a:prstGeom>
          <a:noFill/>
          <a:ln w="12700">
            <a:noFill/>
            <a:miter lim="800000"/>
            <a:headEnd/>
            <a:tailEnd/>
          </a:ln>
        </p:spPr>
        <p:txBody>
          <a:bodyPr wrap="none" lIns="0" tIns="0" rIns="40639" bIns="0">
            <a:spAutoFit/>
          </a:bodyPr>
          <a:lstStyle/>
          <a:p>
            <a:pPr marL="39688"/>
            <a:r>
              <a:rPr lang="en-US" sz="2400">
                <a:solidFill>
                  <a:schemeClr val="accent2"/>
                </a:solidFill>
                <a:cs typeface="Arial" pitchFamily="34" charset="0"/>
                <a:sym typeface="Arial" pitchFamily="34" charset="0"/>
              </a:rPr>
              <a:t>TEMPERATURE</a:t>
            </a:r>
          </a:p>
        </p:txBody>
      </p:sp>
      <p:sp>
        <p:nvSpPr>
          <p:cNvPr id="36869" name="Rectangle 6"/>
          <p:cNvSpPr>
            <a:spLocks/>
          </p:cNvSpPr>
          <p:nvPr/>
        </p:nvSpPr>
        <p:spPr bwMode="auto">
          <a:xfrm>
            <a:off x="1552575" y="2819400"/>
            <a:ext cx="471488" cy="365125"/>
          </a:xfrm>
          <a:prstGeom prst="rect">
            <a:avLst/>
          </a:prstGeom>
          <a:noFill/>
          <a:ln w="12700">
            <a:noFill/>
            <a:miter lim="800000"/>
            <a:headEnd/>
            <a:tailEnd/>
          </a:ln>
        </p:spPr>
        <p:txBody>
          <a:bodyPr wrap="none" lIns="0" tIns="0" rIns="40639" bIns="0">
            <a:spAutoFit/>
          </a:bodyPr>
          <a:lstStyle/>
          <a:p>
            <a:pPr marL="39688"/>
            <a:r>
              <a:rPr lang="en-US" sz="2400">
                <a:solidFill>
                  <a:schemeClr val="accent2"/>
                </a:solidFill>
                <a:cs typeface="Arial" pitchFamily="34" charset="0"/>
                <a:sym typeface="Arial" pitchFamily="34" charset="0"/>
              </a:rPr>
              <a:t>pH</a:t>
            </a:r>
          </a:p>
        </p:txBody>
      </p:sp>
      <p:pic>
        <p:nvPicPr>
          <p:cNvPr id="36870" name="Picture 7"/>
          <p:cNvPicPr>
            <a:picLocks noChangeAspect="1" noChangeArrowheads="1"/>
          </p:cNvPicPr>
          <p:nvPr/>
        </p:nvPicPr>
        <p:blipFill>
          <a:blip r:embed="rId5" cstate="print"/>
          <a:srcRect/>
          <a:stretch>
            <a:fillRect/>
          </a:stretch>
        </p:blipFill>
        <p:spPr bwMode="auto">
          <a:xfrm>
            <a:off x="6410325" y="3484563"/>
            <a:ext cx="1651000" cy="2201862"/>
          </a:xfrm>
          <a:prstGeom prst="rect">
            <a:avLst/>
          </a:prstGeom>
          <a:noFill/>
          <a:ln w="12700">
            <a:noFill/>
            <a:miter lim="800000"/>
            <a:headEnd/>
            <a:tailEnd/>
          </a:ln>
        </p:spPr>
      </p:pic>
      <p:sp>
        <p:nvSpPr>
          <p:cNvPr id="36871" name="Rectangle 8"/>
          <p:cNvSpPr>
            <a:spLocks/>
          </p:cNvSpPr>
          <p:nvPr/>
        </p:nvSpPr>
        <p:spPr bwMode="auto">
          <a:xfrm>
            <a:off x="6410325" y="2819400"/>
            <a:ext cx="1620838" cy="365125"/>
          </a:xfrm>
          <a:prstGeom prst="rect">
            <a:avLst/>
          </a:prstGeom>
          <a:noFill/>
          <a:ln w="12700">
            <a:noFill/>
            <a:miter lim="800000"/>
            <a:headEnd/>
            <a:tailEnd/>
          </a:ln>
        </p:spPr>
        <p:txBody>
          <a:bodyPr wrap="none" lIns="0" tIns="0" rIns="40639" bIns="0">
            <a:spAutoFit/>
          </a:bodyPr>
          <a:lstStyle/>
          <a:p>
            <a:pPr marL="39688"/>
            <a:r>
              <a:rPr lang="en-US" sz="2400">
                <a:solidFill>
                  <a:schemeClr val="accent2"/>
                </a:solidFill>
                <a:cs typeface="Arial" pitchFamily="34" charset="0"/>
                <a:sym typeface="Arial" pitchFamily="34" charset="0"/>
              </a:rPr>
              <a:t>INHIBITOR</a:t>
            </a:r>
          </a:p>
        </p:txBody>
      </p:sp>
      <p:sp>
        <p:nvSpPr>
          <p:cNvPr id="36872" name="Text Box 11"/>
          <p:cNvSpPr txBox="1">
            <a:spLocks noChangeArrowheads="1"/>
          </p:cNvSpPr>
          <p:nvPr/>
        </p:nvSpPr>
        <p:spPr bwMode="auto">
          <a:xfrm>
            <a:off x="381000" y="298450"/>
            <a:ext cx="8382000" cy="1323975"/>
          </a:xfrm>
          <a:prstGeom prst="rect">
            <a:avLst/>
          </a:prstGeom>
          <a:noFill/>
          <a:ln w="9525">
            <a:noFill/>
            <a:miter lim="800000"/>
            <a:headEnd/>
            <a:tailEnd/>
          </a:ln>
        </p:spPr>
        <p:txBody>
          <a:bodyPr>
            <a:spAutoFit/>
          </a:bodyPr>
          <a:lstStyle/>
          <a:p>
            <a:pPr algn="ctr">
              <a:spcBef>
                <a:spcPct val="50000"/>
              </a:spcBef>
            </a:pPr>
            <a:r>
              <a:rPr lang="en-US" sz="4000"/>
              <a:t>STEP 5: Test Enzyme Activity </a:t>
            </a:r>
            <a:br>
              <a:rPr lang="en-US" sz="4000"/>
            </a:br>
            <a:r>
              <a:rPr lang="en-US" sz="4000"/>
              <a:t>Under Different Conditions</a:t>
            </a:r>
          </a:p>
        </p:txBody>
      </p:sp>
      <p:sp>
        <p:nvSpPr>
          <p:cNvPr id="9" name="Rectangle 8"/>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rtobellomushroom.tif"/>
          <p:cNvPicPr>
            <a:picLocks noChangeAspect="1"/>
          </p:cNvPicPr>
          <p:nvPr/>
        </p:nvPicPr>
        <p:blipFill>
          <a:blip r:embed="rId3"/>
          <a:stretch>
            <a:fillRect/>
          </a:stretch>
        </p:blipFill>
        <p:spPr>
          <a:xfrm>
            <a:off x="304800" y="1143000"/>
            <a:ext cx="1991320" cy="1770062"/>
          </a:xfrm>
          <a:prstGeom prst="rect">
            <a:avLst/>
          </a:prstGeom>
        </p:spPr>
      </p:pic>
      <p:sp>
        <p:nvSpPr>
          <p:cNvPr id="37890" name="Title 1"/>
          <p:cNvSpPr>
            <a:spLocks noGrp="1"/>
          </p:cNvSpPr>
          <p:nvPr>
            <p:ph type="ctrTitle"/>
          </p:nvPr>
        </p:nvSpPr>
        <p:spPr>
          <a:xfrm>
            <a:off x="685800" y="152400"/>
            <a:ext cx="7772400" cy="1470025"/>
          </a:xfrm>
        </p:spPr>
        <p:txBody>
          <a:bodyPr/>
          <a:lstStyle/>
          <a:p>
            <a:r>
              <a:rPr lang="en-US" smtClean="0"/>
              <a:t>Summary of Protocol</a:t>
            </a:r>
          </a:p>
        </p:txBody>
      </p:sp>
      <p:sp>
        <p:nvSpPr>
          <p:cNvPr id="37891" name="Subtitle 2"/>
          <p:cNvSpPr>
            <a:spLocks noGrp="1"/>
          </p:cNvSpPr>
          <p:nvPr>
            <p:ph type="subTitle" idx="1"/>
          </p:nvPr>
        </p:nvSpPr>
        <p:spPr>
          <a:xfrm>
            <a:off x="2209800" y="1524000"/>
            <a:ext cx="5715000" cy="5029200"/>
          </a:xfrm>
        </p:spPr>
        <p:txBody>
          <a:bodyPr/>
          <a:lstStyle/>
          <a:p>
            <a:pPr algn="l">
              <a:buFontTx/>
              <a:buChar char="•"/>
            </a:pPr>
            <a:r>
              <a:rPr lang="en-US" sz="2800" smtClean="0"/>
              <a:t> Assign roles</a:t>
            </a:r>
          </a:p>
          <a:p>
            <a:pPr algn="l">
              <a:buFontTx/>
              <a:buChar char="•"/>
            </a:pPr>
            <a:r>
              <a:rPr lang="en-US" sz="2800" smtClean="0"/>
              <a:t> Extract enzyme from mushroom</a:t>
            </a:r>
          </a:p>
          <a:p>
            <a:pPr algn="l">
              <a:buFontTx/>
              <a:buChar char="•"/>
            </a:pPr>
            <a:r>
              <a:rPr lang="en-US" sz="2800" smtClean="0"/>
              <a:t> Add enzyme to substrate</a:t>
            </a:r>
          </a:p>
          <a:p>
            <a:pPr algn="l">
              <a:buFontTx/>
              <a:buChar char="•"/>
            </a:pPr>
            <a:r>
              <a:rPr lang="en-US" sz="2800" smtClean="0"/>
              <a:t> Measure product</a:t>
            </a:r>
          </a:p>
          <a:p>
            <a:pPr algn="l">
              <a:buFontTx/>
              <a:buChar char="•"/>
            </a:pPr>
            <a:r>
              <a:rPr lang="en-US" sz="2800" smtClean="0"/>
              <a:t> Test experimental conditions</a:t>
            </a:r>
          </a:p>
          <a:p>
            <a:pPr lvl="2" algn="l"/>
            <a:r>
              <a:rPr lang="en-US" sz="2000" smtClean="0"/>
              <a:t>- pH</a:t>
            </a:r>
          </a:p>
          <a:p>
            <a:pPr lvl="2" algn="l"/>
            <a:r>
              <a:rPr lang="en-US" sz="2000" smtClean="0"/>
              <a:t>- Temperature</a:t>
            </a:r>
          </a:p>
          <a:p>
            <a:pPr lvl="2" algn="l"/>
            <a:r>
              <a:rPr lang="en-US" sz="2000" smtClean="0"/>
              <a:t>- Inhibitor</a:t>
            </a:r>
            <a:endParaRPr lang="en-US" sz="2800" smtClean="0"/>
          </a:p>
          <a:p>
            <a:pPr algn="l">
              <a:buFontTx/>
              <a:buChar char="•"/>
            </a:pPr>
            <a:r>
              <a:rPr lang="en-US" sz="2800" smtClean="0"/>
              <a:t> Graph data over time</a:t>
            </a:r>
          </a:p>
          <a:p>
            <a:pPr algn="l">
              <a:buFontTx/>
              <a:buChar char="•"/>
            </a:pPr>
            <a:r>
              <a:rPr lang="en-US" sz="2800" smtClean="0"/>
              <a:t> Compare treatments</a:t>
            </a:r>
          </a:p>
          <a:p>
            <a:pPr algn="l"/>
            <a:endParaRPr lang="en-US" sz="2800" smtClean="0"/>
          </a:p>
          <a:p>
            <a:pPr algn="l"/>
            <a:endParaRPr lang="en-US" sz="2800" smtClean="0"/>
          </a:p>
          <a:p>
            <a:pPr algn="l"/>
            <a:endParaRPr lang="en-US" sz="2800" smtClean="0"/>
          </a:p>
        </p:txBody>
      </p:sp>
      <p:sp>
        <p:nvSpPr>
          <p:cNvPr id="4" name="Rectangle 3"/>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894" name="Picture 7"/>
          <p:cNvPicPr>
            <a:picLocks noChangeAspect="1" noChangeArrowheads="1"/>
          </p:cNvPicPr>
          <p:nvPr/>
        </p:nvPicPr>
        <p:blipFill>
          <a:blip r:embed="rId4" cstate="print"/>
          <a:srcRect/>
          <a:stretch>
            <a:fillRect/>
          </a:stretch>
        </p:blipFill>
        <p:spPr bwMode="auto">
          <a:xfrm>
            <a:off x="6934200" y="4235450"/>
            <a:ext cx="1568450" cy="2089150"/>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9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89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8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561975" y="609600"/>
            <a:ext cx="8001000" cy="1470025"/>
          </a:xfrm>
        </p:spPr>
        <p:txBody>
          <a:bodyPr/>
          <a:lstStyle/>
          <a:p>
            <a:pPr eaLnBrk="1" hangingPunct="1"/>
            <a:r>
              <a:rPr lang="en-US" b="1" smtClean="0"/>
              <a:t>What happened?</a:t>
            </a:r>
            <a:br>
              <a:rPr lang="en-US" b="1" smtClean="0"/>
            </a:br>
            <a:endParaRPr lang="en-US" b="1" smtClean="0"/>
          </a:p>
        </p:txBody>
      </p:sp>
      <p:sp>
        <p:nvSpPr>
          <p:cNvPr id="38915" name="Rectangle 3"/>
          <p:cNvSpPr>
            <a:spLocks noGrp="1" noChangeArrowheads="1"/>
          </p:cNvSpPr>
          <p:nvPr>
            <p:ph type="subTitle" idx="1"/>
          </p:nvPr>
        </p:nvSpPr>
        <p:spPr>
          <a:xfrm>
            <a:off x="1371600" y="5105400"/>
            <a:ext cx="6400800" cy="1752600"/>
          </a:xfrm>
        </p:spPr>
        <p:txBody>
          <a:bodyPr/>
          <a:lstStyle/>
          <a:p>
            <a:pPr eaLnBrk="1" hangingPunct="1"/>
            <a:r>
              <a:rPr lang="en-US" smtClean="0"/>
              <a:t>What did you do in this lab?</a:t>
            </a:r>
          </a:p>
          <a:p>
            <a:pPr eaLnBrk="1" hangingPunct="1"/>
            <a:r>
              <a:rPr lang="en-US" smtClean="0"/>
              <a:t>Let’s review the steps!</a:t>
            </a:r>
          </a:p>
        </p:txBody>
      </p:sp>
      <p:sp>
        <p:nvSpPr>
          <p:cNvPr id="6" name="Rectangle 5"/>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descr="Portobello_(1).jpg"/>
          <p:cNvPicPr>
            <a:picLocks noChangeAspect="1"/>
          </p:cNvPicPr>
          <p:nvPr/>
        </p:nvPicPr>
        <p:blipFill>
          <a:blip r:embed="rId3"/>
          <a:stretch>
            <a:fillRect/>
          </a:stretch>
        </p:blipFill>
        <p:spPr>
          <a:xfrm>
            <a:off x="1143000" y="1828800"/>
            <a:ext cx="3837517" cy="2878138"/>
          </a:xfrm>
          <a:prstGeom prst="rect">
            <a:avLst/>
          </a:prstGeom>
        </p:spPr>
      </p:pic>
      <p:pic>
        <p:nvPicPr>
          <p:cNvPr id="8" name="Picture 7" descr="mushroom tyrosinase.jpg"/>
          <p:cNvPicPr>
            <a:picLocks noChangeAspect="1"/>
          </p:cNvPicPr>
          <p:nvPr/>
        </p:nvPicPr>
        <p:blipFill>
          <a:blip r:embed="rId4"/>
          <a:stretch>
            <a:fillRect/>
          </a:stretch>
        </p:blipFill>
        <p:spPr>
          <a:xfrm>
            <a:off x="5334000" y="1828800"/>
            <a:ext cx="3019425" cy="301942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cstate="print"/>
          <a:srcRect/>
          <a:stretch>
            <a:fillRect/>
          </a:stretch>
        </p:blipFill>
        <p:spPr bwMode="auto">
          <a:xfrm>
            <a:off x="5826125" y="1209675"/>
            <a:ext cx="1400175" cy="1866900"/>
          </a:xfrm>
          <a:prstGeom prst="rect">
            <a:avLst/>
          </a:prstGeom>
          <a:noFill/>
          <a:ln w="12700">
            <a:noFill/>
            <a:miter lim="800000"/>
            <a:headEnd/>
            <a:tailEnd/>
          </a:ln>
        </p:spPr>
      </p:pic>
      <p:pic>
        <p:nvPicPr>
          <p:cNvPr id="39939" name="Picture 2"/>
          <p:cNvPicPr>
            <a:picLocks noChangeAspect="1" noChangeArrowheads="1"/>
          </p:cNvPicPr>
          <p:nvPr/>
        </p:nvPicPr>
        <p:blipFill>
          <a:blip r:embed="rId4" cstate="print"/>
          <a:srcRect/>
          <a:stretch>
            <a:fillRect/>
          </a:stretch>
        </p:blipFill>
        <p:spPr bwMode="auto">
          <a:xfrm>
            <a:off x="406400" y="3060700"/>
            <a:ext cx="1574800" cy="1181100"/>
          </a:xfrm>
          <a:prstGeom prst="rect">
            <a:avLst/>
          </a:prstGeom>
          <a:noFill/>
          <a:ln w="12700">
            <a:noFill/>
            <a:miter lim="800000"/>
            <a:headEnd/>
            <a:tailEnd/>
          </a:ln>
        </p:spPr>
      </p:pic>
      <p:pic>
        <p:nvPicPr>
          <p:cNvPr id="39940" name="Picture 3"/>
          <p:cNvPicPr>
            <a:picLocks noChangeAspect="1" noChangeArrowheads="1"/>
          </p:cNvPicPr>
          <p:nvPr/>
        </p:nvPicPr>
        <p:blipFill>
          <a:blip r:embed="rId5" cstate="print"/>
          <a:srcRect/>
          <a:stretch>
            <a:fillRect/>
          </a:stretch>
        </p:blipFill>
        <p:spPr bwMode="auto">
          <a:xfrm>
            <a:off x="1536700" y="4570413"/>
            <a:ext cx="1498600" cy="1998662"/>
          </a:xfrm>
          <a:prstGeom prst="rect">
            <a:avLst/>
          </a:prstGeom>
          <a:noFill/>
          <a:ln w="12700">
            <a:noFill/>
            <a:miter lim="800000"/>
            <a:headEnd/>
            <a:tailEnd/>
          </a:ln>
        </p:spPr>
      </p:pic>
      <p:pic>
        <p:nvPicPr>
          <p:cNvPr id="39941" name="Picture 4"/>
          <p:cNvPicPr>
            <a:picLocks noChangeAspect="1" noChangeArrowheads="1"/>
          </p:cNvPicPr>
          <p:nvPr/>
        </p:nvPicPr>
        <p:blipFill>
          <a:blip r:embed="rId6" cstate="print"/>
          <a:srcRect/>
          <a:stretch>
            <a:fillRect/>
          </a:stretch>
        </p:blipFill>
        <p:spPr bwMode="auto">
          <a:xfrm>
            <a:off x="3563938" y="4829175"/>
            <a:ext cx="1997075" cy="1498600"/>
          </a:xfrm>
          <a:prstGeom prst="rect">
            <a:avLst/>
          </a:prstGeom>
          <a:noFill/>
          <a:ln w="12700">
            <a:noFill/>
            <a:miter lim="800000"/>
            <a:headEnd/>
            <a:tailEnd/>
          </a:ln>
        </p:spPr>
      </p:pic>
      <p:pic>
        <p:nvPicPr>
          <p:cNvPr id="39942" name="Picture 5"/>
          <p:cNvPicPr>
            <a:picLocks noChangeAspect="1" noChangeArrowheads="1"/>
          </p:cNvPicPr>
          <p:nvPr/>
        </p:nvPicPr>
        <p:blipFill>
          <a:blip r:embed="rId7" cstate="print"/>
          <a:srcRect/>
          <a:stretch>
            <a:fillRect/>
          </a:stretch>
        </p:blipFill>
        <p:spPr bwMode="auto">
          <a:xfrm>
            <a:off x="5964238" y="5019675"/>
            <a:ext cx="1490662" cy="1117600"/>
          </a:xfrm>
          <a:prstGeom prst="rect">
            <a:avLst/>
          </a:prstGeom>
          <a:noFill/>
          <a:ln w="12700">
            <a:noFill/>
            <a:miter lim="800000"/>
            <a:headEnd/>
            <a:tailEnd/>
          </a:ln>
        </p:spPr>
      </p:pic>
      <p:pic>
        <p:nvPicPr>
          <p:cNvPr id="39943" name="Picture 6"/>
          <p:cNvPicPr>
            <a:picLocks noChangeAspect="1" noChangeArrowheads="1"/>
          </p:cNvPicPr>
          <p:nvPr/>
        </p:nvPicPr>
        <p:blipFill>
          <a:blip r:embed="rId8" cstate="print"/>
          <a:srcRect/>
          <a:stretch>
            <a:fillRect/>
          </a:stretch>
        </p:blipFill>
        <p:spPr bwMode="auto">
          <a:xfrm>
            <a:off x="7200900" y="2936875"/>
            <a:ext cx="1524000" cy="2032000"/>
          </a:xfrm>
          <a:prstGeom prst="rect">
            <a:avLst/>
          </a:prstGeom>
          <a:noFill/>
          <a:ln w="12700">
            <a:noFill/>
            <a:miter lim="800000"/>
            <a:headEnd/>
            <a:tailEnd/>
          </a:ln>
        </p:spPr>
      </p:pic>
      <p:pic>
        <p:nvPicPr>
          <p:cNvPr id="39944" name="Picture 8"/>
          <p:cNvPicPr>
            <a:picLocks noChangeArrowheads="1"/>
          </p:cNvPicPr>
          <p:nvPr/>
        </p:nvPicPr>
        <p:blipFill>
          <a:blip r:embed="rId9" cstate="print"/>
          <a:srcRect/>
          <a:stretch>
            <a:fillRect/>
          </a:stretch>
        </p:blipFill>
        <p:spPr bwMode="auto">
          <a:xfrm>
            <a:off x="1371600" y="1184275"/>
            <a:ext cx="1828800" cy="1371600"/>
          </a:xfrm>
          <a:prstGeom prst="rect">
            <a:avLst/>
          </a:prstGeom>
          <a:noFill/>
          <a:ln w="12700">
            <a:noFill/>
            <a:miter lim="800000"/>
            <a:headEnd/>
            <a:tailEnd/>
          </a:ln>
        </p:spPr>
      </p:pic>
      <p:sp>
        <p:nvSpPr>
          <p:cNvPr id="39945" name="Line 9"/>
          <p:cNvSpPr>
            <a:spLocks noChangeShapeType="1"/>
          </p:cNvSpPr>
          <p:nvPr/>
        </p:nvSpPr>
        <p:spPr bwMode="auto">
          <a:xfrm rot="10800000" flipH="1">
            <a:off x="1295400" y="2644775"/>
            <a:ext cx="317500" cy="749300"/>
          </a:xfrm>
          <a:prstGeom prst="line">
            <a:avLst/>
          </a:prstGeom>
          <a:noFill/>
          <a:ln w="38100">
            <a:solidFill>
              <a:srgbClr val="161616"/>
            </a:solidFill>
            <a:round/>
            <a:headEnd type="stealth" w="med" len="med"/>
            <a:tailEnd/>
          </a:ln>
        </p:spPr>
        <p:txBody>
          <a:bodyPr/>
          <a:lstStyle/>
          <a:p>
            <a:endParaRPr lang="en-US"/>
          </a:p>
        </p:txBody>
      </p:sp>
      <p:sp>
        <p:nvSpPr>
          <p:cNvPr id="39946" name="Line 10"/>
          <p:cNvSpPr>
            <a:spLocks noChangeShapeType="1"/>
          </p:cNvSpPr>
          <p:nvPr/>
        </p:nvSpPr>
        <p:spPr bwMode="auto">
          <a:xfrm rot="10800000">
            <a:off x="1257300" y="4244975"/>
            <a:ext cx="292100" cy="355600"/>
          </a:xfrm>
          <a:prstGeom prst="line">
            <a:avLst/>
          </a:prstGeom>
          <a:noFill/>
          <a:ln w="38100">
            <a:solidFill>
              <a:srgbClr val="161616"/>
            </a:solidFill>
            <a:round/>
            <a:headEnd type="stealth" w="med" len="med"/>
            <a:tailEnd/>
          </a:ln>
        </p:spPr>
        <p:txBody>
          <a:bodyPr/>
          <a:lstStyle/>
          <a:p>
            <a:endParaRPr lang="en-US"/>
          </a:p>
        </p:txBody>
      </p:sp>
      <p:sp>
        <p:nvSpPr>
          <p:cNvPr id="39947" name="Line 11"/>
          <p:cNvSpPr>
            <a:spLocks noChangeShapeType="1"/>
          </p:cNvSpPr>
          <p:nvPr/>
        </p:nvSpPr>
        <p:spPr bwMode="auto">
          <a:xfrm flipH="1">
            <a:off x="3022600" y="5959475"/>
            <a:ext cx="533400" cy="0"/>
          </a:xfrm>
          <a:prstGeom prst="line">
            <a:avLst/>
          </a:prstGeom>
          <a:noFill/>
          <a:ln w="38100">
            <a:solidFill>
              <a:srgbClr val="161616"/>
            </a:solidFill>
            <a:round/>
            <a:headEnd type="stealth" w="med" len="med"/>
            <a:tailEnd/>
          </a:ln>
        </p:spPr>
        <p:txBody>
          <a:bodyPr/>
          <a:lstStyle/>
          <a:p>
            <a:endParaRPr lang="en-US"/>
          </a:p>
        </p:txBody>
      </p:sp>
      <p:sp>
        <p:nvSpPr>
          <p:cNvPr id="39948" name="Line 12"/>
          <p:cNvSpPr>
            <a:spLocks noChangeShapeType="1"/>
          </p:cNvSpPr>
          <p:nvPr/>
        </p:nvSpPr>
        <p:spPr bwMode="auto">
          <a:xfrm flipH="1">
            <a:off x="5422900" y="5959475"/>
            <a:ext cx="533400" cy="0"/>
          </a:xfrm>
          <a:prstGeom prst="line">
            <a:avLst/>
          </a:prstGeom>
          <a:noFill/>
          <a:ln w="38100">
            <a:solidFill>
              <a:srgbClr val="161616"/>
            </a:solidFill>
            <a:round/>
            <a:headEnd type="stealth" w="med" len="med"/>
            <a:tailEnd/>
          </a:ln>
        </p:spPr>
        <p:txBody>
          <a:bodyPr/>
          <a:lstStyle/>
          <a:p>
            <a:endParaRPr lang="en-US"/>
          </a:p>
        </p:txBody>
      </p:sp>
      <p:sp>
        <p:nvSpPr>
          <p:cNvPr id="39949" name="Line 13"/>
          <p:cNvSpPr>
            <a:spLocks noChangeShapeType="1"/>
          </p:cNvSpPr>
          <p:nvPr/>
        </p:nvSpPr>
        <p:spPr bwMode="auto">
          <a:xfrm flipH="1">
            <a:off x="7442200" y="4981575"/>
            <a:ext cx="254000" cy="482600"/>
          </a:xfrm>
          <a:prstGeom prst="line">
            <a:avLst/>
          </a:prstGeom>
          <a:noFill/>
          <a:ln w="38100">
            <a:solidFill>
              <a:srgbClr val="161616"/>
            </a:solidFill>
            <a:round/>
            <a:headEnd type="stealth" w="med" len="med"/>
            <a:tailEnd/>
          </a:ln>
        </p:spPr>
        <p:txBody>
          <a:bodyPr/>
          <a:lstStyle/>
          <a:p>
            <a:endParaRPr lang="en-US"/>
          </a:p>
        </p:txBody>
      </p:sp>
      <p:sp>
        <p:nvSpPr>
          <p:cNvPr id="39950" name="Line 14"/>
          <p:cNvSpPr>
            <a:spLocks noChangeShapeType="1"/>
          </p:cNvSpPr>
          <p:nvPr/>
        </p:nvSpPr>
        <p:spPr bwMode="auto">
          <a:xfrm>
            <a:off x="6642100" y="2670175"/>
            <a:ext cx="1028700" cy="279400"/>
          </a:xfrm>
          <a:prstGeom prst="line">
            <a:avLst/>
          </a:prstGeom>
          <a:noFill/>
          <a:ln w="38100">
            <a:solidFill>
              <a:srgbClr val="161616"/>
            </a:solidFill>
            <a:round/>
            <a:headEnd type="stealth" w="med" len="med"/>
            <a:tailEnd/>
          </a:ln>
        </p:spPr>
        <p:txBody>
          <a:bodyPr/>
          <a:lstStyle/>
          <a:p>
            <a:endParaRPr lang="en-US"/>
          </a:p>
        </p:txBody>
      </p:sp>
      <p:sp>
        <p:nvSpPr>
          <p:cNvPr id="39951" name="Text Box 17"/>
          <p:cNvSpPr txBox="1">
            <a:spLocks noChangeArrowheads="1"/>
          </p:cNvSpPr>
          <p:nvPr/>
        </p:nvSpPr>
        <p:spPr bwMode="auto">
          <a:xfrm>
            <a:off x="1295400" y="304800"/>
            <a:ext cx="6553200" cy="708025"/>
          </a:xfrm>
          <a:prstGeom prst="rect">
            <a:avLst/>
          </a:prstGeom>
          <a:noFill/>
          <a:ln w="9525">
            <a:noFill/>
            <a:miter lim="800000"/>
            <a:headEnd/>
            <a:tailEnd/>
          </a:ln>
        </p:spPr>
        <p:txBody>
          <a:bodyPr>
            <a:spAutoFit/>
          </a:bodyPr>
          <a:lstStyle/>
          <a:p>
            <a:pPr algn="ctr">
              <a:spcBef>
                <a:spcPct val="50000"/>
              </a:spcBef>
            </a:pPr>
            <a:r>
              <a:rPr lang="en-US" sz="4000"/>
              <a:t>STEP 1: Extract Enzyme</a:t>
            </a:r>
          </a:p>
        </p:txBody>
      </p:sp>
      <p:sp>
        <p:nvSpPr>
          <p:cNvPr id="39952" name="Text Box 18"/>
          <p:cNvSpPr txBox="1">
            <a:spLocks noChangeArrowheads="1"/>
          </p:cNvSpPr>
          <p:nvPr/>
        </p:nvSpPr>
        <p:spPr bwMode="auto">
          <a:xfrm>
            <a:off x="2971800" y="3203575"/>
            <a:ext cx="2514600" cy="641350"/>
          </a:xfrm>
          <a:prstGeom prst="rect">
            <a:avLst/>
          </a:prstGeom>
          <a:noFill/>
          <a:ln w="9525">
            <a:noFill/>
            <a:miter lim="800000"/>
            <a:headEnd/>
            <a:tailEnd/>
          </a:ln>
        </p:spPr>
        <p:txBody>
          <a:bodyPr>
            <a:spAutoFit/>
          </a:bodyPr>
          <a:lstStyle/>
          <a:p>
            <a:pPr>
              <a:spcBef>
                <a:spcPct val="50000"/>
              </a:spcBef>
            </a:pPr>
            <a:r>
              <a:rPr lang="en-US" sz="3600">
                <a:solidFill>
                  <a:srgbClr val="C00000"/>
                </a:solidFill>
              </a:rPr>
              <a:t>Tyrosinase</a:t>
            </a:r>
          </a:p>
        </p:txBody>
      </p:sp>
      <p:sp>
        <p:nvSpPr>
          <p:cNvPr id="17" name="Rectangle 16"/>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92100"/>
            <a:ext cx="8229600" cy="838200"/>
          </a:xfrm>
        </p:spPr>
        <p:txBody>
          <a:bodyPr/>
          <a:lstStyle/>
          <a:p>
            <a:pPr eaLnBrk="1" hangingPunct="1"/>
            <a:r>
              <a:rPr lang="en-US" sz="4000" smtClean="0"/>
              <a:t>STEP 2: Add Enzyme to Substrate</a:t>
            </a:r>
          </a:p>
        </p:txBody>
      </p:sp>
      <p:pic>
        <p:nvPicPr>
          <p:cNvPr id="40963" name="Picture 4"/>
          <p:cNvPicPr>
            <a:picLocks noGrp="1" noChangeAspect="1" noChangeArrowheads="1"/>
          </p:cNvPicPr>
          <p:nvPr>
            <p:ph idx="1"/>
          </p:nvPr>
        </p:nvPicPr>
        <p:blipFill>
          <a:blip r:embed="rId2" cstate="print"/>
          <a:srcRect/>
          <a:stretch>
            <a:fillRect/>
          </a:stretch>
        </p:blipFill>
        <p:spPr>
          <a:xfrm>
            <a:off x="3048000" y="1752600"/>
            <a:ext cx="2814638" cy="3557588"/>
          </a:xfrm>
          <a:noFill/>
        </p:spPr>
      </p:pic>
      <p:sp>
        <p:nvSpPr>
          <p:cNvPr id="40964" name="Text Box 5"/>
          <p:cNvSpPr txBox="1">
            <a:spLocks noChangeArrowheads="1"/>
          </p:cNvSpPr>
          <p:nvPr/>
        </p:nvSpPr>
        <p:spPr bwMode="auto">
          <a:xfrm>
            <a:off x="3581400" y="5638800"/>
            <a:ext cx="3276600" cy="641350"/>
          </a:xfrm>
          <a:prstGeom prst="rect">
            <a:avLst/>
          </a:prstGeom>
          <a:noFill/>
          <a:ln w="9525">
            <a:noFill/>
            <a:miter lim="800000"/>
            <a:headEnd/>
            <a:tailEnd/>
          </a:ln>
        </p:spPr>
        <p:txBody>
          <a:bodyPr>
            <a:spAutoFit/>
          </a:bodyPr>
          <a:lstStyle/>
          <a:p>
            <a:pPr>
              <a:spcBef>
                <a:spcPct val="50000"/>
              </a:spcBef>
            </a:pPr>
            <a:r>
              <a:rPr lang="en-US" sz="3600">
                <a:solidFill>
                  <a:schemeClr val="accent2"/>
                </a:solidFill>
              </a:rPr>
              <a:t>L-DOPA</a:t>
            </a:r>
          </a:p>
        </p:txBody>
      </p:sp>
      <p:sp>
        <p:nvSpPr>
          <p:cNvPr id="5" name="Rectangle 4"/>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5"/>
          <p:cNvSpPr>
            <a:spLocks/>
          </p:cNvSpPr>
          <p:nvPr/>
        </p:nvSpPr>
        <p:spPr bwMode="auto">
          <a:xfrm>
            <a:off x="860425" y="2133600"/>
            <a:ext cx="7416800" cy="444500"/>
          </a:xfrm>
          <a:prstGeom prst="rect">
            <a:avLst/>
          </a:prstGeom>
          <a:noFill/>
          <a:ln w="12700">
            <a:noFill/>
            <a:miter lim="800000"/>
            <a:headEnd/>
            <a:tailEnd/>
          </a:ln>
        </p:spPr>
        <p:txBody>
          <a:bodyPr lIns="0" tIns="0" rIns="40639" bIns="0"/>
          <a:lstStyle/>
          <a:p>
            <a:pPr marL="39688" algn="ctr">
              <a:spcBef>
                <a:spcPts val="1400"/>
              </a:spcBef>
            </a:pPr>
            <a:r>
              <a:rPr lang="en-US" sz="2400" dirty="0" err="1">
                <a:solidFill>
                  <a:srgbClr val="C00000"/>
                </a:solidFill>
                <a:cs typeface="Arial" pitchFamily="34" charset="0"/>
                <a:sym typeface="Arial" pitchFamily="34" charset="0"/>
              </a:rPr>
              <a:t>Tyrosinase</a:t>
            </a:r>
            <a:r>
              <a:rPr lang="en-US" sz="2400" dirty="0">
                <a:solidFill>
                  <a:srgbClr val="002060"/>
                </a:solidFill>
                <a:cs typeface="Arial" pitchFamily="34" charset="0"/>
                <a:sym typeface="Arial" pitchFamily="34" charset="0"/>
              </a:rPr>
              <a:t>  </a:t>
            </a:r>
            <a:r>
              <a:rPr lang="en-US" sz="2400" dirty="0">
                <a:cs typeface="Arial" pitchFamily="34" charset="0"/>
                <a:sym typeface="Arial" pitchFamily="34" charset="0"/>
              </a:rPr>
              <a:t>+</a:t>
            </a:r>
            <a:r>
              <a:rPr lang="en-US" sz="2400" dirty="0">
                <a:solidFill>
                  <a:srgbClr val="002060"/>
                </a:solidFill>
                <a:cs typeface="Arial" pitchFamily="34" charset="0"/>
                <a:sym typeface="Arial" pitchFamily="34" charset="0"/>
              </a:rPr>
              <a:t> L-DOPA   </a:t>
            </a:r>
            <a:r>
              <a:rPr lang="en-US" sz="2400" dirty="0">
                <a:cs typeface="Arial" pitchFamily="34" charset="0"/>
                <a:sym typeface="Arial" pitchFamily="34" charset="0"/>
              </a:rPr>
              <a:t>=</a:t>
            </a:r>
            <a:r>
              <a:rPr lang="en-US" sz="2400" dirty="0">
                <a:solidFill>
                  <a:srgbClr val="002060"/>
                </a:solidFill>
                <a:cs typeface="Arial" pitchFamily="34" charset="0"/>
                <a:sym typeface="Arial" pitchFamily="34" charset="0"/>
              </a:rPr>
              <a:t>   </a:t>
            </a:r>
            <a:r>
              <a:rPr lang="en-US" sz="2400" b="1" dirty="0" err="1" smtClean="0">
                <a:solidFill>
                  <a:srgbClr val="800000"/>
                </a:solidFill>
                <a:cs typeface="Arial" pitchFamily="34" charset="0"/>
                <a:sym typeface="Arial" pitchFamily="34" charset="0"/>
              </a:rPr>
              <a:t>Dopachrome</a:t>
            </a:r>
            <a:r>
              <a:rPr lang="en-US" sz="2400" b="1" dirty="0" smtClean="0">
                <a:solidFill>
                  <a:srgbClr val="800000"/>
                </a:solidFill>
                <a:cs typeface="Arial" pitchFamily="34" charset="0"/>
                <a:sym typeface="Arial" pitchFamily="34" charset="0"/>
              </a:rPr>
              <a:t> </a:t>
            </a:r>
            <a:r>
              <a:rPr lang="en-US" sz="2400" b="1" dirty="0">
                <a:solidFill>
                  <a:srgbClr val="800000"/>
                </a:solidFill>
                <a:cs typeface="Arial" pitchFamily="34" charset="0"/>
                <a:sym typeface="Arial" pitchFamily="34" charset="0"/>
              </a:rPr>
              <a:t>(pigment)</a:t>
            </a:r>
          </a:p>
        </p:txBody>
      </p:sp>
      <p:sp>
        <p:nvSpPr>
          <p:cNvPr id="41989" name="Text Box 11"/>
          <p:cNvSpPr txBox="1">
            <a:spLocks noChangeArrowheads="1"/>
          </p:cNvSpPr>
          <p:nvPr/>
        </p:nvSpPr>
        <p:spPr bwMode="auto">
          <a:xfrm>
            <a:off x="1104900" y="358775"/>
            <a:ext cx="6934200" cy="708025"/>
          </a:xfrm>
          <a:prstGeom prst="rect">
            <a:avLst/>
          </a:prstGeom>
          <a:noFill/>
          <a:ln w="9525">
            <a:noFill/>
            <a:miter lim="800000"/>
            <a:headEnd/>
            <a:tailEnd/>
          </a:ln>
        </p:spPr>
        <p:txBody>
          <a:bodyPr>
            <a:spAutoFit/>
          </a:bodyPr>
          <a:lstStyle/>
          <a:p>
            <a:pPr algn="ctr">
              <a:spcBef>
                <a:spcPct val="50000"/>
              </a:spcBef>
            </a:pPr>
            <a:r>
              <a:rPr lang="en-US" sz="4000"/>
              <a:t>STEP 3: Measure Product</a:t>
            </a:r>
          </a:p>
        </p:txBody>
      </p:sp>
      <p:sp>
        <p:nvSpPr>
          <p:cNvPr id="7" name="Rectangle 6"/>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1991" name="Group 13"/>
          <p:cNvGrpSpPr>
            <a:grpSpLocks/>
          </p:cNvGrpSpPr>
          <p:nvPr/>
        </p:nvGrpSpPr>
        <p:grpSpPr bwMode="auto">
          <a:xfrm>
            <a:off x="1219200" y="1371600"/>
            <a:ext cx="5345113" cy="401638"/>
            <a:chOff x="1219200" y="2219325"/>
            <a:chExt cx="5345483" cy="402253"/>
          </a:xfrm>
        </p:grpSpPr>
        <p:sp>
          <p:nvSpPr>
            <p:cNvPr id="41992" name="TextBox 8"/>
            <p:cNvSpPr txBox="1">
              <a:spLocks noChangeArrowheads="1"/>
            </p:cNvSpPr>
            <p:nvPr/>
          </p:nvSpPr>
          <p:spPr bwMode="auto">
            <a:xfrm>
              <a:off x="1219200" y="2221468"/>
              <a:ext cx="1111202" cy="400110"/>
            </a:xfrm>
            <a:prstGeom prst="rect">
              <a:avLst/>
            </a:prstGeom>
            <a:noFill/>
            <a:ln w="9525">
              <a:noFill/>
              <a:miter lim="800000"/>
              <a:headEnd/>
              <a:tailEnd/>
            </a:ln>
          </p:spPr>
          <p:txBody>
            <a:bodyPr wrap="none">
              <a:spAutoFit/>
            </a:bodyPr>
            <a:lstStyle/>
            <a:p>
              <a:r>
                <a:rPr lang="en-US" sz="2000">
                  <a:solidFill>
                    <a:srgbClr val="C00000"/>
                  </a:solidFill>
                  <a:cs typeface="Arial" pitchFamily="34" charset="0"/>
                  <a:sym typeface="Arial" pitchFamily="34" charset="0"/>
                </a:rPr>
                <a:t>Enzyme</a:t>
              </a:r>
              <a:endParaRPr lang="en-US" sz="2000"/>
            </a:p>
          </p:txBody>
        </p:sp>
        <p:sp>
          <p:nvSpPr>
            <p:cNvPr id="41993" name="TextBox 9"/>
            <p:cNvSpPr txBox="1">
              <a:spLocks noChangeArrowheads="1"/>
            </p:cNvSpPr>
            <p:nvPr/>
          </p:nvSpPr>
          <p:spPr bwMode="auto">
            <a:xfrm>
              <a:off x="2895600" y="2219325"/>
              <a:ext cx="1281120" cy="400110"/>
            </a:xfrm>
            <a:prstGeom prst="rect">
              <a:avLst/>
            </a:prstGeom>
            <a:noFill/>
            <a:ln w="9525">
              <a:noFill/>
              <a:miter lim="800000"/>
              <a:headEnd/>
              <a:tailEnd/>
            </a:ln>
          </p:spPr>
          <p:txBody>
            <a:bodyPr wrap="none">
              <a:spAutoFit/>
            </a:bodyPr>
            <a:lstStyle/>
            <a:p>
              <a:r>
                <a:rPr lang="en-US" sz="2000">
                  <a:solidFill>
                    <a:srgbClr val="002060"/>
                  </a:solidFill>
                  <a:cs typeface="Arial" pitchFamily="34" charset="0"/>
                  <a:sym typeface="Arial" pitchFamily="34" charset="0"/>
                </a:rPr>
                <a:t>Substrate</a:t>
              </a:r>
              <a:endParaRPr lang="en-US" sz="2000">
                <a:solidFill>
                  <a:srgbClr val="002060"/>
                </a:solidFill>
              </a:endParaRPr>
            </a:p>
          </p:txBody>
        </p:sp>
        <p:sp>
          <p:nvSpPr>
            <p:cNvPr id="41994" name="TextBox 10"/>
            <p:cNvSpPr txBox="1">
              <a:spLocks noChangeArrowheads="1"/>
            </p:cNvSpPr>
            <p:nvPr/>
          </p:nvSpPr>
          <p:spPr bwMode="auto">
            <a:xfrm>
              <a:off x="5410200" y="2219325"/>
              <a:ext cx="1154483" cy="400110"/>
            </a:xfrm>
            <a:prstGeom prst="rect">
              <a:avLst/>
            </a:prstGeom>
            <a:noFill/>
            <a:ln w="9525">
              <a:noFill/>
              <a:miter lim="800000"/>
              <a:headEnd/>
              <a:tailEnd/>
            </a:ln>
          </p:spPr>
          <p:txBody>
            <a:bodyPr wrap="none">
              <a:spAutoFit/>
            </a:bodyPr>
            <a:lstStyle/>
            <a:p>
              <a:r>
                <a:rPr lang="en-US" sz="2000" b="1">
                  <a:solidFill>
                    <a:srgbClr val="800000"/>
                  </a:solidFill>
                  <a:cs typeface="Arial" pitchFamily="34" charset="0"/>
                  <a:sym typeface="Arial" pitchFamily="34" charset="0"/>
                </a:rPr>
                <a:t>Product</a:t>
              </a:r>
              <a:endParaRPr lang="en-US" sz="2000" b="1">
                <a:solidFill>
                  <a:srgbClr val="800000"/>
                </a:solidFill>
              </a:endParaRPr>
            </a:p>
          </p:txBody>
        </p:sp>
        <p:sp>
          <p:nvSpPr>
            <p:cNvPr id="41995" name="TextBox 11"/>
            <p:cNvSpPr txBox="1">
              <a:spLocks noChangeArrowheads="1"/>
            </p:cNvSpPr>
            <p:nvPr/>
          </p:nvSpPr>
          <p:spPr bwMode="auto">
            <a:xfrm>
              <a:off x="2580664" y="2219325"/>
              <a:ext cx="333746" cy="400110"/>
            </a:xfrm>
            <a:prstGeom prst="rect">
              <a:avLst/>
            </a:prstGeom>
            <a:noFill/>
            <a:ln w="9525">
              <a:noFill/>
              <a:miter lim="800000"/>
              <a:headEnd/>
              <a:tailEnd/>
            </a:ln>
          </p:spPr>
          <p:txBody>
            <a:bodyPr wrap="none">
              <a:spAutoFit/>
            </a:bodyPr>
            <a:lstStyle/>
            <a:p>
              <a:r>
                <a:rPr lang="en-US" sz="2000">
                  <a:cs typeface="Arial" pitchFamily="34" charset="0"/>
                  <a:sym typeface="Arial" pitchFamily="34" charset="0"/>
                </a:rPr>
                <a:t>+</a:t>
              </a:r>
              <a:endParaRPr lang="en-US" sz="2000"/>
            </a:p>
          </p:txBody>
        </p:sp>
        <p:sp>
          <p:nvSpPr>
            <p:cNvPr id="41996" name="TextBox 12"/>
            <p:cNvSpPr txBox="1">
              <a:spLocks noChangeArrowheads="1"/>
            </p:cNvSpPr>
            <p:nvPr/>
          </p:nvSpPr>
          <p:spPr bwMode="auto">
            <a:xfrm>
              <a:off x="4185396" y="2219325"/>
              <a:ext cx="333746" cy="400110"/>
            </a:xfrm>
            <a:prstGeom prst="rect">
              <a:avLst/>
            </a:prstGeom>
            <a:noFill/>
            <a:ln w="9525">
              <a:noFill/>
              <a:miter lim="800000"/>
              <a:headEnd/>
              <a:tailEnd/>
            </a:ln>
          </p:spPr>
          <p:txBody>
            <a:bodyPr wrap="none">
              <a:spAutoFit/>
            </a:bodyPr>
            <a:lstStyle/>
            <a:p>
              <a:r>
                <a:rPr lang="en-US" sz="2000">
                  <a:cs typeface="Arial" pitchFamily="34" charset="0"/>
                  <a:sym typeface="Arial" pitchFamily="34" charset="0"/>
                </a:rPr>
                <a:t>=</a:t>
              </a:r>
              <a:endParaRPr lang="en-US" sz="2000"/>
            </a:p>
          </p:txBody>
        </p:sp>
      </p:grpSp>
      <p:pic>
        <p:nvPicPr>
          <p:cNvPr id="13" name="Picture 12" descr="color chart.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7647" t="22727" r="11765" b="59091"/>
              <a:stretch>
                <a:fillRect/>
              </a:stretch>
            </p:blipFill>
          </mc:Choice>
          <mc:Fallback>
            <p:blipFill>
              <a:blip r:embed="rId4"/>
              <a:srcRect l="17647" t="22727" r="11765" b="59091"/>
              <a:stretch>
                <a:fillRect/>
              </a:stretch>
            </p:blipFill>
          </mc:Fallback>
        </mc:AlternateContent>
        <p:spPr>
          <a:xfrm>
            <a:off x="457835" y="3124200"/>
            <a:ext cx="8228965" cy="27432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AutoShape 6"/>
          <p:cNvSpPr>
            <a:spLocks noChangeArrowheads="1"/>
          </p:cNvSpPr>
          <p:nvPr/>
        </p:nvSpPr>
        <p:spPr bwMode="auto">
          <a:xfrm>
            <a:off x="3924300" y="2895600"/>
            <a:ext cx="990600" cy="609600"/>
          </a:xfrm>
          <a:prstGeom prst="rightArrow">
            <a:avLst>
              <a:gd name="adj1" fmla="val 50000"/>
              <a:gd name="adj2" fmla="val 40625"/>
            </a:avLst>
          </a:prstGeom>
          <a:solidFill>
            <a:schemeClr val="accent1"/>
          </a:solidFill>
          <a:ln w="9525">
            <a:solidFill>
              <a:schemeClr val="tx1"/>
            </a:solidFill>
            <a:miter lim="800000"/>
            <a:headEnd/>
            <a:tailEnd/>
          </a:ln>
        </p:spPr>
        <p:txBody>
          <a:bodyPr wrap="none" anchor="ctr"/>
          <a:lstStyle/>
          <a:p>
            <a:endParaRPr lang="en-US"/>
          </a:p>
        </p:txBody>
      </p:sp>
      <p:sp>
        <p:nvSpPr>
          <p:cNvPr id="15365" name="Text Box 8"/>
          <p:cNvSpPr txBox="1">
            <a:spLocks noChangeArrowheads="1"/>
          </p:cNvSpPr>
          <p:nvPr/>
        </p:nvSpPr>
        <p:spPr bwMode="auto">
          <a:xfrm>
            <a:off x="1676400" y="533400"/>
            <a:ext cx="5638800" cy="762000"/>
          </a:xfrm>
          <a:prstGeom prst="rect">
            <a:avLst/>
          </a:prstGeom>
          <a:noFill/>
          <a:ln w="9525">
            <a:noFill/>
            <a:miter lim="800000"/>
            <a:headEnd/>
            <a:tailEnd/>
          </a:ln>
        </p:spPr>
        <p:txBody>
          <a:bodyPr>
            <a:spAutoFit/>
          </a:bodyPr>
          <a:lstStyle/>
          <a:p>
            <a:pPr algn="ctr" eaLnBrk="0" hangingPunct="0">
              <a:spcBef>
                <a:spcPct val="50000"/>
              </a:spcBef>
            </a:pPr>
            <a:r>
              <a:rPr lang="en-US" sz="4400" i="1">
                <a:ea typeface="MS PGothic" pitchFamily="34" charset="-128"/>
              </a:rPr>
              <a:t>What will happen?</a:t>
            </a:r>
          </a:p>
        </p:txBody>
      </p:sp>
      <p:sp>
        <p:nvSpPr>
          <p:cNvPr id="160777" name="Text Box 9"/>
          <p:cNvSpPr txBox="1">
            <a:spLocks noChangeArrowheads="1"/>
          </p:cNvSpPr>
          <p:nvPr/>
        </p:nvSpPr>
        <p:spPr bwMode="auto">
          <a:xfrm>
            <a:off x="1676400" y="4724400"/>
            <a:ext cx="5638800" cy="762000"/>
          </a:xfrm>
          <a:prstGeom prst="rect">
            <a:avLst/>
          </a:prstGeom>
          <a:noFill/>
          <a:ln w="9525">
            <a:noFill/>
            <a:miter lim="800000"/>
            <a:headEnd/>
            <a:tailEnd/>
          </a:ln>
        </p:spPr>
        <p:txBody>
          <a:bodyPr>
            <a:spAutoFit/>
          </a:bodyPr>
          <a:lstStyle/>
          <a:p>
            <a:pPr algn="ctr" eaLnBrk="0" hangingPunct="0">
              <a:spcBef>
                <a:spcPct val="50000"/>
              </a:spcBef>
            </a:pPr>
            <a:r>
              <a:rPr lang="en-US" sz="4400" dirty="0">
                <a:ea typeface="MS PGothic" pitchFamily="34" charset="-128"/>
              </a:rPr>
              <a:t>Can it be prevented?</a:t>
            </a:r>
          </a:p>
        </p:txBody>
      </p:sp>
      <p:sp>
        <p:nvSpPr>
          <p:cNvPr id="160778" name="Text Box 10"/>
          <p:cNvSpPr txBox="1">
            <a:spLocks noChangeArrowheads="1"/>
          </p:cNvSpPr>
          <p:nvPr/>
        </p:nvSpPr>
        <p:spPr bwMode="auto">
          <a:xfrm>
            <a:off x="1600200" y="5715000"/>
            <a:ext cx="5638800" cy="762000"/>
          </a:xfrm>
          <a:prstGeom prst="rect">
            <a:avLst/>
          </a:prstGeom>
          <a:noFill/>
          <a:ln w="9525">
            <a:noFill/>
            <a:miter lim="800000"/>
            <a:headEnd/>
            <a:tailEnd/>
          </a:ln>
        </p:spPr>
        <p:txBody>
          <a:bodyPr>
            <a:spAutoFit/>
          </a:bodyPr>
          <a:lstStyle/>
          <a:p>
            <a:pPr algn="ctr" eaLnBrk="0" hangingPunct="0">
              <a:spcBef>
                <a:spcPct val="50000"/>
              </a:spcBef>
            </a:pPr>
            <a:r>
              <a:rPr lang="en-US" sz="4400">
                <a:ea typeface="MS PGothic" pitchFamily="34" charset="-128"/>
              </a:rPr>
              <a:t>How?</a:t>
            </a:r>
          </a:p>
        </p:txBody>
      </p:sp>
      <p:sp>
        <p:nvSpPr>
          <p:cNvPr id="8" name="Rectangle 7"/>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descr="cut apple.jpg"/>
          <p:cNvPicPr>
            <a:picLocks noChangeAspect="1"/>
          </p:cNvPicPr>
          <p:nvPr/>
        </p:nvPicPr>
        <p:blipFill>
          <a:blip r:embed="rId3"/>
          <a:stretch>
            <a:fillRect/>
          </a:stretch>
        </p:blipFill>
        <p:spPr>
          <a:xfrm>
            <a:off x="685800" y="1905000"/>
            <a:ext cx="3047683" cy="2504945"/>
          </a:xfrm>
          <a:prstGeom prst="rect">
            <a:avLst/>
          </a:prstGeom>
        </p:spPr>
      </p:pic>
      <p:pic>
        <p:nvPicPr>
          <p:cNvPr id="10" name="Picture 9" descr="cut apple brown.jpg"/>
          <p:cNvPicPr>
            <a:picLocks noChangeAspect="1"/>
          </p:cNvPicPr>
          <p:nvPr/>
        </p:nvPicPr>
        <p:blipFill>
          <a:blip r:embed="rId4"/>
          <a:stretch>
            <a:fillRect/>
          </a:stretch>
        </p:blipFill>
        <p:spPr>
          <a:xfrm>
            <a:off x="5029200" y="1905000"/>
            <a:ext cx="3295157" cy="25383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7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7" grpId="0"/>
      <p:bldP spid="1607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954087"/>
          </a:xfrm>
        </p:spPr>
        <p:txBody>
          <a:bodyPr/>
          <a:lstStyle/>
          <a:p>
            <a:pPr eaLnBrk="1" hangingPunct="1"/>
            <a:r>
              <a:rPr lang="en-US" sz="4000" smtClean="0"/>
              <a:t>STEP 4:</a:t>
            </a:r>
            <a:r>
              <a:rPr lang="en-US" sz="4000" i="1" smtClean="0"/>
              <a:t> </a:t>
            </a:r>
            <a:r>
              <a:rPr lang="en-US" sz="4000" smtClean="0"/>
              <a:t>Graph Data Over Time</a:t>
            </a:r>
          </a:p>
        </p:txBody>
      </p:sp>
      <p:sp>
        <p:nvSpPr>
          <p:cNvPr id="43011" name="Line 3"/>
          <p:cNvSpPr>
            <a:spLocks noChangeShapeType="1"/>
          </p:cNvSpPr>
          <p:nvPr/>
        </p:nvSpPr>
        <p:spPr bwMode="auto">
          <a:xfrm>
            <a:off x="2895600" y="2439988"/>
            <a:ext cx="0" cy="2894012"/>
          </a:xfrm>
          <a:prstGeom prst="line">
            <a:avLst/>
          </a:prstGeom>
          <a:noFill/>
          <a:ln w="9525">
            <a:solidFill>
              <a:schemeClr val="tx1"/>
            </a:solidFill>
            <a:round/>
            <a:headEnd/>
            <a:tailEnd/>
          </a:ln>
        </p:spPr>
        <p:txBody>
          <a:bodyPr/>
          <a:lstStyle/>
          <a:p>
            <a:endParaRPr lang="en-US"/>
          </a:p>
        </p:txBody>
      </p:sp>
      <p:sp>
        <p:nvSpPr>
          <p:cNvPr id="43012" name="Line 4"/>
          <p:cNvSpPr>
            <a:spLocks noChangeShapeType="1"/>
          </p:cNvSpPr>
          <p:nvPr/>
        </p:nvSpPr>
        <p:spPr bwMode="auto">
          <a:xfrm flipV="1">
            <a:off x="2743200" y="5181600"/>
            <a:ext cx="4800600" cy="1588"/>
          </a:xfrm>
          <a:prstGeom prst="line">
            <a:avLst/>
          </a:prstGeom>
          <a:noFill/>
          <a:ln w="9525">
            <a:solidFill>
              <a:schemeClr val="tx1"/>
            </a:solidFill>
            <a:round/>
            <a:headEnd/>
            <a:tailEnd/>
          </a:ln>
        </p:spPr>
        <p:txBody>
          <a:bodyPr/>
          <a:lstStyle/>
          <a:p>
            <a:endParaRPr lang="en-US"/>
          </a:p>
        </p:txBody>
      </p:sp>
      <p:sp>
        <p:nvSpPr>
          <p:cNvPr id="43013" name="Text Box 5"/>
          <p:cNvSpPr txBox="1">
            <a:spLocks noChangeArrowheads="1"/>
          </p:cNvSpPr>
          <p:nvPr/>
        </p:nvSpPr>
        <p:spPr bwMode="auto">
          <a:xfrm>
            <a:off x="838200" y="3200400"/>
            <a:ext cx="1781175" cy="641350"/>
          </a:xfrm>
          <a:prstGeom prst="rect">
            <a:avLst/>
          </a:prstGeom>
          <a:noFill/>
          <a:ln w="9525">
            <a:noFill/>
            <a:miter lim="800000"/>
            <a:headEnd/>
            <a:tailEnd/>
          </a:ln>
        </p:spPr>
        <p:txBody>
          <a:bodyPr>
            <a:spAutoFit/>
          </a:bodyPr>
          <a:lstStyle/>
          <a:p>
            <a:pPr algn="ctr"/>
            <a:r>
              <a:rPr lang="en-US"/>
              <a:t>Amount</a:t>
            </a:r>
          </a:p>
          <a:p>
            <a:pPr algn="ctr"/>
            <a:r>
              <a:rPr lang="en-US"/>
              <a:t>of product</a:t>
            </a:r>
          </a:p>
        </p:txBody>
      </p:sp>
      <p:sp>
        <p:nvSpPr>
          <p:cNvPr id="43014" name="Text Box 6"/>
          <p:cNvSpPr txBox="1">
            <a:spLocks noChangeArrowheads="1"/>
          </p:cNvSpPr>
          <p:nvPr/>
        </p:nvSpPr>
        <p:spPr bwMode="auto">
          <a:xfrm>
            <a:off x="4800600" y="5410200"/>
            <a:ext cx="755650" cy="641350"/>
          </a:xfrm>
          <a:prstGeom prst="rect">
            <a:avLst/>
          </a:prstGeom>
          <a:noFill/>
          <a:ln w="9525">
            <a:noFill/>
            <a:miter lim="800000"/>
            <a:headEnd/>
            <a:tailEnd/>
          </a:ln>
        </p:spPr>
        <p:txBody>
          <a:bodyPr wrap="none">
            <a:spAutoFit/>
          </a:bodyPr>
          <a:lstStyle/>
          <a:p>
            <a:r>
              <a:rPr lang="en-US"/>
              <a:t>Time </a:t>
            </a:r>
          </a:p>
          <a:p>
            <a:endParaRPr lang="en-US"/>
          </a:p>
        </p:txBody>
      </p:sp>
      <p:sp>
        <p:nvSpPr>
          <p:cNvPr id="43015" name="Freeform 7"/>
          <p:cNvSpPr>
            <a:spLocks/>
          </p:cNvSpPr>
          <p:nvPr/>
        </p:nvSpPr>
        <p:spPr bwMode="auto">
          <a:xfrm>
            <a:off x="2878138" y="2825750"/>
            <a:ext cx="4081462" cy="2373313"/>
          </a:xfrm>
          <a:custGeom>
            <a:avLst/>
            <a:gdLst>
              <a:gd name="T0" fmla="*/ 0 w 2571"/>
              <a:gd name="T1" fmla="*/ 2147483647 h 1495"/>
              <a:gd name="T2" fmla="*/ 2147483647 w 2571"/>
              <a:gd name="T3" fmla="*/ 2147483647 h 1495"/>
              <a:gd name="T4" fmla="*/ 2147483647 w 2571"/>
              <a:gd name="T5" fmla="*/ 2147483647 h 1495"/>
              <a:gd name="T6" fmla="*/ 2147483647 w 2571"/>
              <a:gd name="T7" fmla="*/ 2147483647 h 1495"/>
              <a:gd name="T8" fmla="*/ 2147483647 w 2571"/>
              <a:gd name="T9" fmla="*/ 2147483647 h 1495"/>
              <a:gd name="T10" fmla="*/ 2147483647 w 2571"/>
              <a:gd name="T11" fmla="*/ 2147483647 h 1495"/>
              <a:gd name="T12" fmla="*/ 2147483647 w 2571"/>
              <a:gd name="T13" fmla="*/ 2147483647 h 1495"/>
              <a:gd name="T14" fmla="*/ 2147483647 w 2571"/>
              <a:gd name="T15" fmla="*/ 2147483647 h 1495"/>
              <a:gd name="T16" fmla="*/ 2147483647 w 2571"/>
              <a:gd name="T17" fmla="*/ 2147483647 h 1495"/>
              <a:gd name="T18" fmla="*/ 2147483647 w 2571"/>
              <a:gd name="T19" fmla="*/ 2147483647 h 1495"/>
              <a:gd name="T20" fmla="*/ 2147483647 w 2571"/>
              <a:gd name="T21" fmla="*/ 2147483647 h 1495"/>
              <a:gd name="T22" fmla="*/ 2147483647 w 2571"/>
              <a:gd name="T23" fmla="*/ 2147483647 h 1495"/>
              <a:gd name="T24" fmla="*/ 2147483647 w 2571"/>
              <a:gd name="T25" fmla="*/ 2147483647 h 1495"/>
              <a:gd name="T26" fmla="*/ 2147483647 w 2571"/>
              <a:gd name="T27" fmla="*/ 2147483647 h 1495"/>
              <a:gd name="T28" fmla="*/ 2147483647 w 2571"/>
              <a:gd name="T29" fmla="*/ 2147483647 h 1495"/>
              <a:gd name="T30" fmla="*/ 2147483647 w 2571"/>
              <a:gd name="T31" fmla="*/ 2147483647 h 1495"/>
              <a:gd name="T32" fmla="*/ 2147483647 w 2571"/>
              <a:gd name="T33" fmla="*/ 2147483647 h 1495"/>
              <a:gd name="T34" fmla="*/ 2147483647 w 2571"/>
              <a:gd name="T35" fmla="*/ 2147483647 h 1495"/>
              <a:gd name="T36" fmla="*/ 2147483647 w 2571"/>
              <a:gd name="T37" fmla="*/ 2147483647 h 1495"/>
              <a:gd name="T38" fmla="*/ 2147483647 w 2571"/>
              <a:gd name="T39" fmla="*/ 2147483647 h 1495"/>
              <a:gd name="T40" fmla="*/ 2147483647 w 2571"/>
              <a:gd name="T41" fmla="*/ 2147483647 h 1495"/>
              <a:gd name="T42" fmla="*/ 2147483647 w 2571"/>
              <a:gd name="T43" fmla="*/ 2147483647 h 1495"/>
              <a:gd name="T44" fmla="*/ 2147483647 w 2571"/>
              <a:gd name="T45" fmla="*/ 2147483647 h 1495"/>
              <a:gd name="T46" fmla="*/ 2147483647 w 2571"/>
              <a:gd name="T47" fmla="*/ 2147483647 h 14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71"/>
              <a:gd name="T73" fmla="*/ 0 h 1495"/>
              <a:gd name="T74" fmla="*/ 2571 w 2571"/>
              <a:gd name="T75" fmla="*/ 1495 h 14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71" h="1495">
                <a:moveTo>
                  <a:pt x="0" y="1495"/>
                </a:moveTo>
                <a:cubicBezTo>
                  <a:pt x="14" y="1453"/>
                  <a:pt x="19" y="1409"/>
                  <a:pt x="32" y="1367"/>
                </a:cubicBezTo>
                <a:cubicBezTo>
                  <a:pt x="48" y="1213"/>
                  <a:pt x="16" y="1299"/>
                  <a:pt x="75" y="1228"/>
                </a:cubicBezTo>
                <a:cubicBezTo>
                  <a:pt x="112" y="1183"/>
                  <a:pt x="75" y="1203"/>
                  <a:pt x="128" y="1185"/>
                </a:cubicBezTo>
                <a:cubicBezTo>
                  <a:pt x="143" y="1141"/>
                  <a:pt x="162" y="1084"/>
                  <a:pt x="192" y="1047"/>
                </a:cubicBezTo>
                <a:cubicBezTo>
                  <a:pt x="207" y="1029"/>
                  <a:pt x="229" y="1020"/>
                  <a:pt x="246" y="1004"/>
                </a:cubicBezTo>
                <a:cubicBezTo>
                  <a:pt x="253" y="990"/>
                  <a:pt x="256" y="972"/>
                  <a:pt x="267" y="961"/>
                </a:cubicBezTo>
                <a:cubicBezTo>
                  <a:pt x="275" y="953"/>
                  <a:pt x="296" y="962"/>
                  <a:pt x="299" y="951"/>
                </a:cubicBezTo>
                <a:cubicBezTo>
                  <a:pt x="318" y="890"/>
                  <a:pt x="298" y="819"/>
                  <a:pt x="320" y="759"/>
                </a:cubicBezTo>
                <a:cubicBezTo>
                  <a:pt x="328" y="738"/>
                  <a:pt x="376" y="696"/>
                  <a:pt x="395" y="684"/>
                </a:cubicBezTo>
                <a:cubicBezTo>
                  <a:pt x="407" y="665"/>
                  <a:pt x="426" y="650"/>
                  <a:pt x="438" y="631"/>
                </a:cubicBezTo>
                <a:cubicBezTo>
                  <a:pt x="444" y="621"/>
                  <a:pt x="443" y="609"/>
                  <a:pt x="448" y="599"/>
                </a:cubicBezTo>
                <a:cubicBezTo>
                  <a:pt x="467" y="560"/>
                  <a:pt x="500" y="538"/>
                  <a:pt x="534" y="513"/>
                </a:cubicBezTo>
                <a:cubicBezTo>
                  <a:pt x="565" y="451"/>
                  <a:pt x="588" y="427"/>
                  <a:pt x="640" y="375"/>
                </a:cubicBezTo>
                <a:cubicBezTo>
                  <a:pt x="667" y="348"/>
                  <a:pt x="676" y="323"/>
                  <a:pt x="715" y="311"/>
                </a:cubicBezTo>
                <a:cubicBezTo>
                  <a:pt x="726" y="304"/>
                  <a:pt x="735" y="294"/>
                  <a:pt x="747" y="289"/>
                </a:cubicBezTo>
                <a:cubicBezTo>
                  <a:pt x="761" y="283"/>
                  <a:pt x="777" y="286"/>
                  <a:pt x="790" y="279"/>
                </a:cubicBezTo>
                <a:cubicBezTo>
                  <a:pt x="799" y="274"/>
                  <a:pt x="802" y="262"/>
                  <a:pt x="811" y="257"/>
                </a:cubicBezTo>
                <a:cubicBezTo>
                  <a:pt x="821" y="251"/>
                  <a:pt x="832" y="250"/>
                  <a:pt x="843" y="247"/>
                </a:cubicBezTo>
                <a:cubicBezTo>
                  <a:pt x="878" y="211"/>
                  <a:pt x="909" y="213"/>
                  <a:pt x="960" y="204"/>
                </a:cubicBezTo>
                <a:cubicBezTo>
                  <a:pt x="993" y="182"/>
                  <a:pt x="1141" y="120"/>
                  <a:pt x="1184" y="108"/>
                </a:cubicBezTo>
                <a:cubicBezTo>
                  <a:pt x="1253" y="89"/>
                  <a:pt x="1399" y="89"/>
                  <a:pt x="1440" y="87"/>
                </a:cubicBezTo>
                <a:cubicBezTo>
                  <a:pt x="1866" y="0"/>
                  <a:pt x="1262" y="52"/>
                  <a:pt x="2475" y="65"/>
                </a:cubicBezTo>
                <a:cubicBezTo>
                  <a:pt x="2557" y="54"/>
                  <a:pt x="2525" y="55"/>
                  <a:pt x="2571" y="55"/>
                </a:cubicBezTo>
              </a:path>
            </a:pathLst>
          </a:custGeom>
          <a:noFill/>
          <a:ln w="28575">
            <a:solidFill>
              <a:schemeClr val="hlink"/>
            </a:solidFill>
            <a:round/>
            <a:headEnd/>
            <a:tailEnd/>
          </a:ln>
        </p:spPr>
        <p:txBody>
          <a:bodyPr/>
          <a:lstStyle/>
          <a:p>
            <a:endParaRPr lang="en-US"/>
          </a:p>
        </p:txBody>
      </p:sp>
      <p:sp>
        <p:nvSpPr>
          <p:cNvPr id="8" name="Rectangle 7"/>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1"/>
          <p:cNvSpPr txBox="1">
            <a:spLocks noChangeArrowheads="1"/>
          </p:cNvSpPr>
          <p:nvPr/>
        </p:nvSpPr>
        <p:spPr bwMode="auto">
          <a:xfrm>
            <a:off x="381000" y="298450"/>
            <a:ext cx="8382000" cy="1323975"/>
          </a:xfrm>
          <a:prstGeom prst="rect">
            <a:avLst/>
          </a:prstGeom>
          <a:noFill/>
          <a:ln w="9525">
            <a:noFill/>
            <a:miter lim="800000"/>
            <a:headEnd/>
            <a:tailEnd/>
          </a:ln>
        </p:spPr>
        <p:txBody>
          <a:bodyPr>
            <a:spAutoFit/>
          </a:bodyPr>
          <a:lstStyle/>
          <a:p>
            <a:pPr algn="ctr">
              <a:spcBef>
                <a:spcPct val="50000"/>
              </a:spcBef>
            </a:pPr>
            <a:r>
              <a:rPr lang="en-US" sz="4000"/>
              <a:t>STEP 5: Test Enzyme Activity </a:t>
            </a:r>
            <a:br>
              <a:rPr lang="en-US" sz="4000"/>
            </a:br>
            <a:r>
              <a:rPr lang="en-US" sz="4000"/>
              <a:t>Under Different Conditions</a:t>
            </a:r>
          </a:p>
        </p:txBody>
      </p:sp>
      <p:sp>
        <p:nvSpPr>
          <p:cNvPr id="9" name="Rectangle 8"/>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4036" name="Picture 3"/>
          <p:cNvPicPr>
            <a:picLocks noChangeAspect="1" noChangeArrowheads="1"/>
          </p:cNvPicPr>
          <p:nvPr/>
        </p:nvPicPr>
        <p:blipFill>
          <a:blip r:embed="rId3" cstate="print"/>
          <a:srcRect/>
          <a:stretch>
            <a:fillRect/>
          </a:stretch>
        </p:blipFill>
        <p:spPr bwMode="auto">
          <a:xfrm>
            <a:off x="3768725" y="2971800"/>
            <a:ext cx="1600200" cy="2133600"/>
          </a:xfrm>
          <a:prstGeom prst="rect">
            <a:avLst/>
          </a:prstGeom>
          <a:noFill/>
          <a:ln w="12700">
            <a:noFill/>
            <a:miter lim="800000"/>
            <a:headEnd/>
            <a:tailEnd/>
          </a:ln>
        </p:spPr>
      </p:pic>
      <p:pic>
        <p:nvPicPr>
          <p:cNvPr id="44037" name="Picture 4"/>
          <p:cNvPicPr>
            <a:picLocks noChangeAspect="1" noChangeArrowheads="1"/>
          </p:cNvPicPr>
          <p:nvPr/>
        </p:nvPicPr>
        <p:blipFill>
          <a:blip r:embed="rId4" cstate="print"/>
          <a:srcRect/>
          <a:stretch>
            <a:fillRect/>
          </a:stretch>
        </p:blipFill>
        <p:spPr bwMode="auto">
          <a:xfrm>
            <a:off x="1019175" y="3429000"/>
            <a:ext cx="1704975" cy="2273300"/>
          </a:xfrm>
          <a:prstGeom prst="rect">
            <a:avLst/>
          </a:prstGeom>
          <a:noFill/>
          <a:ln w="12700">
            <a:noFill/>
            <a:miter lim="800000"/>
            <a:headEnd/>
            <a:tailEnd/>
          </a:ln>
        </p:spPr>
      </p:pic>
      <p:sp>
        <p:nvSpPr>
          <p:cNvPr id="44038" name="Rectangle 5"/>
          <p:cNvSpPr>
            <a:spLocks/>
          </p:cNvSpPr>
          <p:nvPr/>
        </p:nvSpPr>
        <p:spPr bwMode="auto">
          <a:xfrm>
            <a:off x="3463925" y="2362200"/>
            <a:ext cx="2384425" cy="365125"/>
          </a:xfrm>
          <a:prstGeom prst="rect">
            <a:avLst/>
          </a:prstGeom>
          <a:noFill/>
          <a:ln w="12700">
            <a:noFill/>
            <a:miter lim="800000"/>
            <a:headEnd/>
            <a:tailEnd/>
          </a:ln>
        </p:spPr>
        <p:txBody>
          <a:bodyPr wrap="none" lIns="0" tIns="0" rIns="40639" bIns="0">
            <a:spAutoFit/>
          </a:bodyPr>
          <a:lstStyle/>
          <a:p>
            <a:pPr marL="39688"/>
            <a:r>
              <a:rPr lang="en-US" sz="2400">
                <a:solidFill>
                  <a:schemeClr val="accent2"/>
                </a:solidFill>
                <a:cs typeface="Arial" pitchFamily="34" charset="0"/>
                <a:sym typeface="Arial" pitchFamily="34" charset="0"/>
              </a:rPr>
              <a:t>TEMPERATURE</a:t>
            </a:r>
          </a:p>
        </p:txBody>
      </p:sp>
      <p:sp>
        <p:nvSpPr>
          <p:cNvPr id="44039" name="Rectangle 6"/>
          <p:cNvSpPr>
            <a:spLocks/>
          </p:cNvSpPr>
          <p:nvPr/>
        </p:nvSpPr>
        <p:spPr bwMode="auto">
          <a:xfrm>
            <a:off x="1552575" y="2819400"/>
            <a:ext cx="471488" cy="365125"/>
          </a:xfrm>
          <a:prstGeom prst="rect">
            <a:avLst/>
          </a:prstGeom>
          <a:noFill/>
          <a:ln w="12700">
            <a:noFill/>
            <a:miter lim="800000"/>
            <a:headEnd/>
            <a:tailEnd/>
          </a:ln>
        </p:spPr>
        <p:txBody>
          <a:bodyPr wrap="none" lIns="0" tIns="0" rIns="40639" bIns="0">
            <a:spAutoFit/>
          </a:bodyPr>
          <a:lstStyle/>
          <a:p>
            <a:pPr marL="39688"/>
            <a:r>
              <a:rPr lang="en-US" sz="2400">
                <a:solidFill>
                  <a:schemeClr val="accent2"/>
                </a:solidFill>
                <a:cs typeface="Arial" pitchFamily="34" charset="0"/>
                <a:sym typeface="Arial" pitchFamily="34" charset="0"/>
              </a:rPr>
              <a:t>pH</a:t>
            </a:r>
          </a:p>
        </p:txBody>
      </p:sp>
      <p:pic>
        <p:nvPicPr>
          <p:cNvPr id="44040" name="Picture 7"/>
          <p:cNvPicPr>
            <a:picLocks noChangeAspect="1" noChangeArrowheads="1"/>
          </p:cNvPicPr>
          <p:nvPr/>
        </p:nvPicPr>
        <p:blipFill>
          <a:blip r:embed="rId5" cstate="print"/>
          <a:srcRect/>
          <a:stretch>
            <a:fillRect/>
          </a:stretch>
        </p:blipFill>
        <p:spPr bwMode="auto">
          <a:xfrm>
            <a:off x="6410325" y="3484563"/>
            <a:ext cx="1651000" cy="2201862"/>
          </a:xfrm>
          <a:prstGeom prst="rect">
            <a:avLst/>
          </a:prstGeom>
          <a:noFill/>
          <a:ln w="12700">
            <a:noFill/>
            <a:miter lim="800000"/>
            <a:headEnd/>
            <a:tailEnd/>
          </a:ln>
        </p:spPr>
      </p:pic>
      <p:sp>
        <p:nvSpPr>
          <p:cNvPr id="44041" name="Rectangle 8"/>
          <p:cNvSpPr>
            <a:spLocks/>
          </p:cNvSpPr>
          <p:nvPr/>
        </p:nvSpPr>
        <p:spPr bwMode="auto">
          <a:xfrm>
            <a:off x="6410325" y="2819400"/>
            <a:ext cx="1620838" cy="365125"/>
          </a:xfrm>
          <a:prstGeom prst="rect">
            <a:avLst/>
          </a:prstGeom>
          <a:noFill/>
          <a:ln w="12700">
            <a:noFill/>
            <a:miter lim="800000"/>
            <a:headEnd/>
            <a:tailEnd/>
          </a:ln>
        </p:spPr>
        <p:txBody>
          <a:bodyPr wrap="none" lIns="0" tIns="0" rIns="40639" bIns="0">
            <a:spAutoFit/>
          </a:bodyPr>
          <a:lstStyle/>
          <a:p>
            <a:pPr marL="39688"/>
            <a:r>
              <a:rPr lang="en-US" sz="2400">
                <a:solidFill>
                  <a:schemeClr val="accent2"/>
                </a:solidFill>
                <a:cs typeface="Arial" pitchFamily="34" charset="0"/>
                <a:sym typeface="Arial" pitchFamily="34" charset="0"/>
              </a:rPr>
              <a:t>INHIBITOR</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00600" y="1676400"/>
            <a:ext cx="3733800" cy="2057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85800" y="1676400"/>
            <a:ext cx="3733800" cy="2057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60" name="Title 1"/>
          <p:cNvSpPr>
            <a:spLocks noGrp="1"/>
          </p:cNvSpPr>
          <p:nvPr>
            <p:ph type="title"/>
          </p:nvPr>
        </p:nvSpPr>
        <p:spPr/>
        <p:txBody>
          <a:bodyPr/>
          <a:lstStyle/>
          <a:p>
            <a:r>
              <a:rPr lang="en-US" smtClean="0"/>
              <a:t>Laboratory Follow-up</a:t>
            </a:r>
          </a:p>
        </p:txBody>
      </p:sp>
      <p:sp>
        <p:nvSpPr>
          <p:cNvPr id="45061" name="TextBox 2"/>
          <p:cNvSpPr txBox="1">
            <a:spLocks noChangeArrowheads="1"/>
          </p:cNvSpPr>
          <p:nvPr/>
        </p:nvSpPr>
        <p:spPr bwMode="auto">
          <a:xfrm>
            <a:off x="838200" y="1905000"/>
            <a:ext cx="3506788" cy="461963"/>
          </a:xfrm>
          <a:prstGeom prst="rect">
            <a:avLst/>
          </a:prstGeom>
          <a:noFill/>
          <a:ln w="9525">
            <a:noFill/>
            <a:miter lim="800000"/>
            <a:headEnd/>
            <a:tailEnd/>
          </a:ln>
        </p:spPr>
        <p:txBody>
          <a:bodyPr wrap="none">
            <a:spAutoFit/>
          </a:bodyPr>
          <a:lstStyle/>
          <a:p>
            <a:r>
              <a:rPr lang="en-US" sz="2400" u="sng"/>
              <a:t>Obstacles during the lab</a:t>
            </a:r>
          </a:p>
        </p:txBody>
      </p:sp>
      <p:sp>
        <p:nvSpPr>
          <p:cNvPr id="45062" name="TextBox 3"/>
          <p:cNvSpPr txBox="1">
            <a:spLocks noChangeArrowheads="1"/>
          </p:cNvSpPr>
          <p:nvPr/>
        </p:nvSpPr>
        <p:spPr bwMode="auto">
          <a:xfrm>
            <a:off x="5791200" y="1905000"/>
            <a:ext cx="1452563" cy="461963"/>
          </a:xfrm>
          <a:prstGeom prst="rect">
            <a:avLst/>
          </a:prstGeom>
          <a:noFill/>
          <a:ln w="9525">
            <a:noFill/>
            <a:miter lim="800000"/>
            <a:headEnd/>
            <a:tailEnd/>
          </a:ln>
        </p:spPr>
        <p:txBody>
          <a:bodyPr wrap="none">
            <a:spAutoFit/>
          </a:bodyPr>
          <a:lstStyle/>
          <a:p>
            <a:r>
              <a:rPr lang="en-US" sz="2400" u="sng"/>
              <a:t>Solutions</a:t>
            </a:r>
          </a:p>
        </p:txBody>
      </p:sp>
      <p:sp>
        <p:nvSpPr>
          <p:cNvPr id="45063" name="TextBox 4"/>
          <p:cNvSpPr txBox="1">
            <a:spLocks noChangeArrowheads="1"/>
          </p:cNvSpPr>
          <p:nvPr/>
        </p:nvSpPr>
        <p:spPr bwMode="auto">
          <a:xfrm>
            <a:off x="717550" y="2590800"/>
            <a:ext cx="3641725" cy="830263"/>
          </a:xfrm>
          <a:prstGeom prst="rect">
            <a:avLst/>
          </a:prstGeom>
          <a:noFill/>
          <a:ln w="9525">
            <a:noFill/>
            <a:miter lim="800000"/>
            <a:headEnd/>
            <a:tailEnd/>
          </a:ln>
        </p:spPr>
        <p:txBody>
          <a:bodyPr wrap="none">
            <a:spAutoFit/>
          </a:bodyPr>
          <a:lstStyle/>
          <a:p>
            <a:pPr algn="ctr"/>
            <a:r>
              <a:rPr lang="en-US" sz="2400"/>
              <a:t>Give details!</a:t>
            </a:r>
            <a:br>
              <a:rPr lang="en-US" sz="2400"/>
            </a:br>
            <a:r>
              <a:rPr lang="en-US" sz="2400"/>
              <a:t>What was hard and why?</a:t>
            </a:r>
          </a:p>
        </p:txBody>
      </p:sp>
      <p:sp>
        <p:nvSpPr>
          <p:cNvPr id="45064" name="TextBox 5"/>
          <p:cNvSpPr txBox="1">
            <a:spLocks noChangeArrowheads="1"/>
          </p:cNvSpPr>
          <p:nvPr/>
        </p:nvSpPr>
        <p:spPr bwMode="auto">
          <a:xfrm>
            <a:off x="4827588" y="2590800"/>
            <a:ext cx="3762375" cy="830263"/>
          </a:xfrm>
          <a:prstGeom prst="rect">
            <a:avLst/>
          </a:prstGeom>
          <a:noFill/>
          <a:ln w="9525">
            <a:noFill/>
            <a:miter lim="800000"/>
            <a:headEnd/>
            <a:tailEnd/>
          </a:ln>
        </p:spPr>
        <p:txBody>
          <a:bodyPr wrap="none">
            <a:spAutoFit/>
          </a:bodyPr>
          <a:lstStyle/>
          <a:p>
            <a:pPr algn="ctr"/>
            <a:r>
              <a:rPr lang="en-US" sz="2400"/>
              <a:t>How can we make this lab</a:t>
            </a:r>
            <a:br>
              <a:rPr lang="en-US" sz="2400"/>
            </a:br>
            <a:r>
              <a:rPr lang="en-US" sz="2400"/>
              <a:t>easier to understand?</a:t>
            </a:r>
          </a:p>
        </p:txBody>
      </p:sp>
      <p:grpSp>
        <p:nvGrpSpPr>
          <p:cNvPr id="2" name="Group 12"/>
          <p:cNvGrpSpPr>
            <a:grpSpLocks/>
          </p:cNvGrpSpPr>
          <p:nvPr/>
        </p:nvGrpSpPr>
        <p:grpSpPr bwMode="auto">
          <a:xfrm>
            <a:off x="2514600" y="4038600"/>
            <a:ext cx="3733800" cy="2362200"/>
            <a:chOff x="2514600" y="4038600"/>
            <a:chExt cx="3733800" cy="2362200"/>
          </a:xfrm>
        </p:grpSpPr>
        <p:sp>
          <p:nvSpPr>
            <p:cNvPr id="8" name="Cloud 7"/>
            <p:cNvSpPr/>
            <p:nvPr/>
          </p:nvSpPr>
          <p:spPr>
            <a:xfrm>
              <a:off x="2514600" y="4038600"/>
              <a:ext cx="3733800" cy="2362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68" name="TextBox 6"/>
            <p:cNvSpPr txBox="1">
              <a:spLocks noChangeArrowheads="1"/>
            </p:cNvSpPr>
            <p:nvPr/>
          </p:nvSpPr>
          <p:spPr bwMode="auto">
            <a:xfrm>
              <a:off x="2992553" y="4648200"/>
              <a:ext cx="2735043" cy="830997"/>
            </a:xfrm>
            <a:prstGeom prst="rect">
              <a:avLst/>
            </a:prstGeom>
            <a:noFill/>
            <a:ln w="9525">
              <a:noFill/>
              <a:miter lim="800000"/>
              <a:headEnd/>
              <a:tailEnd/>
            </a:ln>
          </p:spPr>
          <p:txBody>
            <a:bodyPr wrap="none">
              <a:spAutoFit/>
            </a:bodyPr>
            <a:lstStyle/>
            <a:p>
              <a:pPr algn="ctr"/>
              <a:r>
                <a:rPr lang="en-US" sz="2400"/>
                <a:t>Now it’s time </a:t>
              </a:r>
              <a:br>
                <a:rPr lang="en-US" sz="2400"/>
              </a:br>
              <a:r>
                <a:rPr lang="en-US" sz="2400"/>
                <a:t>for your proposals!</a:t>
              </a:r>
            </a:p>
          </p:txBody>
        </p:sp>
      </p:grpSp>
      <p:sp>
        <p:nvSpPr>
          <p:cNvPr id="12" name="Rectangle 11"/>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5062" grpId="0"/>
      <p:bldP spid="4506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Enzymes are Proteins</a:t>
            </a:r>
          </a:p>
        </p:txBody>
      </p:sp>
      <p:sp>
        <p:nvSpPr>
          <p:cNvPr id="16387" name="Rectangle 3"/>
          <p:cNvSpPr>
            <a:spLocks noGrp="1" noChangeArrowheads="1"/>
          </p:cNvSpPr>
          <p:nvPr>
            <p:ph idx="1"/>
          </p:nvPr>
        </p:nvSpPr>
        <p:spPr>
          <a:xfrm>
            <a:off x="381000" y="1828800"/>
            <a:ext cx="8534400" cy="4525963"/>
          </a:xfrm>
        </p:spPr>
        <p:txBody>
          <a:bodyPr/>
          <a:lstStyle/>
          <a:p>
            <a:pPr algn="ctr" eaLnBrk="1" hangingPunct="1">
              <a:buFontTx/>
              <a:buNone/>
            </a:pPr>
            <a:r>
              <a:rPr lang="en-US" sz="2800" smtClean="0"/>
              <a:t>DNA  </a:t>
            </a:r>
            <a:r>
              <a:rPr lang="en-US" sz="2800" smtClean="0">
                <a:sym typeface="Wingdings" pitchFamily="2" charset="2"/>
              </a:rPr>
              <a:t>  RNA  Protein </a:t>
            </a:r>
            <a:endParaRPr lang="en-US" sz="2800" smtClean="0"/>
          </a:p>
          <a:p>
            <a:pPr eaLnBrk="1" hangingPunct="1">
              <a:buFontTx/>
              <a:buNone/>
            </a:pPr>
            <a:endParaRPr lang="en-US" sz="2800" u="sng" smtClean="0"/>
          </a:p>
          <a:p>
            <a:pPr eaLnBrk="1" hangingPunct="1">
              <a:buFontTx/>
              <a:buNone/>
            </a:pPr>
            <a:endParaRPr lang="en-US" sz="3600" smtClean="0"/>
          </a:p>
          <a:p>
            <a:pPr lvl="2" eaLnBrk="1" hangingPunct="1">
              <a:lnSpc>
                <a:spcPct val="95000"/>
              </a:lnSpc>
              <a:spcBef>
                <a:spcPct val="0"/>
              </a:spcBef>
              <a:buClr>
                <a:srgbClr val="6D6D6D"/>
              </a:buClr>
              <a:buSzPct val="80000"/>
              <a:buFont typeface="Courier New" pitchFamily="49" charset="0"/>
              <a:buNone/>
            </a:pPr>
            <a:endParaRPr lang="en-US" sz="2800" smtClean="0"/>
          </a:p>
          <a:p>
            <a:pPr lvl="2" eaLnBrk="1" hangingPunct="1">
              <a:lnSpc>
                <a:spcPct val="95000"/>
              </a:lnSpc>
              <a:spcBef>
                <a:spcPct val="0"/>
              </a:spcBef>
              <a:buClr>
                <a:srgbClr val="6D6D6D"/>
              </a:buClr>
              <a:buSzPct val="80000"/>
              <a:buFont typeface="Courier New" pitchFamily="49" charset="0"/>
              <a:buNone/>
            </a:pPr>
            <a:endParaRPr lang="en-US" sz="2800" smtClean="0"/>
          </a:p>
        </p:txBody>
      </p:sp>
      <p:sp>
        <p:nvSpPr>
          <p:cNvPr id="6" name="Rectangle 5"/>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descr="Protein_folding.png"/>
          <p:cNvPicPr>
            <a:picLocks noChangeAspect="1"/>
          </p:cNvPicPr>
          <p:nvPr/>
        </p:nvPicPr>
        <p:blipFill>
          <a:blip r:embed="rId3"/>
          <a:stretch>
            <a:fillRect/>
          </a:stretch>
        </p:blipFill>
        <p:spPr>
          <a:xfrm>
            <a:off x="2667000" y="4876800"/>
            <a:ext cx="3886200" cy="1720453"/>
          </a:xfrm>
          <a:prstGeom prst="rect">
            <a:avLst/>
          </a:prstGeom>
        </p:spPr>
      </p:pic>
      <p:sp>
        <p:nvSpPr>
          <p:cNvPr id="8" name="Right Arrow 7"/>
          <p:cNvSpPr/>
          <p:nvPr/>
        </p:nvSpPr>
        <p:spPr>
          <a:xfrm>
            <a:off x="4419600" y="5410200"/>
            <a:ext cx="457200" cy="304800"/>
          </a:xfrm>
          <a:prstGeom prst="rightArrow">
            <a:avLst/>
          </a:prstGeom>
          <a:gradFill flip="none" rotWithShape="1">
            <a:gsLst>
              <a:gs pos="0">
                <a:schemeClr val="accent6"/>
              </a:gs>
              <a:gs pos="100000">
                <a:srgbClr val="FFFFFF"/>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200400" y="2438400"/>
            <a:ext cx="2857500" cy="2286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human_body.jpg"/>
          <p:cNvPicPr>
            <a:picLocks noChangeAspect="1"/>
          </p:cNvPicPr>
          <p:nvPr/>
        </p:nvPicPr>
        <p:blipFill>
          <a:blip r:embed="rId3"/>
          <a:stretch>
            <a:fillRect/>
          </a:stretch>
        </p:blipFill>
        <p:spPr>
          <a:xfrm>
            <a:off x="2971800" y="1371600"/>
            <a:ext cx="2536825" cy="5073651"/>
          </a:xfrm>
          <a:prstGeom prst="rect">
            <a:avLst/>
          </a:prstGeom>
        </p:spPr>
      </p:pic>
      <p:sp>
        <p:nvSpPr>
          <p:cNvPr id="17410" name="Text Box 2"/>
          <p:cNvSpPr txBox="1">
            <a:spLocks noChangeArrowheads="1"/>
          </p:cNvSpPr>
          <p:nvPr/>
        </p:nvSpPr>
        <p:spPr bwMode="auto">
          <a:xfrm>
            <a:off x="609600" y="425450"/>
            <a:ext cx="8382000" cy="946150"/>
          </a:xfrm>
          <a:prstGeom prst="rect">
            <a:avLst/>
          </a:prstGeom>
          <a:noFill/>
          <a:ln w="9525">
            <a:noFill/>
            <a:miter lim="800000"/>
            <a:headEnd/>
            <a:tailEnd/>
          </a:ln>
        </p:spPr>
        <p:txBody>
          <a:bodyPr>
            <a:spAutoFit/>
          </a:bodyPr>
          <a:lstStyle/>
          <a:p>
            <a:pPr algn="ctr" eaLnBrk="0" hangingPunct="0">
              <a:spcBef>
                <a:spcPct val="50000"/>
              </a:spcBef>
            </a:pPr>
            <a:r>
              <a:rPr lang="en-US" sz="2800">
                <a:ea typeface="MS PGothic" pitchFamily="34" charset="-128"/>
              </a:rPr>
              <a:t>Organisms produce </a:t>
            </a:r>
            <a:r>
              <a:rPr lang="en-US" sz="2800" b="1">
                <a:ea typeface="MS PGothic" pitchFamily="34" charset="-128"/>
              </a:rPr>
              <a:t>proteins</a:t>
            </a:r>
            <a:r>
              <a:rPr lang="en-US" sz="2800">
                <a:ea typeface="MS PGothic" pitchFamily="34" charset="-128"/>
              </a:rPr>
              <a:t>, each having a different function…</a:t>
            </a:r>
          </a:p>
        </p:txBody>
      </p:sp>
      <p:sp>
        <p:nvSpPr>
          <p:cNvPr id="17412" name="Text Box 4"/>
          <p:cNvSpPr txBox="1">
            <a:spLocks noChangeArrowheads="1"/>
          </p:cNvSpPr>
          <p:nvPr/>
        </p:nvSpPr>
        <p:spPr bwMode="auto">
          <a:xfrm>
            <a:off x="5562600" y="1676400"/>
            <a:ext cx="1905000" cy="457200"/>
          </a:xfrm>
          <a:prstGeom prst="rect">
            <a:avLst/>
          </a:prstGeom>
          <a:noFill/>
          <a:ln w="9525">
            <a:noFill/>
            <a:miter lim="800000"/>
            <a:headEnd/>
            <a:tailEnd/>
          </a:ln>
        </p:spPr>
        <p:txBody>
          <a:bodyPr>
            <a:spAutoFit/>
          </a:bodyPr>
          <a:lstStyle/>
          <a:p>
            <a:pPr eaLnBrk="0" hangingPunct="0">
              <a:spcBef>
                <a:spcPct val="50000"/>
              </a:spcBef>
            </a:pPr>
            <a:r>
              <a:rPr lang="en-US" sz="2400">
                <a:ea typeface="MS PGothic" pitchFamily="34" charset="-128"/>
              </a:rPr>
              <a:t>Hormones</a:t>
            </a:r>
          </a:p>
        </p:txBody>
      </p:sp>
      <p:sp>
        <p:nvSpPr>
          <p:cNvPr id="17413" name="Text Box 5"/>
          <p:cNvSpPr txBox="1">
            <a:spLocks noChangeArrowheads="1"/>
          </p:cNvSpPr>
          <p:nvPr/>
        </p:nvSpPr>
        <p:spPr bwMode="auto">
          <a:xfrm>
            <a:off x="1066800" y="1676400"/>
            <a:ext cx="2133600" cy="457200"/>
          </a:xfrm>
          <a:prstGeom prst="rect">
            <a:avLst/>
          </a:prstGeom>
          <a:noFill/>
          <a:ln w="9525">
            <a:noFill/>
            <a:miter lim="800000"/>
            <a:headEnd/>
            <a:tailEnd/>
          </a:ln>
        </p:spPr>
        <p:txBody>
          <a:bodyPr>
            <a:spAutoFit/>
          </a:bodyPr>
          <a:lstStyle/>
          <a:p>
            <a:pPr eaLnBrk="0" hangingPunct="0">
              <a:spcBef>
                <a:spcPct val="50000"/>
              </a:spcBef>
            </a:pPr>
            <a:r>
              <a:rPr lang="en-US" sz="2400">
                <a:ea typeface="MS PGothic" pitchFamily="34" charset="-128"/>
              </a:rPr>
              <a:t>Hair and Nails</a:t>
            </a:r>
          </a:p>
        </p:txBody>
      </p:sp>
      <p:sp>
        <p:nvSpPr>
          <p:cNvPr id="17414" name="Text Box 6"/>
          <p:cNvSpPr txBox="1">
            <a:spLocks noChangeArrowheads="1"/>
          </p:cNvSpPr>
          <p:nvPr/>
        </p:nvSpPr>
        <p:spPr bwMode="auto">
          <a:xfrm>
            <a:off x="533400" y="2819400"/>
            <a:ext cx="2743200" cy="457200"/>
          </a:xfrm>
          <a:prstGeom prst="rect">
            <a:avLst/>
          </a:prstGeom>
          <a:noFill/>
          <a:ln w="9525">
            <a:noFill/>
            <a:miter lim="800000"/>
            <a:headEnd/>
            <a:tailEnd/>
          </a:ln>
        </p:spPr>
        <p:txBody>
          <a:bodyPr>
            <a:spAutoFit/>
          </a:bodyPr>
          <a:lstStyle/>
          <a:p>
            <a:pPr eaLnBrk="0" hangingPunct="0">
              <a:spcBef>
                <a:spcPct val="50000"/>
              </a:spcBef>
            </a:pPr>
            <a:r>
              <a:rPr lang="en-US" sz="2400">
                <a:ea typeface="MS PGothic" pitchFamily="34" charset="-128"/>
              </a:rPr>
              <a:t>Structural Support</a:t>
            </a:r>
          </a:p>
        </p:txBody>
      </p:sp>
      <p:sp>
        <p:nvSpPr>
          <p:cNvPr id="17415" name="Text Box 7"/>
          <p:cNvSpPr txBox="1">
            <a:spLocks noChangeArrowheads="1"/>
          </p:cNvSpPr>
          <p:nvPr/>
        </p:nvSpPr>
        <p:spPr bwMode="auto">
          <a:xfrm>
            <a:off x="1066800" y="3962400"/>
            <a:ext cx="2286000" cy="457200"/>
          </a:xfrm>
          <a:prstGeom prst="rect">
            <a:avLst/>
          </a:prstGeom>
          <a:noFill/>
          <a:ln w="9525">
            <a:noFill/>
            <a:miter lim="800000"/>
            <a:headEnd/>
            <a:tailEnd/>
          </a:ln>
        </p:spPr>
        <p:txBody>
          <a:bodyPr>
            <a:spAutoFit/>
          </a:bodyPr>
          <a:lstStyle/>
          <a:p>
            <a:pPr eaLnBrk="0" hangingPunct="0">
              <a:spcBef>
                <a:spcPct val="50000"/>
              </a:spcBef>
            </a:pPr>
            <a:r>
              <a:rPr lang="en-US" sz="2400">
                <a:ea typeface="MS PGothic" pitchFamily="34" charset="-128"/>
              </a:rPr>
              <a:t>Enzymes</a:t>
            </a:r>
          </a:p>
        </p:txBody>
      </p:sp>
      <p:sp>
        <p:nvSpPr>
          <p:cNvPr id="17416" name="Text Box 8"/>
          <p:cNvSpPr txBox="1">
            <a:spLocks noChangeArrowheads="1"/>
          </p:cNvSpPr>
          <p:nvPr/>
        </p:nvSpPr>
        <p:spPr bwMode="auto">
          <a:xfrm>
            <a:off x="5791200" y="2743200"/>
            <a:ext cx="3048000" cy="457200"/>
          </a:xfrm>
          <a:prstGeom prst="rect">
            <a:avLst/>
          </a:prstGeom>
          <a:noFill/>
          <a:ln w="9525">
            <a:noFill/>
            <a:miter lim="800000"/>
            <a:headEnd/>
            <a:tailEnd/>
          </a:ln>
        </p:spPr>
        <p:txBody>
          <a:bodyPr>
            <a:spAutoFit/>
          </a:bodyPr>
          <a:lstStyle/>
          <a:p>
            <a:pPr eaLnBrk="0" hangingPunct="0">
              <a:spcBef>
                <a:spcPct val="50000"/>
              </a:spcBef>
            </a:pPr>
            <a:r>
              <a:rPr lang="en-US" sz="2400">
                <a:ea typeface="MS PGothic" pitchFamily="34" charset="-128"/>
              </a:rPr>
              <a:t>Muscle Contraction</a:t>
            </a:r>
          </a:p>
        </p:txBody>
      </p:sp>
      <p:sp>
        <p:nvSpPr>
          <p:cNvPr id="17417" name="Text Box 9"/>
          <p:cNvSpPr txBox="1">
            <a:spLocks noChangeArrowheads="1"/>
          </p:cNvSpPr>
          <p:nvPr/>
        </p:nvSpPr>
        <p:spPr bwMode="auto">
          <a:xfrm>
            <a:off x="1295400" y="5181600"/>
            <a:ext cx="1905000" cy="457200"/>
          </a:xfrm>
          <a:prstGeom prst="rect">
            <a:avLst/>
          </a:prstGeom>
          <a:noFill/>
          <a:ln w="9525">
            <a:noFill/>
            <a:miter lim="800000"/>
            <a:headEnd/>
            <a:tailEnd/>
          </a:ln>
        </p:spPr>
        <p:txBody>
          <a:bodyPr>
            <a:spAutoFit/>
          </a:bodyPr>
          <a:lstStyle/>
          <a:p>
            <a:pPr eaLnBrk="0" hangingPunct="0">
              <a:spcBef>
                <a:spcPct val="50000"/>
              </a:spcBef>
            </a:pPr>
            <a:r>
              <a:rPr lang="en-US" sz="2400">
                <a:ea typeface="MS PGothic" pitchFamily="34" charset="-128"/>
              </a:rPr>
              <a:t>Antibodies</a:t>
            </a:r>
          </a:p>
        </p:txBody>
      </p:sp>
      <p:sp>
        <p:nvSpPr>
          <p:cNvPr id="17418" name="Text Box 10"/>
          <p:cNvSpPr txBox="1">
            <a:spLocks noChangeArrowheads="1"/>
          </p:cNvSpPr>
          <p:nvPr/>
        </p:nvSpPr>
        <p:spPr bwMode="auto">
          <a:xfrm>
            <a:off x="5562600" y="3810000"/>
            <a:ext cx="3048000" cy="822325"/>
          </a:xfrm>
          <a:prstGeom prst="rect">
            <a:avLst/>
          </a:prstGeom>
          <a:noFill/>
          <a:ln w="9525">
            <a:noFill/>
            <a:miter lim="800000"/>
            <a:headEnd/>
            <a:tailEnd/>
          </a:ln>
        </p:spPr>
        <p:txBody>
          <a:bodyPr>
            <a:spAutoFit/>
          </a:bodyPr>
          <a:lstStyle/>
          <a:p>
            <a:pPr eaLnBrk="0" hangingPunct="0">
              <a:spcBef>
                <a:spcPct val="50000"/>
              </a:spcBef>
            </a:pPr>
            <a:r>
              <a:rPr lang="en-US" sz="2400">
                <a:ea typeface="MS PGothic" pitchFamily="34" charset="-128"/>
              </a:rPr>
              <a:t>Receptors, membrane channels </a:t>
            </a:r>
          </a:p>
        </p:txBody>
      </p:sp>
      <p:sp>
        <p:nvSpPr>
          <p:cNvPr id="17419" name="Text Box 11"/>
          <p:cNvSpPr txBox="1">
            <a:spLocks noChangeArrowheads="1"/>
          </p:cNvSpPr>
          <p:nvPr/>
        </p:nvSpPr>
        <p:spPr bwMode="auto">
          <a:xfrm>
            <a:off x="5334000" y="5257800"/>
            <a:ext cx="3048000" cy="457200"/>
          </a:xfrm>
          <a:prstGeom prst="rect">
            <a:avLst/>
          </a:prstGeom>
          <a:noFill/>
          <a:ln w="9525">
            <a:noFill/>
            <a:miter lim="800000"/>
            <a:headEnd/>
            <a:tailEnd/>
          </a:ln>
        </p:spPr>
        <p:txBody>
          <a:bodyPr>
            <a:spAutoFit/>
          </a:bodyPr>
          <a:lstStyle/>
          <a:p>
            <a:pPr eaLnBrk="0" hangingPunct="0">
              <a:spcBef>
                <a:spcPct val="50000"/>
              </a:spcBef>
            </a:pPr>
            <a:r>
              <a:rPr lang="en-US" sz="2400">
                <a:ea typeface="MS PGothic" pitchFamily="34" charset="-128"/>
              </a:rPr>
              <a:t>Nutrient Storage</a:t>
            </a:r>
          </a:p>
        </p:txBody>
      </p:sp>
      <p:sp>
        <p:nvSpPr>
          <p:cNvPr id="12" name="Rectangle 11"/>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914400" y="3822700"/>
            <a:ext cx="1752600" cy="762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09600"/>
            <a:ext cx="8229600" cy="1143000"/>
          </a:xfrm>
        </p:spPr>
        <p:txBody>
          <a:bodyPr/>
          <a:lstStyle/>
          <a:p>
            <a:pPr eaLnBrk="1" hangingPunct="1"/>
            <a:r>
              <a:rPr lang="en-US" sz="4000" smtClean="0"/>
              <a:t>All living things produce enzymes…</a:t>
            </a:r>
            <a:br>
              <a:rPr lang="en-US" sz="4000" smtClean="0"/>
            </a:br>
            <a:endParaRPr lang="en-US" sz="4000" smtClean="0"/>
          </a:p>
        </p:txBody>
      </p:sp>
      <p:pic>
        <p:nvPicPr>
          <p:cNvPr id="18438" name="Picture 7" descr="siamese"/>
          <p:cNvPicPr>
            <a:picLocks noChangeAspect="1" noChangeArrowheads="1"/>
          </p:cNvPicPr>
          <p:nvPr/>
        </p:nvPicPr>
        <p:blipFill>
          <a:blip r:embed="rId3" cstate="print"/>
          <a:srcRect/>
          <a:stretch>
            <a:fillRect/>
          </a:stretch>
        </p:blipFill>
        <p:spPr bwMode="auto">
          <a:xfrm>
            <a:off x="6019800" y="3886199"/>
            <a:ext cx="1828800" cy="2455451"/>
          </a:xfrm>
          <a:prstGeom prst="rect">
            <a:avLst/>
          </a:prstGeom>
          <a:noFill/>
          <a:ln w="9525">
            <a:noFill/>
            <a:miter lim="800000"/>
            <a:headEnd/>
            <a:tailEnd/>
          </a:ln>
        </p:spPr>
      </p:pic>
      <p:sp>
        <p:nvSpPr>
          <p:cNvPr id="8" name="Rectangle 7"/>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descr="Portobello_(1).jpg"/>
          <p:cNvPicPr>
            <a:picLocks noChangeAspect="1"/>
          </p:cNvPicPr>
          <p:nvPr/>
        </p:nvPicPr>
        <p:blipFill>
          <a:blip r:embed="rId4"/>
          <a:stretch>
            <a:fillRect/>
          </a:stretch>
        </p:blipFill>
        <p:spPr>
          <a:xfrm>
            <a:off x="1524000" y="4038600"/>
            <a:ext cx="2438400" cy="1828800"/>
          </a:xfrm>
          <a:prstGeom prst="rect">
            <a:avLst/>
          </a:prstGeom>
        </p:spPr>
      </p:pic>
      <p:pic>
        <p:nvPicPr>
          <p:cNvPr id="10" name="Picture 9" descr="primrose.jpg"/>
          <p:cNvPicPr>
            <a:picLocks noChangeAspect="1"/>
          </p:cNvPicPr>
          <p:nvPr/>
        </p:nvPicPr>
        <p:blipFill>
          <a:blip r:embed="rId5"/>
          <a:stretch>
            <a:fillRect/>
          </a:stretch>
        </p:blipFill>
        <p:spPr>
          <a:xfrm>
            <a:off x="3352800" y="1752600"/>
            <a:ext cx="2819400" cy="1975538"/>
          </a:xfrm>
          <a:prstGeom prst="rect">
            <a:avLst/>
          </a:prstGeom>
        </p:spPr>
      </p:pic>
      <p:pic>
        <p:nvPicPr>
          <p:cNvPr id="11" name="Picture 10" descr="obama.jpg"/>
          <p:cNvPicPr>
            <a:picLocks noChangeAspect="1"/>
          </p:cNvPicPr>
          <p:nvPr/>
        </p:nvPicPr>
        <p:blipFill>
          <a:blip r:embed="rId6"/>
          <a:stretch>
            <a:fillRect/>
          </a:stretch>
        </p:blipFill>
        <p:spPr>
          <a:xfrm>
            <a:off x="6781800" y="1295400"/>
            <a:ext cx="1762387" cy="2398713"/>
          </a:xfrm>
          <a:prstGeom prst="rect">
            <a:avLst/>
          </a:prstGeom>
        </p:spPr>
      </p:pic>
      <p:pic>
        <p:nvPicPr>
          <p:cNvPr id="12" name="Picture 11" descr="e coli.jpg"/>
          <p:cNvPicPr>
            <a:picLocks noChangeAspect="1"/>
          </p:cNvPicPr>
          <p:nvPr/>
        </p:nvPicPr>
        <p:blipFill>
          <a:blip r:embed="rId7"/>
          <a:stretch>
            <a:fillRect/>
          </a:stretch>
        </p:blipFill>
        <p:spPr>
          <a:xfrm>
            <a:off x="533400" y="1524000"/>
            <a:ext cx="2362200" cy="19861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human_body.jpg"/>
          <p:cNvPicPr>
            <a:picLocks noChangeAspect="1"/>
          </p:cNvPicPr>
          <p:nvPr/>
        </p:nvPicPr>
        <p:blipFill>
          <a:blip r:embed="rId3"/>
          <a:stretch>
            <a:fillRect/>
          </a:stretch>
        </p:blipFill>
        <p:spPr>
          <a:xfrm>
            <a:off x="3200400" y="1066800"/>
            <a:ext cx="2253456" cy="4506913"/>
          </a:xfrm>
          <a:prstGeom prst="rect">
            <a:avLst/>
          </a:prstGeom>
        </p:spPr>
      </p:pic>
      <p:sp>
        <p:nvSpPr>
          <p:cNvPr id="19458" name="Text Box 2"/>
          <p:cNvSpPr txBox="1">
            <a:spLocks noChangeArrowheads="1"/>
          </p:cNvSpPr>
          <p:nvPr/>
        </p:nvSpPr>
        <p:spPr bwMode="auto">
          <a:xfrm>
            <a:off x="381000" y="471488"/>
            <a:ext cx="8382000" cy="519112"/>
          </a:xfrm>
          <a:prstGeom prst="rect">
            <a:avLst/>
          </a:prstGeom>
          <a:noFill/>
          <a:ln w="9525">
            <a:noFill/>
            <a:miter lim="800000"/>
            <a:headEnd/>
            <a:tailEnd/>
          </a:ln>
        </p:spPr>
        <p:txBody>
          <a:bodyPr>
            <a:spAutoFit/>
          </a:bodyPr>
          <a:lstStyle/>
          <a:p>
            <a:pPr algn="ctr" eaLnBrk="0" hangingPunct="0">
              <a:spcBef>
                <a:spcPct val="50000"/>
              </a:spcBef>
            </a:pPr>
            <a:r>
              <a:rPr lang="en-US" sz="2800">
                <a:ea typeface="MS PGothic" pitchFamily="34" charset="-128"/>
              </a:rPr>
              <a:t>Enzymes</a:t>
            </a:r>
            <a:r>
              <a:rPr lang="en-US" sz="2800" b="1" i="1">
                <a:ea typeface="MS PGothic" pitchFamily="34" charset="-128"/>
              </a:rPr>
              <a:t> </a:t>
            </a:r>
            <a:r>
              <a:rPr lang="en-US" sz="2800">
                <a:ea typeface="MS PGothic" pitchFamily="34" charset="-128"/>
              </a:rPr>
              <a:t>in our bodies have special jobs, too.</a:t>
            </a:r>
          </a:p>
        </p:txBody>
      </p:sp>
      <p:sp>
        <p:nvSpPr>
          <p:cNvPr id="19460" name="Text Box 10"/>
          <p:cNvSpPr txBox="1">
            <a:spLocks noChangeArrowheads="1"/>
          </p:cNvSpPr>
          <p:nvPr/>
        </p:nvSpPr>
        <p:spPr bwMode="auto">
          <a:xfrm>
            <a:off x="5715000" y="2743200"/>
            <a:ext cx="3048000" cy="457200"/>
          </a:xfrm>
          <a:prstGeom prst="rect">
            <a:avLst/>
          </a:prstGeom>
          <a:noFill/>
          <a:ln w="9525">
            <a:noFill/>
            <a:miter lim="800000"/>
            <a:headEnd/>
            <a:tailEnd/>
          </a:ln>
        </p:spPr>
        <p:txBody>
          <a:bodyPr>
            <a:spAutoFit/>
          </a:bodyPr>
          <a:lstStyle/>
          <a:p>
            <a:pPr eaLnBrk="0" hangingPunct="0">
              <a:spcBef>
                <a:spcPct val="50000"/>
              </a:spcBef>
            </a:pPr>
            <a:r>
              <a:rPr lang="en-US" sz="2400">
                <a:ea typeface="MS PGothic" pitchFamily="34" charset="-128"/>
              </a:rPr>
              <a:t>Digestion </a:t>
            </a:r>
          </a:p>
        </p:txBody>
      </p:sp>
      <p:sp>
        <p:nvSpPr>
          <p:cNvPr id="19461" name="Text Box 11"/>
          <p:cNvSpPr txBox="1">
            <a:spLocks noChangeArrowheads="1"/>
          </p:cNvSpPr>
          <p:nvPr/>
        </p:nvSpPr>
        <p:spPr bwMode="auto">
          <a:xfrm>
            <a:off x="4953000" y="3886200"/>
            <a:ext cx="3048000" cy="457200"/>
          </a:xfrm>
          <a:prstGeom prst="rect">
            <a:avLst/>
          </a:prstGeom>
          <a:noFill/>
          <a:ln w="9525">
            <a:noFill/>
            <a:miter lim="800000"/>
            <a:headEnd/>
            <a:tailEnd/>
          </a:ln>
        </p:spPr>
        <p:txBody>
          <a:bodyPr>
            <a:spAutoFit/>
          </a:bodyPr>
          <a:lstStyle/>
          <a:p>
            <a:pPr eaLnBrk="0" hangingPunct="0">
              <a:spcBef>
                <a:spcPct val="50000"/>
              </a:spcBef>
            </a:pPr>
            <a:r>
              <a:rPr lang="en-US" sz="2400">
                <a:ea typeface="MS PGothic" pitchFamily="34" charset="-128"/>
              </a:rPr>
              <a:t>DNA Replication</a:t>
            </a:r>
          </a:p>
        </p:txBody>
      </p:sp>
      <p:sp>
        <p:nvSpPr>
          <p:cNvPr id="19462" name="Text Box 12"/>
          <p:cNvSpPr txBox="1">
            <a:spLocks noChangeArrowheads="1"/>
          </p:cNvSpPr>
          <p:nvPr/>
        </p:nvSpPr>
        <p:spPr bwMode="auto">
          <a:xfrm>
            <a:off x="1143000" y="2743200"/>
            <a:ext cx="2209800" cy="457200"/>
          </a:xfrm>
          <a:prstGeom prst="rect">
            <a:avLst/>
          </a:prstGeom>
          <a:noFill/>
          <a:ln w="9525">
            <a:noFill/>
            <a:miter lim="800000"/>
            <a:headEnd/>
            <a:tailEnd/>
          </a:ln>
        </p:spPr>
        <p:txBody>
          <a:bodyPr>
            <a:spAutoFit/>
          </a:bodyPr>
          <a:lstStyle/>
          <a:p>
            <a:pPr eaLnBrk="0" hangingPunct="0">
              <a:spcBef>
                <a:spcPct val="50000"/>
              </a:spcBef>
            </a:pPr>
            <a:r>
              <a:rPr lang="en-US" sz="2400">
                <a:ea typeface="MS PGothic" pitchFamily="34" charset="-128"/>
              </a:rPr>
              <a:t>Metabolism </a:t>
            </a:r>
          </a:p>
        </p:txBody>
      </p:sp>
      <p:sp>
        <p:nvSpPr>
          <p:cNvPr id="19463" name="Text Box 13"/>
          <p:cNvSpPr txBox="1">
            <a:spLocks noChangeArrowheads="1"/>
          </p:cNvSpPr>
          <p:nvPr/>
        </p:nvSpPr>
        <p:spPr bwMode="auto">
          <a:xfrm>
            <a:off x="1524000" y="3886200"/>
            <a:ext cx="3048000" cy="457200"/>
          </a:xfrm>
          <a:prstGeom prst="rect">
            <a:avLst/>
          </a:prstGeom>
          <a:noFill/>
          <a:ln w="9525">
            <a:noFill/>
            <a:miter lim="800000"/>
            <a:headEnd/>
            <a:tailEnd/>
          </a:ln>
        </p:spPr>
        <p:txBody>
          <a:bodyPr>
            <a:spAutoFit/>
          </a:bodyPr>
          <a:lstStyle/>
          <a:p>
            <a:pPr eaLnBrk="0" hangingPunct="0">
              <a:spcBef>
                <a:spcPct val="50000"/>
              </a:spcBef>
            </a:pPr>
            <a:r>
              <a:rPr lang="en-US" sz="2400">
                <a:ea typeface="MS PGothic" pitchFamily="34" charset="-128"/>
              </a:rPr>
              <a:t>RNA Synthesis</a:t>
            </a:r>
          </a:p>
        </p:txBody>
      </p:sp>
      <p:pic>
        <p:nvPicPr>
          <p:cNvPr id="19464" name="Picture 14" descr="Dna-split"/>
          <p:cNvPicPr>
            <a:picLocks noChangeAspect="1" noChangeArrowheads="1"/>
          </p:cNvPicPr>
          <p:nvPr/>
        </p:nvPicPr>
        <p:blipFill>
          <a:blip r:embed="rId4" cstate="print"/>
          <a:srcRect/>
          <a:stretch>
            <a:fillRect/>
          </a:stretch>
        </p:blipFill>
        <p:spPr bwMode="auto">
          <a:xfrm>
            <a:off x="7315200" y="3505200"/>
            <a:ext cx="1000125" cy="1966913"/>
          </a:xfrm>
          <a:prstGeom prst="rect">
            <a:avLst/>
          </a:prstGeom>
          <a:noFill/>
          <a:ln w="9525">
            <a:noFill/>
            <a:miter lim="800000"/>
            <a:headEnd/>
            <a:tailEnd/>
          </a:ln>
        </p:spPr>
      </p:pic>
      <p:pic>
        <p:nvPicPr>
          <p:cNvPr id="19465" name="Picture 15" descr="stomach-cartoon"/>
          <p:cNvPicPr>
            <a:picLocks noChangeAspect="1" noChangeArrowheads="1"/>
          </p:cNvPicPr>
          <p:nvPr/>
        </p:nvPicPr>
        <p:blipFill>
          <a:blip r:embed="rId5" cstate="print"/>
          <a:srcRect/>
          <a:stretch>
            <a:fillRect/>
          </a:stretch>
        </p:blipFill>
        <p:spPr bwMode="auto">
          <a:xfrm>
            <a:off x="6096000" y="1600200"/>
            <a:ext cx="533400" cy="942975"/>
          </a:xfrm>
          <a:prstGeom prst="rect">
            <a:avLst/>
          </a:prstGeom>
          <a:noFill/>
          <a:ln w="9525">
            <a:noFill/>
            <a:miter lim="800000"/>
            <a:headEnd/>
            <a:tailEnd/>
          </a:ln>
        </p:spPr>
      </p:pic>
      <p:pic>
        <p:nvPicPr>
          <p:cNvPr id="19466" name="Picture 16" descr="transcription"/>
          <p:cNvPicPr>
            <a:picLocks noChangeAspect="1" noChangeArrowheads="1"/>
          </p:cNvPicPr>
          <p:nvPr/>
        </p:nvPicPr>
        <p:blipFill>
          <a:blip r:embed="rId6" cstate="print"/>
          <a:srcRect/>
          <a:stretch>
            <a:fillRect/>
          </a:stretch>
        </p:blipFill>
        <p:spPr bwMode="auto">
          <a:xfrm>
            <a:off x="381000" y="3522663"/>
            <a:ext cx="1212850" cy="2116137"/>
          </a:xfrm>
          <a:prstGeom prst="rect">
            <a:avLst/>
          </a:prstGeom>
          <a:noFill/>
          <a:ln w="9525">
            <a:noFill/>
            <a:miter lim="800000"/>
            <a:headEnd/>
            <a:tailEnd/>
          </a:ln>
        </p:spPr>
      </p:pic>
      <p:pic>
        <p:nvPicPr>
          <p:cNvPr id="19467" name="Picture 18" descr="catalase positive"/>
          <p:cNvPicPr>
            <a:picLocks noChangeAspect="1" noChangeArrowheads="1"/>
          </p:cNvPicPr>
          <p:nvPr/>
        </p:nvPicPr>
        <p:blipFill>
          <a:blip r:embed="rId7" cstate="print"/>
          <a:srcRect/>
          <a:stretch>
            <a:fillRect/>
          </a:stretch>
        </p:blipFill>
        <p:spPr bwMode="auto">
          <a:xfrm>
            <a:off x="1371600" y="1295400"/>
            <a:ext cx="1295400" cy="1290638"/>
          </a:xfrm>
          <a:prstGeom prst="rect">
            <a:avLst/>
          </a:prstGeom>
          <a:noFill/>
          <a:ln w="9525">
            <a:noFill/>
            <a:miter lim="800000"/>
            <a:headEnd/>
            <a:tailEnd/>
          </a:ln>
        </p:spPr>
      </p:pic>
      <p:sp>
        <p:nvSpPr>
          <p:cNvPr id="12" name="Rectangle 11"/>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9" name="TextBox 12"/>
          <p:cNvSpPr txBox="1">
            <a:spLocks noChangeArrowheads="1"/>
          </p:cNvSpPr>
          <p:nvPr/>
        </p:nvSpPr>
        <p:spPr bwMode="auto">
          <a:xfrm>
            <a:off x="2554288" y="5638800"/>
            <a:ext cx="2017712" cy="461963"/>
          </a:xfrm>
          <a:prstGeom prst="rect">
            <a:avLst/>
          </a:prstGeom>
          <a:noFill/>
          <a:ln w="9525">
            <a:noFill/>
            <a:miter lim="800000"/>
            <a:headEnd/>
            <a:tailEnd/>
          </a:ln>
        </p:spPr>
        <p:txBody>
          <a:bodyPr wrap="none">
            <a:spAutoFit/>
          </a:bodyPr>
          <a:lstStyle/>
          <a:p>
            <a:r>
              <a:rPr lang="en-US" sz="2400"/>
              <a:t>Reproduction</a:t>
            </a:r>
          </a:p>
        </p:txBody>
      </p:sp>
      <p:pic>
        <p:nvPicPr>
          <p:cNvPr id="19470" name="Picture 13" descr="sperm+egg.gif"/>
          <p:cNvPicPr>
            <a:picLocks noChangeAspect="1"/>
          </p:cNvPicPr>
          <p:nvPr/>
        </p:nvPicPr>
        <p:blipFill>
          <a:blip r:embed="rId8" cstate="print"/>
          <a:srcRect/>
          <a:stretch>
            <a:fillRect/>
          </a:stretch>
        </p:blipFill>
        <p:spPr bwMode="auto">
          <a:xfrm>
            <a:off x="5029200" y="5181600"/>
            <a:ext cx="1714500"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533400"/>
            <a:ext cx="8229600" cy="1143000"/>
          </a:xfrm>
        </p:spPr>
        <p:txBody>
          <a:bodyPr/>
          <a:lstStyle/>
          <a:p>
            <a:pPr eaLnBrk="1" hangingPunct="1"/>
            <a:r>
              <a:rPr lang="en-US" sz="3200" smtClean="0"/>
              <a:t>Enzymes are the Construction</a:t>
            </a:r>
            <a:br>
              <a:rPr lang="en-US" sz="3200" smtClean="0"/>
            </a:br>
            <a:r>
              <a:rPr lang="en-US" sz="3200" smtClean="0"/>
              <a:t>Workers of the Cell…</a:t>
            </a:r>
            <a:br>
              <a:rPr lang="en-US" sz="3200" smtClean="0"/>
            </a:br>
            <a:endParaRPr lang="en-US" sz="3200" smtClean="0"/>
          </a:p>
        </p:txBody>
      </p:sp>
      <p:sp>
        <p:nvSpPr>
          <p:cNvPr id="20483" name="Rectangle 3"/>
          <p:cNvSpPr>
            <a:spLocks noGrp="1" noChangeArrowheads="1"/>
          </p:cNvSpPr>
          <p:nvPr>
            <p:ph idx="1"/>
          </p:nvPr>
        </p:nvSpPr>
        <p:spPr>
          <a:xfrm>
            <a:off x="381000" y="1828800"/>
            <a:ext cx="8382000" cy="4906963"/>
          </a:xfrm>
        </p:spPr>
        <p:txBody>
          <a:bodyPr/>
          <a:lstStyle/>
          <a:p>
            <a:pPr algn="ctr" eaLnBrk="1" hangingPunct="1">
              <a:buFontTx/>
              <a:buNone/>
            </a:pPr>
            <a:r>
              <a:rPr lang="en-US" smtClean="0"/>
              <a:t>Enzymes help </a:t>
            </a:r>
          </a:p>
          <a:p>
            <a:pPr algn="ctr" eaLnBrk="1" hangingPunct="1">
              <a:buFontTx/>
              <a:buNone/>
            </a:pPr>
            <a:r>
              <a:rPr lang="en-US" u="sng" smtClean="0"/>
              <a:t>BUILD UP</a:t>
            </a:r>
            <a:r>
              <a:rPr lang="en-US" smtClean="0"/>
              <a:t> or </a:t>
            </a:r>
            <a:r>
              <a:rPr lang="en-US" u="sng" smtClean="0"/>
              <a:t>BREAK DOWN</a:t>
            </a:r>
            <a:r>
              <a:rPr lang="en-US" smtClean="0"/>
              <a:t> </a:t>
            </a:r>
          </a:p>
          <a:p>
            <a:pPr algn="ctr" eaLnBrk="1" hangingPunct="1">
              <a:buFontTx/>
              <a:buNone/>
            </a:pPr>
            <a:r>
              <a:rPr lang="en-US" smtClean="0"/>
              <a:t>molecular structures</a:t>
            </a:r>
            <a:endParaRPr lang="en-US" u="sng" smtClean="0"/>
          </a:p>
          <a:p>
            <a:pPr algn="ctr" eaLnBrk="1" hangingPunct="1">
              <a:buFontTx/>
              <a:buNone/>
            </a:pPr>
            <a:endParaRPr lang="en-US" smtClean="0"/>
          </a:p>
        </p:txBody>
      </p:sp>
      <p:sp>
        <p:nvSpPr>
          <p:cNvPr id="6" name="Rectangle 5"/>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5" name="Picture 6" descr="bricks.jpg"/>
          <p:cNvPicPr>
            <a:picLocks noChangeAspect="1"/>
          </p:cNvPicPr>
          <p:nvPr/>
        </p:nvPicPr>
        <p:blipFill>
          <a:blip r:embed="rId3" cstate="print"/>
          <a:srcRect/>
          <a:stretch>
            <a:fillRect/>
          </a:stretch>
        </p:blipFill>
        <p:spPr bwMode="auto">
          <a:xfrm>
            <a:off x="1295400" y="3657600"/>
            <a:ext cx="3657600" cy="2743200"/>
          </a:xfrm>
          <a:prstGeom prst="rect">
            <a:avLst/>
          </a:prstGeom>
          <a:noFill/>
          <a:ln w="9525">
            <a:noFill/>
            <a:miter lim="800000"/>
            <a:headEnd/>
            <a:tailEnd/>
          </a:ln>
        </p:spPr>
      </p:pic>
      <p:pic>
        <p:nvPicPr>
          <p:cNvPr id="20486" name="Picture 7" descr="wrecking-ball-cable.jpg"/>
          <p:cNvPicPr>
            <a:picLocks noChangeAspect="1"/>
          </p:cNvPicPr>
          <p:nvPr/>
        </p:nvPicPr>
        <p:blipFill>
          <a:blip r:embed="rId4" cstate="print"/>
          <a:srcRect/>
          <a:stretch>
            <a:fillRect/>
          </a:stretch>
        </p:blipFill>
        <p:spPr bwMode="auto">
          <a:xfrm>
            <a:off x="5257800" y="3657600"/>
            <a:ext cx="224155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13" descr="paper clips.jpg"/>
          <p:cNvPicPr>
            <a:picLocks noChangeAspect="1"/>
          </p:cNvPicPr>
          <p:nvPr/>
        </p:nvPicPr>
        <p:blipFill>
          <a:blip r:embed="rId3" cstate="print"/>
          <a:srcRect/>
          <a:stretch>
            <a:fillRect/>
          </a:stretch>
        </p:blipFill>
        <p:spPr bwMode="auto">
          <a:xfrm>
            <a:off x="2133600" y="1371600"/>
            <a:ext cx="1898650" cy="1920875"/>
          </a:xfrm>
          <a:prstGeom prst="rect">
            <a:avLst/>
          </a:prstGeom>
          <a:noFill/>
          <a:ln w="9525">
            <a:noFill/>
            <a:miter lim="800000"/>
            <a:headEnd/>
            <a:tailEnd/>
          </a:ln>
        </p:spPr>
      </p:pic>
      <p:pic>
        <p:nvPicPr>
          <p:cNvPr id="21507" name="Picture 19" descr="toothpicks.jpg"/>
          <p:cNvPicPr>
            <a:picLocks noChangeAspect="1"/>
          </p:cNvPicPr>
          <p:nvPr/>
        </p:nvPicPr>
        <p:blipFill>
          <a:blip r:embed="rId4" cstate="print"/>
          <a:srcRect/>
          <a:stretch>
            <a:fillRect/>
          </a:stretch>
        </p:blipFill>
        <p:spPr bwMode="auto">
          <a:xfrm>
            <a:off x="5105400" y="1371600"/>
            <a:ext cx="2381250" cy="1924050"/>
          </a:xfrm>
          <a:prstGeom prst="rect">
            <a:avLst/>
          </a:prstGeom>
          <a:noFill/>
          <a:ln w="9525">
            <a:noFill/>
            <a:miter lim="800000"/>
            <a:headEnd/>
            <a:tailEnd/>
          </a:ln>
        </p:spPr>
      </p:pic>
      <p:pic>
        <p:nvPicPr>
          <p:cNvPr id="21508" name="Picture 18" descr="wrecking-ball-cable.jpg"/>
          <p:cNvPicPr>
            <a:picLocks noChangeAspect="1"/>
          </p:cNvPicPr>
          <p:nvPr/>
        </p:nvPicPr>
        <p:blipFill>
          <a:blip r:embed="rId5" cstate="print"/>
          <a:srcRect/>
          <a:stretch>
            <a:fillRect/>
          </a:stretch>
        </p:blipFill>
        <p:spPr bwMode="auto">
          <a:xfrm>
            <a:off x="5257800" y="3657600"/>
            <a:ext cx="2241550" cy="2743200"/>
          </a:xfrm>
          <a:prstGeom prst="rect">
            <a:avLst/>
          </a:prstGeom>
          <a:noFill/>
          <a:ln w="9525">
            <a:noFill/>
            <a:miter lim="800000"/>
            <a:headEnd/>
            <a:tailEnd/>
          </a:ln>
        </p:spPr>
      </p:pic>
      <p:pic>
        <p:nvPicPr>
          <p:cNvPr id="21509" name="Picture 17" descr="bricks.jpg"/>
          <p:cNvPicPr>
            <a:picLocks noChangeAspect="1"/>
          </p:cNvPicPr>
          <p:nvPr/>
        </p:nvPicPr>
        <p:blipFill>
          <a:blip r:embed="rId6" cstate="print"/>
          <a:srcRect/>
          <a:stretch>
            <a:fillRect/>
          </a:stretch>
        </p:blipFill>
        <p:spPr bwMode="auto">
          <a:xfrm>
            <a:off x="1295400" y="3657600"/>
            <a:ext cx="3657600" cy="2743200"/>
          </a:xfrm>
          <a:prstGeom prst="rect">
            <a:avLst/>
          </a:prstGeom>
          <a:noFill/>
          <a:ln w="9525">
            <a:noFill/>
            <a:miter lim="800000"/>
            <a:headEnd/>
            <a:tailEnd/>
          </a:ln>
        </p:spPr>
      </p:pic>
      <p:sp>
        <p:nvSpPr>
          <p:cNvPr id="21510" name="Rectangle 1"/>
          <p:cNvSpPr>
            <a:spLocks noChangeArrowheads="1"/>
          </p:cNvSpPr>
          <p:nvPr/>
        </p:nvSpPr>
        <p:spPr bwMode="auto">
          <a:xfrm>
            <a:off x="1219200" y="457200"/>
            <a:ext cx="6705600" cy="830263"/>
          </a:xfrm>
          <a:prstGeom prst="rect">
            <a:avLst/>
          </a:prstGeom>
          <a:noFill/>
          <a:ln w="9525">
            <a:noFill/>
            <a:miter lim="800000"/>
            <a:headEnd/>
            <a:tailEnd/>
          </a:ln>
        </p:spPr>
        <p:txBody>
          <a:bodyPr>
            <a:spAutoFit/>
          </a:bodyPr>
          <a:lstStyle/>
          <a:p>
            <a:r>
              <a:rPr lang="en-US" sz="2400"/>
              <a:t>Enzymes are usually named with the suffix –</a:t>
            </a:r>
            <a:r>
              <a:rPr lang="en-US" sz="2400">
                <a:solidFill>
                  <a:schemeClr val="accent2"/>
                </a:solidFill>
              </a:rPr>
              <a:t>ase</a:t>
            </a:r>
            <a:r>
              <a:rPr lang="en-US" sz="2400"/>
              <a:t> added to the name of the substrate or reaction</a:t>
            </a:r>
          </a:p>
        </p:txBody>
      </p:sp>
      <p:grpSp>
        <p:nvGrpSpPr>
          <p:cNvPr id="2" name="Group 20"/>
          <p:cNvGrpSpPr>
            <a:grpSpLocks/>
          </p:cNvGrpSpPr>
          <p:nvPr/>
        </p:nvGrpSpPr>
        <p:grpSpPr bwMode="auto">
          <a:xfrm>
            <a:off x="3581400" y="1676400"/>
            <a:ext cx="1905000" cy="1524000"/>
            <a:chOff x="7086600" y="5105400"/>
            <a:chExt cx="1905000" cy="1524000"/>
          </a:xfrm>
        </p:grpSpPr>
        <p:sp>
          <p:nvSpPr>
            <p:cNvPr id="8" name="Cloud 7"/>
            <p:cNvSpPr/>
            <p:nvPr/>
          </p:nvSpPr>
          <p:spPr>
            <a:xfrm>
              <a:off x="7086600" y="5105400"/>
              <a:ext cx="1905000" cy="1524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6" name="TextBox 6"/>
            <p:cNvSpPr txBox="1">
              <a:spLocks noChangeArrowheads="1"/>
            </p:cNvSpPr>
            <p:nvPr/>
          </p:nvSpPr>
          <p:spPr bwMode="auto">
            <a:xfrm>
              <a:off x="7391400" y="5334000"/>
              <a:ext cx="1261884" cy="923330"/>
            </a:xfrm>
            <a:prstGeom prst="rect">
              <a:avLst/>
            </a:prstGeom>
            <a:noFill/>
            <a:ln w="9525">
              <a:noFill/>
              <a:miter lim="800000"/>
              <a:headEnd/>
              <a:tailEnd/>
            </a:ln>
          </p:spPr>
          <p:txBody>
            <a:bodyPr wrap="none">
              <a:spAutoFit/>
            </a:bodyPr>
            <a:lstStyle/>
            <a:p>
              <a:r>
                <a:rPr lang="en-US"/>
                <a:t>Inhibitors</a:t>
              </a:r>
              <a:br>
                <a:rPr lang="en-US"/>
              </a:br>
              <a:r>
                <a:rPr lang="en-US"/>
                <a:t>slow down</a:t>
              </a:r>
              <a:br>
                <a:rPr lang="en-US"/>
              </a:br>
              <a:r>
                <a:rPr lang="en-US"/>
                <a:t>enzymes!</a:t>
              </a:r>
            </a:p>
          </p:txBody>
        </p:sp>
      </p:grpSp>
      <p:sp>
        <p:nvSpPr>
          <p:cNvPr id="9" name="Rectangle 8"/>
          <p:cNvSpPr/>
          <p:nvPr/>
        </p:nvSpPr>
        <p:spPr>
          <a:xfrm>
            <a:off x="304800" y="304800"/>
            <a:ext cx="8534400"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3" name="TextBox 11"/>
          <p:cNvSpPr txBox="1">
            <a:spLocks noChangeArrowheads="1"/>
          </p:cNvSpPr>
          <p:nvPr/>
        </p:nvSpPr>
        <p:spPr bwMode="auto">
          <a:xfrm>
            <a:off x="2133600" y="3195638"/>
            <a:ext cx="1966913" cy="461962"/>
          </a:xfrm>
          <a:prstGeom prst="rect">
            <a:avLst/>
          </a:prstGeom>
          <a:noFill/>
          <a:ln w="9525">
            <a:noFill/>
            <a:miter lim="800000"/>
            <a:headEnd/>
            <a:tailEnd/>
          </a:ln>
        </p:spPr>
        <p:txBody>
          <a:bodyPr wrap="none">
            <a:spAutoFit/>
          </a:bodyPr>
          <a:lstStyle/>
          <a:p>
            <a:pPr algn="ctr"/>
            <a:r>
              <a:rPr lang="en-US" sz="2400"/>
              <a:t>Paperclipase</a:t>
            </a:r>
          </a:p>
        </p:txBody>
      </p:sp>
      <p:sp>
        <p:nvSpPr>
          <p:cNvPr id="21514" name="TextBox 12"/>
          <p:cNvSpPr txBox="1">
            <a:spLocks noChangeArrowheads="1"/>
          </p:cNvSpPr>
          <p:nvPr/>
        </p:nvSpPr>
        <p:spPr bwMode="auto">
          <a:xfrm>
            <a:off x="5334000" y="3195638"/>
            <a:ext cx="1982788" cy="461962"/>
          </a:xfrm>
          <a:prstGeom prst="rect">
            <a:avLst/>
          </a:prstGeom>
          <a:noFill/>
          <a:ln w="9525">
            <a:noFill/>
            <a:miter lim="800000"/>
            <a:headEnd/>
            <a:tailEnd/>
          </a:ln>
        </p:spPr>
        <p:txBody>
          <a:bodyPr wrap="none">
            <a:spAutoFit/>
          </a:bodyPr>
          <a:lstStyle/>
          <a:p>
            <a:pPr algn="ctr"/>
            <a:r>
              <a:rPr lang="en-US" sz="2400"/>
              <a:t>Toothpickase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8166</TotalTime>
  <Words>1636</Words>
  <Application>Microsoft Office PowerPoint</Application>
  <PresentationFormat>On-screen Show (4:3)</PresentationFormat>
  <Paragraphs>216</Paragraphs>
  <Slides>32</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MS PGothic</vt:lpstr>
      <vt:lpstr>Arial</vt:lpstr>
      <vt:lpstr>Courier New</vt:lpstr>
      <vt:lpstr>Wingdings</vt:lpstr>
      <vt:lpstr>ヒラギノ角ゴ ProN W3</vt:lpstr>
      <vt:lpstr>1_Default Design</vt:lpstr>
      <vt:lpstr>Laboratory Introduction</vt:lpstr>
      <vt:lpstr>Enzyme/Substrate Reactions </vt:lpstr>
      <vt:lpstr>PowerPoint Presentation</vt:lpstr>
      <vt:lpstr>Enzymes are Proteins</vt:lpstr>
      <vt:lpstr>PowerPoint Presentation</vt:lpstr>
      <vt:lpstr>All living things produce enzymes… </vt:lpstr>
      <vt:lpstr>PowerPoint Presentation</vt:lpstr>
      <vt:lpstr>Enzymes are the Construction Workers of the Cell… </vt:lpstr>
      <vt:lpstr>PowerPoint Presentation</vt:lpstr>
      <vt:lpstr>Enzymes in our daily lives:</vt:lpstr>
      <vt:lpstr>How do enzymes  speed up reactions?</vt:lpstr>
      <vt:lpstr>PowerPoint Presentation</vt:lpstr>
      <vt:lpstr>PowerPoint Presentation</vt:lpstr>
      <vt:lpstr>PowerPoint Presentation</vt:lpstr>
      <vt:lpstr>PowerPoint Presentation</vt:lpstr>
      <vt:lpstr>  </vt:lpstr>
      <vt:lpstr>Tyrosinase &amp; Albinism</vt:lpstr>
      <vt:lpstr>Heat-Sensitive Tyrosinase</vt:lpstr>
      <vt:lpstr>Mushroom Tyrosinase Lab Protocol Overview</vt:lpstr>
      <vt:lpstr>PowerPoint Presentation</vt:lpstr>
      <vt:lpstr>STEP 2: Add Enzyme to Substrate</vt:lpstr>
      <vt:lpstr>PowerPoint Presentation</vt:lpstr>
      <vt:lpstr>STEP 4: Graph Data Over Time</vt:lpstr>
      <vt:lpstr>PowerPoint Presentation</vt:lpstr>
      <vt:lpstr>Summary of Protocol</vt:lpstr>
      <vt:lpstr>What happened? </vt:lpstr>
      <vt:lpstr>PowerPoint Presentation</vt:lpstr>
      <vt:lpstr>STEP 2: Add Enzyme to Substrate</vt:lpstr>
      <vt:lpstr>PowerPoint Presentation</vt:lpstr>
      <vt:lpstr>STEP 4: Graph Data Over Time</vt:lpstr>
      <vt:lpstr>PowerPoint Presentation</vt:lpstr>
      <vt:lpstr>Laboratory Follow-up</vt:lpstr>
    </vt:vector>
  </TitlesOfParts>
  <Company>UCSD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Enzyme/Substrate Reactions</dc:title>
  <dc:creator>sglenn</dc:creator>
  <cp:lastModifiedBy>Roufieh Carmody</cp:lastModifiedBy>
  <cp:revision>79</cp:revision>
  <dcterms:created xsi:type="dcterms:W3CDTF">2011-08-11T16:53:43Z</dcterms:created>
  <dcterms:modified xsi:type="dcterms:W3CDTF">2015-11-12T15:45:12Z</dcterms:modified>
</cp:coreProperties>
</file>