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7" r:id="rId3"/>
    <p:sldId id="268" r:id="rId4"/>
    <p:sldId id="271" r:id="rId5"/>
    <p:sldId id="273" r:id="rId6"/>
    <p:sldId id="274" r:id="rId7"/>
    <p:sldId id="275" r:id="rId8"/>
    <p:sldId id="276" r:id="rId9"/>
    <p:sldId id="258" r:id="rId10"/>
    <p:sldId id="259" r:id="rId11"/>
    <p:sldId id="260" r:id="rId12"/>
    <p:sldId id="261" r:id="rId13"/>
    <p:sldId id="262" r:id="rId14"/>
    <p:sldId id="263" r:id="rId15"/>
    <p:sldId id="266" r:id="rId16"/>
    <p:sldId id="277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59" d="100"/>
          <a:sy n="59" d="100"/>
        </p:scale>
        <p:origin x="53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3B4ED-0628-4198-99DB-3852A6C2CF81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958E4-F9E2-4087-872E-280FF1BD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79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C1C5B9-872D-4C99-9D72-CFA5C52E6D3A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BCC928-BAAC-478C-94AF-0CFB9506E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83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71B35816-2737-4624-B1AD-C47C0A2E45C5}" type="slidenum">
              <a:rPr kumimoji="0" lang="en-US" altLang="en-US" sz="1200">
                <a:latin typeface="Times New Roman" panose="02020603050405020304" pitchFamily="18" charset="0"/>
              </a:rPr>
              <a:pPr/>
              <a:t>1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Figure 18.1 What regulates the precise pattern of expression of different genes?</a:t>
            </a:r>
          </a:p>
        </p:txBody>
      </p:sp>
    </p:spTree>
    <p:extLst>
      <p:ext uri="{BB962C8B-B14F-4D97-AF65-F5344CB8AC3E}">
        <p14:creationId xmlns:p14="http://schemas.microsoft.com/office/powerpoint/2010/main" val="334323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3A04CBCA-4D8F-41F3-8BC7-ED740F2039B1}" type="slidenum">
              <a:rPr kumimoji="0" lang="en-US" altLang="en-US" sz="1200">
                <a:latin typeface="Times New Roman" panose="02020603050405020304" pitchFamily="18" charset="0"/>
              </a:rPr>
              <a:pPr/>
              <a:t>10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158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3A04CBCA-4D8F-41F3-8BC7-ED740F2039B1}" type="slidenum">
              <a:rPr kumimoji="0" lang="en-US" altLang="en-US" sz="1200">
                <a:latin typeface="Times New Roman" panose="02020603050405020304" pitchFamily="18" charset="0"/>
              </a:rPr>
              <a:pPr/>
              <a:t>11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1909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3A04CBCA-4D8F-41F3-8BC7-ED740F2039B1}" type="slidenum">
              <a:rPr kumimoji="0" lang="en-US" altLang="en-US" sz="1200">
                <a:latin typeface="Times New Roman" panose="02020603050405020304" pitchFamily="18" charset="0"/>
              </a:rPr>
              <a:pPr/>
              <a:t>12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7854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3A04CBCA-4D8F-41F3-8BC7-ED740F2039B1}" type="slidenum">
              <a:rPr kumimoji="0" lang="en-US" altLang="en-US" sz="1200">
                <a:latin typeface="Times New Roman" panose="02020603050405020304" pitchFamily="18" charset="0"/>
              </a:rPr>
              <a:pPr/>
              <a:t>13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9409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3A04CBCA-4D8F-41F3-8BC7-ED740F2039B1}" type="slidenum">
              <a:rPr kumimoji="0" lang="en-US" altLang="en-US" sz="1200">
                <a:latin typeface="Times New Roman" panose="02020603050405020304" pitchFamily="18" charset="0"/>
              </a:rPr>
              <a:pPr/>
              <a:t>14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9318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8987FAEE-7524-4625-80AD-8F11D019B4BB}" type="slidenum">
              <a:rPr kumimoji="0" lang="en-US" altLang="en-US" sz="1200">
                <a:latin typeface="Times New Roman" panose="02020603050405020304" pitchFamily="18" charset="0"/>
              </a:rPr>
              <a:pPr/>
              <a:t>15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56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39442-56E0-447F-9FD7-94091E70A28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656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540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9E1F2-1A7A-4858-90A0-73FC97E55BE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676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502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C868CF-5690-401D-8A1E-2EC6D18837F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623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943BC-250F-4413-8A02-FE19677B8CE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357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943BC-250F-4413-8A02-FE19677B8CE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264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943BC-250F-4413-8A02-FE19677B8CE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847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943BC-250F-4413-8A02-FE19677B8CE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148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57066" indent="-291179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64717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30604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96491" indent="-232943"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fld id="{8987FAEE-7524-4625-80AD-8F11D019B4BB}" type="slidenum">
              <a:rPr kumimoji="0" lang="en-US" altLang="en-US" sz="1200">
                <a:latin typeface="Times New Roman" panose="02020603050405020304" pitchFamily="18" charset="0"/>
              </a:rPr>
              <a:pPr/>
              <a:t>9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086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2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5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8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3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3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2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5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2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D880-C468-4096-BA50-D12A7297BB43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7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0D880-C468-4096-BA50-D12A7297BB43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0D17D-70B4-4826-A691-93979B58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1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school.com/atschool/phbio/active_art/cladograms/cladograms.sw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ogle.com/url?sa=i&amp;rct=j&amp;q=&amp;esrc=s&amp;source=images&amp;cd=&amp;cad=rja&amp;uact=8&amp;ved=0ahUKEwjssr_NgLTLAhUGjz4KHQbqCJAQjRwIBw&amp;url=http://medicine.academic.ru/363/Amnion&amp;psig=AFQjCNHV0KE8rFg7dAP12QVVnesy6ouM-A&amp;ust=145762666163208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 txBox="1">
            <a:spLocks noChangeArrowheads="1"/>
          </p:cNvSpPr>
          <p:nvPr/>
        </p:nvSpPr>
        <p:spPr bwMode="auto">
          <a:xfrm>
            <a:off x="1282525" y="342900"/>
            <a:ext cx="637698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 sz="5500" smtClean="0">
                <a:solidFill>
                  <a:schemeClr val="accent1">
                    <a:lumMod val="50000"/>
                  </a:schemeClr>
                </a:solidFill>
              </a:rPr>
              <a:t>Chapter </a:t>
            </a:r>
            <a:r>
              <a:rPr kumimoji="0" lang="en-US" altLang="en-US" sz="5500" smtClean="0">
                <a:solidFill>
                  <a:schemeClr val="accent1">
                    <a:lumMod val="50000"/>
                  </a:schemeClr>
                </a:solidFill>
              </a:rPr>
              <a:t>20</a:t>
            </a:r>
            <a:endParaRPr kumimoji="0" lang="en-US" altLang="en-US" sz="5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 sz="5500" dirty="0" smtClean="0">
                <a:solidFill>
                  <a:schemeClr val="accent1">
                    <a:lumMod val="50000"/>
                  </a:schemeClr>
                </a:solidFill>
              </a:rPr>
              <a:t>Phylogeny </a:t>
            </a:r>
            <a:r>
              <a:rPr kumimoji="0" lang="en-US" altLang="en-US" sz="5500" dirty="0">
                <a:solidFill>
                  <a:schemeClr val="accent1">
                    <a:lumMod val="50000"/>
                  </a:schemeClr>
                </a:solidFill>
              </a:rPr>
              <a:t>and the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 sz="5500" dirty="0" smtClean="0">
                <a:solidFill>
                  <a:schemeClr val="accent1">
                    <a:lumMod val="50000"/>
                  </a:schemeClr>
                </a:solidFill>
              </a:rPr>
              <a:t>Tree </a:t>
            </a:r>
            <a:r>
              <a:rPr kumimoji="0" lang="en-US" altLang="en-US" sz="5500" dirty="0">
                <a:solidFill>
                  <a:schemeClr val="accent1">
                    <a:lumMod val="50000"/>
                  </a:schemeClr>
                </a:solidFill>
              </a:rPr>
              <a:t>of </a:t>
            </a:r>
            <a:r>
              <a:rPr kumimoji="0" lang="en-US" altLang="en-US" sz="5500" dirty="0" smtClean="0">
                <a:solidFill>
                  <a:schemeClr val="accent1">
                    <a:lumMod val="50000"/>
                  </a:schemeClr>
                </a:solidFill>
              </a:rPr>
              <a:t>Life</a:t>
            </a:r>
            <a:endParaRPr kumimoji="0" lang="en-US" altLang="en-US" sz="5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444" y="2209271"/>
            <a:ext cx="6138333" cy="417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6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9100" y="303213"/>
            <a:ext cx="8534400" cy="508000"/>
          </a:xfrm>
        </p:spPr>
        <p:txBody>
          <a:bodyPr>
            <a:normAutofit fontScale="90000"/>
          </a:bodyPr>
          <a:lstStyle/>
          <a:p>
            <a:pPr indent="-4763"/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How to read a cladogram</a:t>
            </a:r>
          </a:p>
        </p:txBody>
      </p:sp>
      <p:sp>
        <p:nvSpPr>
          <p:cNvPr id="3" name="Rectangle 2"/>
          <p:cNvSpPr/>
          <p:nvPr/>
        </p:nvSpPr>
        <p:spPr>
          <a:xfrm>
            <a:off x="1752600" y="1143000"/>
            <a:ext cx="8763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-Roman"/>
              </a:rPr>
              <a:t>This diagram shows a relationship between 4 relatives. These relatives share a common ancestor at the root of the tree.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-Roman"/>
              </a:rPr>
              <a:t>Note that this diagram is also a timeline. The older organism is at the bottom of the tree.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-Roman"/>
              </a:rPr>
              <a:t>The four descendants at the top of the tree are DIFFERENT species. This is called SPECIATION</a:t>
            </a:r>
            <a:r>
              <a:rPr lang="en-US" sz="2400" dirty="0">
                <a:solidFill>
                  <a:srgbClr val="FFFF00"/>
                </a:solidFill>
                <a:latin typeface="Times-Roman"/>
              </a:rPr>
              <a:t>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1" y="4038600"/>
            <a:ext cx="7647421" cy="208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4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9100" y="303213"/>
            <a:ext cx="8534400" cy="508000"/>
          </a:xfrm>
        </p:spPr>
        <p:txBody>
          <a:bodyPr>
            <a:normAutofit fontScale="90000"/>
          </a:bodyPr>
          <a:lstStyle/>
          <a:p>
            <a:pPr indent="-4763"/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How to read a cladogram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7755" y="1752600"/>
            <a:ext cx="305646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-Roman"/>
              </a:rPr>
              <a:t>Branches on the tree represent speciation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-Roman"/>
              </a:rPr>
              <a:t>The event that caused speciation is shown as a fork on the tree. </a:t>
            </a:r>
            <a:endParaRPr lang="en-US" sz="2400" dirty="0">
              <a:latin typeface="Times-Roman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658" y="1832998"/>
            <a:ext cx="4840464" cy="300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57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9100" y="303213"/>
            <a:ext cx="8534400" cy="508000"/>
          </a:xfrm>
        </p:spPr>
        <p:txBody>
          <a:bodyPr>
            <a:normAutofit fontScale="90000"/>
          </a:bodyPr>
          <a:lstStyle/>
          <a:p>
            <a:pPr indent="-4763"/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How to read a cladogram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1627509"/>
            <a:ext cx="36124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 smtClean="0">
                <a:latin typeface="Times-Roman"/>
              </a:rPr>
              <a:t>Species B and C each</a:t>
            </a:r>
          </a:p>
          <a:p>
            <a:r>
              <a:rPr lang="en-US" sz="2400" b="0" i="0" u="none" strike="noStrike" baseline="0" dirty="0" smtClean="0">
                <a:latin typeface="Times-Roman"/>
              </a:rPr>
              <a:t>have characteristics</a:t>
            </a:r>
          </a:p>
          <a:p>
            <a:r>
              <a:rPr lang="en-US" sz="2400" b="0" i="0" u="none" strike="noStrike" baseline="0" dirty="0" smtClean="0">
                <a:latin typeface="Times-Roman"/>
              </a:rPr>
              <a:t>that are unique only to</a:t>
            </a:r>
          </a:p>
          <a:p>
            <a:r>
              <a:rPr lang="en-US" sz="2400" b="0" i="0" u="none" strike="noStrike" baseline="0" dirty="0" smtClean="0">
                <a:latin typeface="Times-Roman"/>
              </a:rPr>
              <a:t>them.</a:t>
            </a:r>
          </a:p>
          <a:p>
            <a:r>
              <a:rPr lang="en-US" sz="2400" b="0" i="0" u="none" strike="noStrike" baseline="0" dirty="0" smtClean="0">
                <a:latin typeface="Times-Roman"/>
              </a:rPr>
              <a:t>• But they also share</a:t>
            </a:r>
          </a:p>
          <a:p>
            <a:r>
              <a:rPr lang="en-US" sz="2400" b="0" i="0" u="none" strike="noStrike" baseline="0" dirty="0" smtClean="0">
                <a:latin typeface="Times-Roman"/>
              </a:rPr>
              <a:t>some part of their</a:t>
            </a:r>
          </a:p>
          <a:p>
            <a:r>
              <a:rPr lang="en-US" sz="2400" b="0" i="0" u="none" strike="noStrike" baseline="0" dirty="0" smtClean="0">
                <a:latin typeface="Times-Roman"/>
              </a:rPr>
              <a:t>history with species A.</a:t>
            </a:r>
          </a:p>
          <a:p>
            <a:r>
              <a:rPr lang="en-US" sz="2400" b="0" i="0" u="none" strike="noStrike" baseline="0" dirty="0" smtClean="0">
                <a:latin typeface="Times-Roman"/>
              </a:rPr>
              <a:t>This shared history is</a:t>
            </a:r>
          </a:p>
          <a:p>
            <a:r>
              <a:rPr lang="en-US" sz="2400" b="0" i="0" u="none" strike="noStrike" baseline="0" dirty="0" smtClean="0">
                <a:latin typeface="Times-Roman"/>
              </a:rPr>
              <a:t>the common ancestor.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572" y="2460979"/>
            <a:ext cx="6339653" cy="214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06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9100" y="303213"/>
            <a:ext cx="8534400" cy="508000"/>
          </a:xfrm>
        </p:spPr>
        <p:txBody>
          <a:bodyPr>
            <a:normAutofit fontScale="90000"/>
          </a:bodyPr>
          <a:lstStyle/>
          <a:p>
            <a:pPr indent="-4763"/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How to read a cladogram</a:t>
            </a:r>
          </a:p>
        </p:txBody>
      </p:sp>
      <p:sp>
        <p:nvSpPr>
          <p:cNvPr id="3" name="Rectangle 2"/>
          <p:cNvSpPr/>
          <p:nvPr/>
        </p:nvSpPr>
        <p:spPr>
          <a:xfrm>
            <a:off x="2230967" y="4141379"/>
            <a:ext cx="79925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u="none" strike="noStrike" baseline="0" dirty="0" smtClean="0">
                <a:latin typeface="Times-Roman"/>
              </a:rPr>
              <a:t>Write a sentence that summarizes the</a:t>
            </a:r>
            <a:r>
              <a:rPr lang="en-US" sz="2400" b="0" i="0" u="none" strike="noStrike" dirty="0" smtClean="0">
                <a:latin typeface="Times-Roman"/>
              </a:rPr>
              <a:t> </a:t>
            </a:r>
            <a:r>
              <a:rPr lang="en-US" sz="2400" b="0" i="0" u="none" strike="noStrike" baseline="0" dirty="0" smtClean="0">
                <a:latin typeface="Times-Roman"/>
              </a:rPr>
              <a:t>relationship between A and B. What is the</a:t>
            </a:r>
            <a:r>
              <a:rPr lang="en-US" sz="2400" dirty="0">
                <a:latin typeface="Times-Roman"/>
              </a:rPr>
              <a:t> </a:t>
            </a:r>
            <a:r>
              <a:rPr lang="en-US" sz="2400" dirty="0" smtClean="0">
                <a:latin typeface="Times-Roman"/>
              </a:rPr>
              <a:t>o</a:t>
            </a:r>
            <a:r>
              <a:rPr lang="en-US" sz="2400" b="0" i="0" u="none" strike="noStrike" baseline="0" dirty="0" smtClean="0">
                <a:latin typeface="Times-Roman"/>
              </a:rPr>
              <a:t>nly thing A and B have in common?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90" y="1715911"/>
            <a:ext cx="9849025" cy="209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08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9100" y="303213"/>
            <a:ext cx="8534400" cy="508000"/>
          </a:xfrm>
        </p:spPr>
        <p:txBody>
          <a:bodyPr>
            <a:normAutofit fontScale="90000"/>
          </a:bodyPr>
          <a:lstStyle/>
          <a:p>
            <a:pPr indent="-4763"/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How to read a cladogram</a:t>
            </a:r>
          </a:p>
        </p:txBody>
      </p:sp>
      <p:sp>
        <p:nvSpPr>
          <p:cNvPr id="2" name="Rectangle 1"/>
          <p:cNvSpPr/>
          <p:nvPr/>
        </p:nvSpPr>
        <p:spPr>
          <a:xfrm>
            <a:off x="1873956" y="1456267"/>
            <a:ext cx="36011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 smtClean="0">
                <a:latin typeface="Times-Roman"/>
              </a:rPr>
              <a:t>A CLADE</a:t>
            </a:r>
            <a:r>
              <a:rPr lang="en-US" sz="2400" b="0" i="0" u="none" strike="noStrike" dirty="0" smtClean="0">
                <a:latin typeface="Times-Roman"/>
              </a:rPr>
              <a:t> places species into groups that includes an ancestral species and all of its descendants</a:t>
            </a:r>
            <a:r>
              <a:rPr lang="en-US" sz="2400" b="0" i="0" u="none" strike="noStrike" baseline="0" dirty="0" smtClean="0">
                <a:latin typeface="Times-Roman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-Roman"/>
              </a:rPr>
              <a:t>If you cut a branch of the tree you could remove all the organisms that make up a clade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405" y="1456267"/>
            <a:ext cx="5114132" cy="3393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57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6700" y="304800"/>
            <a:ext cx="8534400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Check your understanding: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1042" y="1399227"/>
            <a:ext cx="4684889" cy="4953447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Consider the original diagram.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Did humans evolve from chimps?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dirty="0" smtClean="0"/>
          </a:p>
          <a:p>
            <a:pPr marL="0" indent="0">
              <a:spcBef>
                <a:spcPts val="0"/>
              </a:spcBef>
              <a:buNone/>
            </a:pPr>
            <a:endParaRPr lang="en-US" sz="32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"/>
            </a:pPr>
            <a:r>
              <a:rPr lang="en-US" sz="3200" dirty="0" smtClean="0"/>
              <a:t>How would you describe the chimp side of our family?</a:t>
            </a:r>
            <a:endParaRPr lang="en-US" sz="3200" dirty="0"/>
          </a:p>
          <a:p>
            <a:pPr marL="0" indent="0">
              <a:spcBef>
                <a:spcPts val="0"/>
              </a:spcBef>
              <a:buNone/>
            </a:pPr>
            <a:endParaRPr lang="en-US" sz="3200" dirty="0" smtClean="0"/>
          </a:p>
          <a:p>
            <a:pPr marL="0" indent="0">
              <a:spcBef>
                <a:spcPts val="0"/>
              </a:spcBef>
              <a:buNone/>
            </a:pPr>
            <a:endParaRPr lang="en-US" sz="32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 startAt="3"/>
            </a:pPr>
            <a:r>
              <a:rPr lang="en-US" sz="3200" dirty="0" smtClean="0"/>
              <a:t>Are humans more highly evolved than chimpanzees?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3"/>
            </a:pPr>
            <a:endParaRPr lang="en-US" sz="32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3"/>
            </a:pPr>
            <a:endParaRPr lang="en-US" sz="32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 startAt="3"/>
            </a:pPr>
            <a:r>
              <a:rPr lang="en-US" sz="3200" dirty="0" err="1" smtClean="0">
                <a:hlinkClick r:id="rId3"/>
              </a:rPr>
              <a:t>Cladogram</a:t>
            </a:r>
            <a:r>
              <a:rPr lang="en-US" sz="3200" dirty="0" smtClean="0">
                <a:hlinkClick r:id="rId3"/>
              </a:rPr>
              <a:t> Digital Practice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849058" y="1480882"/>
            <a:ext cx="4863353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75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cine.academic.ru/pictures/medicine/08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839" y="890336"/>
            <a:ext cx="7988966" cy="499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27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022" y="527756"/>
            <a:ext cx="8534400" cy="503238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Overview: Investigating the Tree of Life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1708" y="1140883"/>
            <a:ext cx="5336469" cy="5327650"/>
          </a:xfrm>
        </p:spPr>
        <p:txBody>
          <a:bodyPr>
            <a:normAutofit fontScale="92500" lnSpcReduction="10000"/>
          </a:bodyPr>
          <a:lstStyle/>
          <a:p>
            <a:endParaRPr lang="en-US" altLang="en-US" sz="3000" b="1" dirty="0" smtClean="0"/>
          </a:p>
          <a:p>
            <a:r>
              <a:rPr lang="en-US" altLang="en-US" sz="3000" dirty="0" smtClean="0"/>
              <a:t>Evolutionary theory is so important to modern biology that it is how biologist organize the modern world</a:t>
            </a:r>
          </a:p>
          <a:p>
            <a:r>
              <a:rPr lang="en-US" altLang="en-US" sz="3000" b="1" dirty="0" smtClean="0"/>
              <a:t>Phylogeny</a:t>
            </a:r>
            <a:r>
              <a:rPr lang="en-US" altLang="en-US" sz="3000" dirty="0" smtClean="0"/>
              <a:t> is the evolutionary history of a species or group of related species usually organized into a phylogenetic tree</a:t>
            </a:r>
          </a:p>
          <a:p>
            <a:r>
              <a:rPr lang="en-US" altLang="en-US" sz="3000" dirty="0" smtClean="0"/>
              <a:t>Phylogenetic trees and cladograms (also tree shaped) seek to arrange organisms based on common ancestry</a:t>
            </a:r>
          </a:p>
          <a:p>
            <a:pPr>
              <a:buFontTx/>
              <a:buNone/>
            </a:pPr>
            <a:endParaRPr lang="en-US" altLang="en-US" sz="3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747" y="1693334"/>
            <a:ext cx="4011672" cy="403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98424" y="448734"/>
            <a:ext cx="8534400" cy="503238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</a:rPr>
              <a:t>Binomial Nomenclature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0375" y="1174750"/>
            <a:ext cx="4580114" cy="4977694"/>
          </a:xfrm>
        </p:spPr>
        <p:txBody>
          <a:bodyPr>
            <a:normAutofit fontScale="92500"/>
          </a:bodyPr>
          <a:lstStyle/>
          <a:p>
            <a:r>
              <a:rPr lang="en-US" altLang="en-US" sz="3000" dirty="0" smtClean="0"/>
              <a:t>The old way of classifying organisms</a:t>
            </a:r>
          </a:p>
          <a:p>
            <a:r>
              <a:rPr lang="en-US" altLang="en-US" sz="3000" dirty="0" smtClean="0"/>
              <a:t>In </a:t>
            </a:r>
            <a:r>
              <a:rPr lang="en-US" altLang="en-US" sz="3000" dirty="0"/>
              <a:t>the 18th century, Carolus Linnaeus published a system of taxonomy based on resemblances</a:t>
            </a:r>
          </a:p>
          <a:p>
            <a:r>
              <a:rPr lang="en-US" altLang="en-US" sz="3000" dirty="0"/>
              <a:t>Two key features of his system remain useful today: two-part names for </a:t>
            </a:r>
            <a:r>
              <a:rPr lang="en-US" altLang="en-US" sz="3000" dirty="0" smtClean="0"/>
              <a:t>species (e.g. </a:t>
            </a:r>
            <a:r>
              <a:rPr lang="en-US" altLang="en-US" sz="3000" i="1" dirty="0" err="1" smtClean="0"/>
              <a:t>Panthera</a:t>
            </a:r>
            <a:r>
              <a:rPr lang="en-US" altLang="en-US" sz="3000" i="1" dirty="0" smtClean="0"/>
              <a:t> </a:t>
            </a:r>
            <a:r>
              <a:rPr lang="en-US" altLang="en-US" sz="3000" i="1" dirty="0" err="1" smtClean="0"/>
              <a:t>pardus</a:t>
            </a:r>
            <a:r>
              <a:rPr lang="en-US" altLang="en-US" sz="3000" dirty="0" smtClean="0"/>
              <a:t>) </a:t>
            </a:r>
            <a:r>
              <a:rPr lang="en-US" altLang="en-US" sz="3000" dirty="0"/>
              <a:t>and hierarchical classification </a:t>
            </a:r>
          </a:p>
        </p:txBody>
      </p:sp>
      <p:pic>
        <p:nvPicPr>
          <p:cNvPr id="4" name="Picture 7" descr="26_03-HierarchClassif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720" y="1351315"/>
            <a:ext cx="3005744" cy="462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 rot="17588360">
            <a:off x="3974858" y="2869687"/>
            <a:ext cx="6877892" cy="503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</a:rPr>
              <a:t>King Phillip Came Over For Good Soup</a:t>
            </a:r>
            <a:endParaRPr lang="en-US" alt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617368" y="5416040"/>
            <a:ext cx="1620609" cy="503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b="1" dirty="0" smtClean="0">
                <a:solidFill>
                  <a:schemeClr val="accent1">
                    <a:lumMod val="50000"/>
                  </a:schemeClr>
                </a:solidFill>
              </a:rPr>
              <a:t>Domain</a:t>
            </a:r>
            <a:endParaRPr lang="en-US" alt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82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169" y="1174749"/>
            <a:ext cx="5462110" cy="6573587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3800" dirty="0" smtClean="0"/>
              <a:t>Keep in mind </a:t>
            </a:r>
            <a:r>
              <a:rPr lang="en-US" altLang="en-US" sz="3800" dirty="0"/>
              <a:t>phylogenetic </a:t>
            </a:r>
            <a:r>
              <a:rPr lang="en-US" altLang="en-US" sz="3800" dirty="0" smtClean="0"/>
              <a:t>trees and cladograms represent </a:t>
            </a:r>
            <a:r>
              <a:rPr lang="en-US" altLang="en-US" sz="3800" dirty="0"/>
              <a:t>a </a:t>
            </a:r>
            <a:r>
              <a:rPr lang="en-US" altLang="en-US" sz="3800" dirty="0" smtClean="0"/>
              <a:t>hypothesis </a:t>
            </a:r>
            <a:r>
              <a:rPr lang="en-US" altLang="en-US" sz="3800" dirty="0"/>
              <a:t>about evolutionary </a:t>
            </a:r>
            <a:r>
              <a:rPr lang="en-US" altLang="en-US" sz="3800" dirty="0" smtClean="0"/>
              <a:t>relationships and are </a:t>
            </a:r>
            <a:r>
              <a:rPr lang="en-US" altLang="en-US" sz="3800" b="1" dirty="0" smtClean="0"/>
              <a:t>ever-changing</a:t>
            </a:r>
            <a:r>
              <a:rPr lang="en-US" altLang="en-US" sz="3800" dirty="0" smtClean="0"/>
              <a:t> based on new evidence</a:t>
            </a:r>
            <a:endParaRPr lang="en-US" altLang="en-US" sz="3800" dirty="0"/>
          </a:p>
          <a:p>
            <a:r>
              <a:rPr lang="en-US" altLang="en-US" sz="3800" dirty="0"/>
              <a:t>Each </a:t>
            </a:r>
            <a:r>
              <a:rPr lang="en-US" altLang="en-US" sz="3800" b="1" dirty="0"/>
              <a:t>branch point </a:t>
            </a:r>
            <a:r>
              <a:rPr lang="en-US" altLang="en-US" sz="3800" dirty="0"/>
              <a:t>represents the divergence of two species</a:t>
            </a:r>
          </a:p>
          <a:p>
            <a:r>
              <a:rPr lang="en-US" altLang="en-US" sz="3800" b="1" dirty="0"/>
              <a:t>Sister taxa </a:t>
            </a:r>
            <a:r>
              <a:rPr lang="en-US" altLang="en-US" sz="3800" dirty="0"/>
              <a:t>are groups that share an immediate common ancestor</a:t>
            </a:r>
          </a:p>
          <a:p>
            <a:r>
              <a:rPr lang="en-US" altLang="en-US" sz="3800" dirty="0" smtClean="0"/>
              <a:t>A </a:t>
            </a:r>
            <a:r>
              <a:rPr lang="en-US" altLang="en-US" sz="3800" b="1" dirty="0" smtClean="0"/>
              <a:t>rooted </a:t>
            </a:r>
            <a:r>
              <a:rPr lang="en-US" altLang="en-US" sz="3800" dirty="0" smtClean="0"/>
              <a:t>tree includes a branch to represent the last common ancestor of all taxa in the tree</a:t>
            </a:r>
          </a:p>
          <a:p>
            <a:r>
              <a:rPr lang="en-US" altLang="en-US" sz="3800" dirty="0" smtClean="0"/>
              <a:t>A </a:t>
            </a:r>
            <a:r>
              <a:rPr lang="en-US" altLang="en-US" sz="3800" b="1" dirty="0" err="1" smtClean="0"/>
              <a:t>polytomy</a:t>
            </a:r>
            <a:r>
              <a:rPr lang="en-US" altLang="en-US" sz="3800" b="1" dirty="0" smtClean="0"/>
              <a:t> </a:t>
            </a:r>
            <a:r>
              <a:rPr lang="en-US" altLang="en-US" sz="3800" dirty="0" smtClean="0"/>
              <a:t>is a branch from which more than two groups emerge</a:t>
            </a:r>
          </a:p>
          <a:p>
            <a:endParaRPr lang="en-US" altLang="en-US" sz="3000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4602" y="381265"/>
            <a:ext cx="10435714" cy="503238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Phylogenetic Trees and Cladograms</a:t>
            </a:r>
            <a:endParaRPr lang="en-US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279" y="1761066"/>
            <a:ext cx="6025613" cy="347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4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7446" y="192617"/>
            <a:ext cx="8534400" cy="914400"/>
          </a:xfrm>
        </p:spPr>
        <p:txBody>
          <a:bodyPr>
            <a:normAutofit fontScale="90000"/>
          </a:bodyPr>
          <a:lstStyle/>
          <a:p>
            <a:pPr marL="117475" indent="-3175"/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What We Can and Cannot Learn from Phylogenetic Trees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7446" y="1107017"/>
            <a:ext cx="9310159" cy="3981450"/>
          </a:xfrm>
        </p:spPr>
        <p:txBody>
          <a:bodyPr>
            <a:normAutofit/>
          </a:bodyPr>
          <a:lstStyle/>
          <a:p>
            <a:r>
              <a:rPr lang="en-US" altLang="en-US" sz="3000" dirty="0"/>
              <a:t>Phylogenetic trees do show patterns of descent</a:t>
            </a:r>
          </a:p>
          <a:p>
            <a:r>
              <a:rPr lang="en-US" altLang="en-US" sz="3000" dirty="0"/>
              <a:t>Phylogenetic trees do not indicate when species evolved or how much genetic change occurred in a lineage</a:t>
            </a:r>
          </a:p>
          <a:p>
            <a:r>
              <a:rPr lang="en-US" altLang="en-US" sz="3000" dirty="0"/>
              <a:t>It shouldn’t be assumed that a taxon evolved from the taxon next to it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660" y="3522133"/>
            <a:ext cx="7427937" cy="319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05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8846" y="250695"/>
            <a:ext cx="10227556" cy="914400"/>
          </a:xfrm>
        </p:spPr>
        <p:txBody>
          <a:bodyPr>
            <a:normAutofit fontScale="90000"/>
          </a:bodyPr>
          <a:lstStyle/>
          <a:p>
            <a:pPr marL="117475" indent="-3175"/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What </a:t>
            </a: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is the difference between a </a:t>
            </a: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phylogenetic tree</a:t>
            </a: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 and a </a:t>
            </a: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cladogram</a:t>
            </a:r>
            <a:endParaRPr lang="en-US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7446" y="1573388"/>
            <a:ext cx="6053841" cy="4962879"/>
          </a:xfrm>
        </p:spPr>
        <p:txBody>
          <a:bodyPr>
            <a:normAutofit/>
          </a:bodyPr>
          <a:lstStyle/>
          <a:p>
            <a:r>
              <a:rPr lang="en-US" altLang="en-US" sz="3000" dirty="0" smtClean="0"/>
              <a:t>Many biologists use these terms interchangeably</a:t>
            </a:r>
          </a:p>
          <a:p>
            <a:r>
              <a:rPr lang="en-US" altLang="en-US" sz="3000" dirty="0" smtClean="0"/>
              <a:t>Both are based on ancestral relationships</a:t>
            </a:r>
          </a:p>
          <a:p>
            <a:r>
              <a:rPr lang="en-US" altLang="en-US" sz="3000" dirty="0" smtClean="0"/>
              <a:t>Some scientists associate phylogenetic trees with true evolutionary history</a:t>
            </a:r>
          </a:p>
          <a:p>
            <a:r>
              <a:rPr lang="en-US" altLang="en-US" sz="3000" dirty="0"/>
              <a:t>S</a:t>
            </a:r>
            <a:r>
              <a:rPr lang="en-US" altLang="en-US" sz="3000" dirty="0" smtClean="0"/>
              <a:t>ome scientists consider cladograms to represent hypotheses about a group of organisms’ ancestry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466" y="1434395"/>
            <a:ext cx="4557536" cy="345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3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7446" y="407106"/>
            <a:ext cx="8534400" cy="914400"/>
          </a:xfrm>
        </p:spPr>
        <p:txBody>
          <a:bodyPr>
            <a:normAutofit fontScale="90000"/>
          </a:bodyPr>
          <a:lstStyle/>
          <a:p>
            <a:pPr marL="117475" indent="-3175"/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What </a:t>
            </a: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is the difference between a phylogenetic tree and a cladogram?</a:t>
            </a:r>
            <a:endParaRPr lang="en-US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7382" y="1634537"/>
            <a:ext cx="4507264" cy="4962879"/>
          </a:xfrm>
        </p:spPr>
        <p:txBody>
          <a:bodyPr>
            <a:normAutofit/>
          </a:bodyPr>
          <a:lstStyle/>
          <a:p>
            <a:r>
              <a:rPr lang="en-US" altLang="en-US" sz="3000" dirty="0" smtClean="0"/>
              <a:t>In phylogenetic trees branch lengths can represent the amount of genetic change or are proportional to time</a:t>
            </a:r>
          </a:p>
          <a:p>
            <a:r>
              <a:rPr lang="en-US" altLang="en-US" sz="3000" dirty="0" smtClean="0"/>
              <a:t>In cladograms the branch lengths are usually considered to be arbitrary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601" y="1853487"/>
            <a:ext cx="6135234" cy="268252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524" y="4363099"/>
            <a:ext cx="4271388" cy="22343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98935" y="6412750"/>
            <a:ext cx="1275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Cladogram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89600" y="1353257"/>
            <a:ext cx="6502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Phylogenetic tree</a:t>
            </a:r>
            <a:r>
              <a:rPr lang="en-US" dirty="0" smtClean="0"/>
              <a:t> – branch length based on relative genetic change in each lineage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4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7446" y="407106"/>
            <a:ext cx="8534400" cy="914400"/>
          </a:xfrm>
        </p:spPr>
        <p:txBody>
          <a:bodyPr>
            <a:normAutofit fontScale="90000"/>
          </a:bodyPr>
          <a:lstStyle/>
          <a:p>
            <a:pPr marL="117475" indent="-3175"/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What </a:t>
            </a: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evidence are phylogenetic trees and cladograms based on?</a:t>
            </a:r>
            <a:endParaRPr lang="en-US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7382" y="1634537"/>
            <a:ext cx="5548840" cy="5223463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000" dirty="0"/>
              <a:t>M</a:t>
            </a:r>
            <a:r>
              <a:rPr lang="en-US" altLang="en-US" sz="3000" dirty="0" smtClean="0"/>
              <a:t>orphologies, genes, and biochemistry of living organisms</a:t>
            </a:r>
          </a:p>
          <a:p>
            <a:r>
              <a:rPr lang="en-US" altLang="en-US" sz="3000" dirty="0" smtClean="0"/>
              <a:t>Organisms with similar morphologies or DNA sequences are likely to be more closely related</a:t>
            </a:r>
          </a:p>
          <a:p>
            <a:r>
              <a:rPr lang="en-US" altLang="en-US" sz="3000" dirty="0" smtClean="0"/>
              <a:t>Must distinguish whether a similarity is the result of </a:t>
            </a:r>
            <a:r>
              <a:rPr lang="en-US" altLang="en-US" sz="3000" b="1" dirty="0" smtClean="0"/>
              <a:t>homology</a:t>
            </a:r>
            <a:r>
              <a:rPr lang="en-US" altLang="en-US" sz="3000" dirty="0" smtClean="0"/>
              <a:t> or </a:t>
            </a:r>
            <a:r>
              <a:rPr lang="en-US" altLang="en-US" sz="3000" b="1" dirty="0" smtClean="0"/>
              <a:t>analogy</a:t>
            </a:r>
          </a:p>
          <a:p>
            <a:r>
              <a:rPr lang="en-US" altLang="en-US" sz="3000" dirty="0" smtClean="0"/>
              <a:t>Homology is similarity due to shared ancestry</a:t>
            </a:r>
          </a:p>
          <a:p>
            <a:r>
              <a:rPr lang="en-US" altLang="en-US" sz="3000" dirty="0" smtClean="0"/>
              <a:t>Analogy is similarity due to convergent evolution (shark/dolphin)</a:t>
            </a:r>
          </a:p>
          <a:p>
            <a:endParaRPr lang="en-US" altLang="en-US" sz="3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706" y="1466219"/>
            <a:ext cx="3238500" cy="228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038" y="4143023"/>
            <a:ext cx="5118993" cy="213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9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9778" y="1880936"/>
            <a:ext cx="3488266" cy="403187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Look at the cladogram at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right. What conclusions can be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drawn about the relationship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between humans and chimps?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849058" y="1480882"/>
            <a:ext cx="4863353" cy="4000500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21368" y="701020"/>
            <a:ext cx="8534400" cy="50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4763"/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</a:rPr>
              <a:t>How to Read Cladograms</a:t>
            </a:r>
            <a:endParaRPr lang="en-US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08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695</Words>
  <Application>Microsoft Office PowerPoint</Application>
  <PresentationFormat>Widescreen</PresentationFormat>
  <Paragraphs>96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Times-Roman</vt:lpstr>
      <vt:lpstr>Office Theme</vt:lpstr>
      <vt:lpstr>PowerPoint Presentation</vt:lpstr>
      <vt:lpstr>Overview: Investigating the Tree of Life</vt:lpstr>
      <vt:lpstr>Binomial Nomenclature</vt:lpstr>
      <vt:lpstr>Phylogenetic Trees and Cladograms</vt:lpstr>
      <vt:lpstr>What We Can and Cannot Learn from Phylogenetic Trees</vt:lpstr>
      <vt:lpstr>What is the difference between a phylogenetic tree and a cladogram</vt:lpstr>
      <vt:lpstr>What is the difference between a phylogenetic tree and a cladogram?</vt:lpstr>
      <vt:lpstr>What evidence are phylogenetic trees and cladograms based on?</vt:lpstr>
      <vt:lpstr>PowerPoint Presentation</vt:lpstr>
      <vt:lpstr>How to read a cladogram</vt:lpstr>
      <vt:lpstr>How to read a cladogram</vt:lpstr>
      <vt:lpstr>How to read a cladogram</vt:lpstr>
      <vt:lpstr>How to read a cladogram</vt:lpstr>
      <vt:lpstr>How to read a cladogram</vt:lpstr>
      <vt:lpstr>Check your understanding: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Snyder</dc:creator>
  <cp:lastModifiedBy>Roufieh Carmody</cp:lastModifiedBy>
  <cp:revision>26</cp:revision>
  <cp:lastPrinted>2016-03-07T11:23:15Z</cp:lastPrinted>
  <dcterms:created xsi:type="dcterms:W3CDTF">2016-03-06T20:31:09Z</dcterms:created>
  <dcterms:modified xsi:type="dcterms:W3CDTF">2017-08-10T23:53:08Z</dcterms:modified>
</cp:coreProperties>
</file>