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6" r:id="rId3"/>
    <p:sldId id="371" r:id="rId4"/>
    <p:sldId id="451" r:id="rId5"/>
    <p:sldId id="367" r:id="rId6"/>
    <p:sldId id="373" r:id="rId7"/>
    <p:sldId id="374" r:id="rId8"/>
    <p:sldId id="375" r:id="rId9"/>
    <p:sldId id="389" r:id="rId10"/>
    <p:sldId id="395" r:id="rId11"/>
    <p:sldId id="410" r:id="rId12"/>
    <p:sldId id="411" r:id="rId13"/>
    <p:sldId id="415" r:id="rId14"/>
    <p:sldId id="417" r:id="rId15"/>
    <p:sldId id="42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93" autoAdjust="0"/>
  </p:normalViewPr>
  <p:slideViewPr>
    <p:cSldViewPr>
      <p:cViewPr varScale="1">
        <p:scale>
          <a:sx n="77" d="100"/>
          <a:sy n="77" d="100"/>
        </p:scale>
        <p:origin x="16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96D64-5615-472C-BDF7-FCD421C728CD}" type="datetimeFigureOut">
              <a:rPr lang="en-US" smtClean="0"/>
              <a:pPr/>
              <a:t>1/22/2019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BF5BA-E7F6-49B4-86B0-93CDF9F80C53}" type="slidenum">
              <a:rPr lang="en-US" smtClean="0"/>
              <a:pPr/>
              <a:t>‹#›</a:t>
            </a:fld>
            <a:endParaRPr lang="en-US" dirty="0"/>
          </a:p>
        </p:txBody>
      </p:sp>
    </p:spTree>
    <p:extLst>
      <p:ext uri="{BB962C8B-B14F-4D97-AF65-F5344CB8AC3E}">
        <p14:creationId xmlns:p14="http://schemas.microsoft.com/office/powerpoint/2010/main" val="4090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Phineas_Gag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en.wikipedia.org/wiki/Frontal_lob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5BB76C-E7AC-49D9-9D6D-983AE1DAFFE7}" type="slidenum">
              <a:rPr lang="en-US" sz="1200">
                <a:solidFill>
                  <a:srgbClr val="000000"/>
                </a:solidFill>
                <a:latin typeface="Calibri" pitchFamily="34" charset="0"/>
              </a:rPr>
              <a:pPr eaLnBrk="1" hangingPunct="1"/>
              <a:t>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76068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89B7AC9F-20D2-9347-AFB9-EC21DAF07CAF}" type="slidenum">
              <a:rPr lang="en-US"/>
              <a:pPr/>
              <a:t>13</a:t>
            </a:fld>
            <a:endParaRPr lang="en-US" dirty="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Times New Roman" charset="0"/>
                <a:ea typeface="ヒラギノ角ゴ Pro W3" charset="-128"/>
              </a:rPr>
              <a:t>Body </a:t>
            </a:r>
            <a:r>
              <a:rPr lang="en-US" dirty="0">
                <a:latin typeface="Times New Roman" charset="0"/>
                <a:ea typeface="ヒラギノ角ゴ Pro W3" charset="-128"/>
              </a:rPr>
              <a:t>part representation in the primary motor and primary somatosensory cortices</a:t>
            </a:r>
            <a:r>
              <a:rPr lang="en-US" dirty="0" smtClean="0">
                <a:latin typeface="Times New Roman" charset="0"/>
                <a:ea typeface="ヒラギノ角ゴ Pro W3" charset="-128"/>
              </a:rPr>
              <a:t>.  </a:t>
            </a:r>
            <a:endParaRPr lang="en-US" dirty="0">
              <a:latin typeface="Times New Roman" charset="0"/>
              <a:ea typeface="ヒラギノ角ゴ Pro W3" charset="-128"/>
            </a:endParaRPr>
          </a:p>
        </p:txBody>
      </p:sp>
    </p:spTree>
    <p:extLst>
      <p:ext uri="{BB962C8B-B14F-4D97-AF65-F5344CB8AC3E}">
        <p14:creationId xmlns:p14="http://schemas.microsoft.com/office/powerpoint/2010/main" val="334528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you have their attention, explain this drawing</a:t>
            </a:r>
            <a:r>
              <a:rPr lang="en-US" baseline="0" dirty="0" smtClean="0"/>
              <a:t> to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Phineas P. Gage</a:t>
            </a:r>
            <a:r>
              <a:rPr lang="en-US" sz="1200" kern="1200" dirty="0" smtClean="0">
                <a:solidFill>
                  <a:schemeClr val="tx1"/>
                </a:solidFill>
                <a:latin typeface="+mn-lt"/>
                <a:ea typeface="+mn-ea"/>
                <a:cs typeface="+mn-cs"/>
              </a:rPr>
              <a:t> (1823–1860)</a:t>
            </a:r>
            <a:r>
              <a:rPr lang="en-US" sz="1200" u="none" strike="noStrike" kern="1200" baseline="30000" dirty="0" smtClean="0">
                <a:solidFill>
                  <a:schemeClr val="tx1"/>
                </a:solidFill>
                <a:latin typeface="+mn-lt"/>
                <a:ea typeface="+mn-ea"/>
                <a:cs typeface="+mn-cs"/>
                <a:hlinkClick r:id="rId3"/>
              </a:rPr>
              <a:t>[B]</a:t>
            </a:r>
            <a:r>
              <a:rPr lang="en-US" sz="1200" kern="1200" dirty="0" smtClean="0">
                <a:solidFill>
                  <a:schemeClr val="tx1"/>
                </a:solidFill>
                <a:latin typeface="+mn-lt"/>
                <a:ea typeface="+mn-ea"/>
                <a:cs typeface="+mn-cs"/>
              </a:rPr>
              <a:t> was an American railroad construction foreman now remembered for his improbable</a:t>
            </a:r>
            <a:r>
              <a:rPr lang="en-US" sz="1200" u="none" strike="noStrike" kern="1200" baseline="30000" dirty="0" smtClean="0">
                <a:solidFill>
                  <a:schemeClr val="tx1"/>
                </a:solidFill>
                <a:latin typeface="+mn-lt"/>
                <a:ea typeface="+mn-ea"/>
                <a:cs typeface="+mn-cs"/>
                <a:hlinkClick r:id="rId3"/>
              </a:rPr>
              <a:t>[C]</a:t>
            </a:r>
            <a:r>
              <a:rPr lang="en-US" sz="1200" kern="1200" dirty="0" smtClean="0">
                <a:solidFill>
                  <a:schemeClr val="tx1"/>
                </a:solidFill>
                <a:latin typeface="+mn-lt"/>
                <a:ea typeface="+mn-ea"/>
                <a:cs typeface="+mn-cs"/>
              </a:rPr>
              <a:t> survival of an accident in which a large iron rod was driven completely through his head, destroying much of his brain's left </a:t>
            </a:r>
            <a:r>
              <a:rPr lang="en-US" sz="1200" u="none" strike="noStrike" kern="1200" dirty="0" smtClean="0">
                <a:solidFill>
                  <a:schemeClr val="tx1"/>
                </a:solidFill>
                <a:latin typeface="+mn-lt"/>
                <a:ea typeface="+mn-ea"/>
                <a:cs typeface="+mn-cs"/>
                <a:hlinkClick r:id="rId4"/>
              </a:rPr>
              <a:t>frontal lobe</a:t>
            </a:r>
            <a:r>
              <a:rPr lang="en-US" sz="1200" kern="1200" dirty="0" smtClean="0">
                <a:solidFill>
                  <a:schemeClr val="tx1"/>
                </a:solidFill>
                <a:latin typeface="+mn-lt"/>
                <a:ea typeface="+mn-ea"/>
                <a:cs typeface="+mn-cs"/>
              </a:rPr>
              <a:t>, and for that injury's reported effects on his personality and behavior, effects so profound—for a time, at least—that friends saw him as "no longer Gage"</a:t>
            </a:r>
          </a:p>
          <a:p>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2</a:t>
            </a:fld>
            <a:endParaRPr lang="en-US" dirty="0"/>
          </a:p>
        </p:txBody>
      </p:sp>
    </p:spTree>
    <p:extLst>
      <p:ext uri="{BB962C8B-B14F-4D97-AF65-F5344CB8AC3E}">
        <p14:creationId xmlns:p14="http://schemas.microsoft.com/office/powerpoint/2010/main" val="222512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Neurotransmitters</a:t>
            </a:r>
            <a:r>
              <a:rPr lang="en-US" baseline="0" dirty="0" smtClean="0"/>
              <a:t> act as chemical signals</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3</a:t>
            </a:fld>
            <a:endParaRPr lang="en-US" dirty="0"/>
          </a:p>
        </p:txBody>
      </p:sp>
    </p:spTree>
    <p:extLst>
      <p:ext uri="{BB962C8B-B14F-4D97-AF65-F5344CB8AC3E}">
        <p14:creationId xmlns:p14="http://schemas.microsoft.com/office/powerpoint/2010/main" val="311404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primary functions of the nervous system pointing out that today we will be focusing on the structures associated with the </a:t>
            </a:r>
            <a:r>
              <a:rPr lang="en-US" b="1" baseline="0" dirty="0" smtClean="0"/>
              <a:t>processing </a:t>
            </a:r>
            <a:r>
              <a:rPr lang="en-US" baseline="0" dirty="0" smtClean="0"/>
              <a:t>of the input.</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4</a:t>
            </a:fld>
            <a:endParaRPr lang="en-US" dirty="0"/>
          </a:p>
        </p:txBody>
      </p:sp>
    </p:spTree>
    <p:extLst>
      <p:ext uri="{BB962C8B-B14F-4D97-AF65-F5344CB8AC3E}">
        <p14:creationId xmlns:p14="http://schemas.microsoft.com/office/powerpoint/2010/main" val="292351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5214197D-623A-1D4D-8D2B-F9425F1CDE40}" type="slidenum">
              <a:rPr lang="en-US"/>
              <a:pPr/>
              <a:t>5</a:t>
            </a:fld>
            <a:endParaRPr lang="en-US" dirty="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Times New Roman" charset="0"/>
                <a:ea typeface="ヒラギノ角ゴ Pro W3" charset="-128"/>
              </a:rPr>
              <a:t>The </a:t>
            </a:r>
            <a:r>
              <a:rPr lang="en-US" dirty="0">
                <a:latin typeface="Times New Roman" charset="0"/>
                <a:ea typeface="ヒラギノ角ゴ Pro W3" charset="-128"/>
              </a:rPr>
              <a:t>vertebrate nervous system</a:t>
            </a:r>
            <a:r>
              <a:rPr lang="en-US" dirty="0" smtClean="0">
                <a:latin typeface="Times New Roman" charset="0"/>
                <a:ea typeface="ヒラギノ角ゴ Pro W3" charset="-128"/>
              </a:rPr>
              <a:t>. </a:t>
            </a:r>
            <a:endParaRPr lang="en-US" dirty="0">
              <a:latin typeface="Times New Roman" charset="0"/>
              <a:ea typeface="ヒラギノ角ゴ Pro W3" charset="-128"/>
            </a:endParaRPr>
          </a:p>
        </p:txBody>
      </p:sp>
    </p:spTree>
    <p:extLst>
      <p:ext uri="{BB962C8B-B14F-4D97-AF65-F5344CB8AC3E}">
        <p14:creationId xmlns:p14="http://schemas.microsoft.com/office/powerpoint/2010/main" val="13673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22597D2C-5EB8-0449-BD24-9453FD948C58}" type="slidenum">
              <a:rPr lang="en-US"/>
              <a:pPr/>
              <a:t>6</a:t>
            </a:fld>
            <a:endParaRPr lang="en-US" dirty="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Times New Roman" charset="0"/>
                <a:ea typeface="ヒラギノ角ゴ Pro W3" charset="-128"/>
              </a:rPr>
              <a:t>Point out the ventricles</a:t>
            </a:r>
            <a:r>
              <a:rPr lang="en-US" dirty="0">
                <a:latin typeface="Times New Roman" charset="0"/>
                <a:ea typeface="ヒラギノ角ゴ Pro W3" charset="-128"/>
              </a:rPr>
              <a:t>, gray matter, and white matter</a:t>
            </a:r>
            <a:r>
              <a:rPr lang="en-US" dirty="0" smtClean="0">
                <a:latin typeface="Times New Roman" charset="0"/>
                <a:ea typeface="ヒラギノ角ゴ Pro W3" charset="-128"/>
              </a:rPr>
              <a:t>. Emphasize that the gray</a:t>
            </a:r>
            <a:r>
              <a:rPr lang="en-US" baseline="0" dirty="0" smtClean="0">
                <a:latin typeface="Times New Roman" charset="0"/>
                <a:ea typeface="ヒラギノ角ゴ Pro W3" charset="-128"/>
              </a:rPr>
              <a:t> matter is made of unmyelinated neurons while the white matter contains myelinated neurons. </a:t>
            </a:r>
          </a:p>
          <a:p>
            <a:pPr eaLnBrk="1" hangingPunct="1"/>
            <a:endParaRPr lang="en-US" sz="1200" b="0" i="0" kern="1200" baseline="0" dirty="0" smtClean="0">
              <a:solidFill>
                <a:schemeClr val="tx1"/>
              </a:solidFill>
              <a:effectLst/>
              <a:latin typeface="Times New Roman" charset="0"/>
              <a:ea typeface="+mn-ea"/>
              <a:cs typeface="+mn-cs"/>
            </a:endParaRPr>
          </a:p>
          <a:p>
            <a:pPr eaLnBrk="1" hangingPunct="1"/>
            <a:r>
              <a:rPr lang="en-US" sz="1200" b="0" i="0" kern="1200" dirty="0" smtClean="0">
                <a:solidFill>
                  <a:schemeClr val="tx1"/>
                </a:solidFill>
                <a:effectLst/>
                <a:latin typeface="+mn-lt"/>
                <a:ea typeface="+mn-ea"/>
                <a:cs typeface="+mn-cs"/>
              </a:rPr>
              <a:t>More than students need to know, but just in case you are asked…White matter, long thought to be passive tissue, actively affects how the brain learns and dysfunctions. Whilst grey matter is primarily associated with processing and cognition, white matter modulates the distribution of action potentials, acting as a relay and coordinating communication between different brain regions. http://en.wikipedia.org/wiki/White_matter </a:t>
            </a:r>
            <a:endParaRPr lang="en-US" dirty="0">
              <a:latin typeface="Times New Roman" charset="0"/>
              <a:ea typeface="ヒラギノ角ゴ Pro W3" charset="-128"/>
            </a:endParaRPr>
          </a:p>
        </p:txBody>
      </p:sp>
    </p:spTree>
    <p:extLst>
      <p:ext uri="{BB962C8B-B14F-4D97-AF65-F5344CB8AC3E}">
        <p14:creationId xmlns:p14="http://schemas.microsoft.com/office/powerpoint/2010/main" val="394373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DFA2A975-3073-7242-8997-350E6AA97606}" type="slidenum">
              <a:rPr lang="en-US"/>
              <a:pPr/>
              <a:t>9</a:t>
            </a:fld>
            <a:endParaRPr lang="en-US" dirty="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latin typeface="Times New Roman" charset="0"/>
              <a:ea typeface="ヒラギノ角ゴ Pro W3" charset="-128"/>
            </a:endParaRPr>
          </a:p>
        </p:txBody>
      </p:sp>
    </p:spTree>
    <p:extLst>
      <p:ext uri="{BB962C8B-B14F-4D97-AF65-F5344CB8AC3E}">
        <p14:creationId xmlns:p14="http://schemas.microsoft.com/office/powerpoint/2010/main" val="31686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70B29D01-6F94-BB49-A35A-7F3A8CF2A674}" type="slidenum">
              <a:rPr lang="en-US"/>
              <a:pPr/>
              <a:t>10</a:t>
            </a:fld>
            <a:endParaRPr lang="en-US" dirty="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latin typeface="Times New Roman" charset="0"/>
              <a:ea typeface="ヒラギノ角ゴ Pro W3" charset="-128"/>
            </a:endParaRPr>
          </a:p>
        </p:txBody>
      </p:sp>
    </p:spTree>
    <p:extLst>
      <p:ext uri="{BB962C8B-B14F-4D97-AF65-F5344CB8AC3E}">
        <p14:creationId xmlns:p14="http://schemas.microsoft.com/office/powerpoint/2010/main" val="141047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charset="0"/>
                <a:ea typeface="ヒラギノ角ゴ Pro W3" charset="-128"/>
              </a:rPr>
              <a:t>Just interesting: The first language area within the left hemisphere to be discovered is Broca's area, named after Paul Broca, who discovered the area while studying patients with a language disorder. Broca's area doesn't just handle getting language out in a motor sense, though. It seems to be more generally involved in the ability to process grammar itself, at least the more complex aspects of grammar. For example, it handles distinguishing a sentence in passive form from a simpler subject-verb-object sentence — the difference between "The girl was hit by the boy" and "The boy hit the girl.“</a:t>
            </a:r>
          </a:p>
          <a:p>
            <a:pPr eaLnBrk="1" hangingPunct="1"/>
            <a:endParaRPr lang="en-US" dirty="0" smtClean="0">
              <a:latin typeface="Times New Roman" charset="0"/>
              <a:ea typeface="ヒラギノ角ゴ Pro W3" charset="-128"/>
            </a:endParaRPr>
          </a:p>
          <a:p>
            <a:pPr eaLnBrk="1" hangingPunct="1"/>
            <a:r>
              <a:rPr lang="en-US" dirty="0" smtClean="0">
                <a:latin typeface="Times New Roman" charset="0"/>
                <a:ea typeface="ヒラギノ角ゴ Pro W3" charset="-128"/>
              </a:rPr>
              <a:t>The second language area to be discovered is called Wernicke's area, after Carl Wernicke, a German neurologist who discovered the area while studying patients who had similar symptoms to Broca's area patients but damage to a different part of their brain. These people had damage to an area of the brain</a:t>
            </a:r>
            <a:r>
              <a:rPr lang="en-US" baseline="0" dirty="0" smtClean="0">
                <a:latin typeface="Times New Roman" charset="0"/>
                <a:ea typeface="ヒラギノ角ゴ Pro W3" charset="-128"/>
              </a:rPr>
              <a:t> that </a:t>
            </a:r>
            <a:r>
              <a:rPr lang="en-US" dirty="0" smtClean="0">
                <a:latin typeface="Times New Roman" charset="0"/>
                <a:ea typeface="ヒラギノ角ゴ Pro W3" charset="-128"/>
              </a:rPr>
              <a:t>affected speech comprehension called receptive aphasia.  People with receptive aphasia also have difficulty recalling the names of objects, often responding with words that sound similar, or the names of related things, as if they are having a hard time recalling word associations.</a:t>
            </a:r>
          </a:p>
          <a:p>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11</a:t>
            </a:fld>
            <a:endParaRPr lang="en-US" dirty="0"/>
          </a:p>
        </p:txBody>
      </p:sp>
    </p:spTree>
    <p:extLst>
      <p:ext uri="{BB962C8B-B14F-4D97-AF65-F5344CB8AC3E}">
        <p14:creationId xmlns:p14="http://schemas.microsoft.com/office/powerpoint/2010/main" val="23914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50013541-4D4A-4683-8A81-ED5E9B19693F}"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9DBE545D-94EF-48D5-B086-5D92FF72BB3D}" type="slidenum">
              <a:rPr lang="en-US"/>
              <a:pPr>
                <a:defRPr/>
              </a:pPr>
              <a:t>‹#›</a:t>
            </a:fld>
            <a:endParaRPr lang="en-US" dirty="0"/>
          </a:p>
        </p:txBody>
      </p:sp>
    </p:spTree>
    <p:extLst>
      <p:ext uri="{BB962C8B-B14F-4D97-AF65-F5344CB8AC3E}">
        <p14:creationId xmlns:p14="http://schemas.microsoft.com/office/powerpoint/2010/main" val="429483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26B5C40-9E46-4F91-8C72-F05CDB37DAB5}"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F61E40E-4322-4342-B53F-B95B907AFAF7}" type="slidenum">
              <a:rPr lang="en-US"/>
              <a:pPr>
                <a:defRPr/>
              </a:pPr>
              <a:t>‹#›</a:t>
            </a:fld>
            <a:endParaRPr lang="en-US" dirty="0"/>
          </a:p>
        </p:txBody>
      </p:sp>
    </p:spTree>
    <p:extLst>
      <p:ext uri="{BB962C8B-B14F-4D97-AF65-F5344CB8AC3E}">
        <p14:creationId xmlns:p14="http://schemas.microsoft.com/office/powerpoint/2010/main" val="166410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F2AF1C8A-97EC-44BF-84FB-DDC436A361BC}"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9C1B803-EF83-408D-BFD7-9CBF64D6A782}" type="slidenum">
              <a:rPr lang="en-US"/>
              <a:pPr>
                <a:defRPr/>
              </a:pPr>
              <a:t>‹#›</a:t>
            </a:fld>
            <a:endParaRPr lang="en-US" dirty="0"/>
          </a:p>
        </p:txBody>
      </p:sp>
    </p:spTree>
    <p:extLst>
      <p:ext uri="{BB962C8B-B14F-4D97-AF65-F5344CB8AC3E}">
        <p14:creationId xmlns:p14="http://schemas.microsoft.com/office/powerpoint/2010/main" val="418083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3F8B3F-A2F4-4374-AE48-1F1AAEEB6023}"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690EE7-13CC-4908-8F8C-25822FFA84D8}" type="slidenum">
              <a:rPr lang="en-US"/>
              <a:pPr>
                <a:defRPr/>
              </a:pPr>
              <a:t>‹#›</a:t>
            </a:fld>
            <a:endParaRPr lang="en-US" dirty="0"/>
          </a:p>
        </p:txBody>
      </p:sp>
    </p:spTree>
    <p:extLst>
      <p:ext uri="{BB962C8B-B14F-4D97-AF65-F5344CB8AC3E}">
        <p14:creationId xmlns:p14="http://schemas.microsoft.com/office/powerpoint/2010/main" val="168983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DEDCE-55BB-4472-A061-0E418C52F7D3}"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pPr>
              <a:defRPr/>
            </a:pPr>
            <a:fld id="{777A361B-253D-4461-BB41-89D82972233F}" type="slidenum">
              <a:rPr lang="en-US"/>
              <a:pPr>
                <a:defRPr/>
              </a:pPr>
              <a:t>‹#›</a:t>
            </a:fld>
            <a:endParaRPr lang="en-US" dirty="0"/>
          </a:p>
        </p:txBody>
      </p:sp>
    </p:spTree>
    <p:extLst>
      <p:ext uri="{BB962C8B-B14F-4D97-AF65-F5344CB8AC3E}">
        <p14:creationId xmlns:p14="http://schemas.microsoft.com/office/powerpoint/2010/main" val="1249923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08636-0093-4543-A11A-F96A3BC559E6}"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1B9D49-C0C0-4228-B817-9F91D96B458D}" type="slidenum">
              <a:rPr lang="en-US"/>
              <a:pPr>
                <a:defRPr/>
              </a:pPr>
              <a:t>‹#›</a:t>
            </a:fld>
            <a:endParaRPr lang="en-US" dirty="0"/>
          </a:p>
        </p:txBody>
      </p:sp>
    </p:spTree>
    <p:extLst>
      <p:ext uri="{BB962C8B-B14F-4D97-AF65-F5344CB8AC3E}">
        <p14:creationId xmlns:p14="http://schemas.microsoft.com/office/powerpoint/2010/main" val="388427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B430D5-D7D5-46A9-A9BB-5849268E5407}"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3AD739-A8F1-4DD7-A6A2-E1F076C47C56}" type="slidenum">
              <a:rPr lang="en-US"/>
              <a:pPr>
                <a:defRPr/>
              </a:pPr>
              <a:t>‹#›</a:t>
            </a:fld>
            <a:endParaRPr lang="en-US" dirty="0"/>
          </a:p>
        </p:txBody>
      </p:sp>
    </p:spTree>
    <p:extLst>
      <p:ext uri="{BB962C8B-B14F-4D97-AF65-F5344CB8AC3E}">
        <p14:creationId xmlns:p14="http://schemas.microsoft.com/office/powerpoint/2010/main" val="227080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DA63CC-F533-43BB-9494-09EAC3720A23}" type="datetime1">
              <a:rPr lang="en-US"/>
              <a:pPr>
                <a:defRPr/>
              </a:pPr>
              <a:t>1/22/2019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8291CB-6F1A-402F-A70A-327A12D1EB0E}" type="slidenum">
              <a:rPr lang="en-US"/>
              <a:pPr>
                <a:defRPr/>
              </a:pPr>
              <a:t>‹#›</a:t>
            </a:fld>
            <a:endParaRPr lang="en-US" dirty="0"/>
          </a:p>
        </p:txBody>
      </p:sp>
    </p:spTree>
    <p:extLst>
      <p:ext uri="{BB962C8B-B14F-4D97-AF65-F5344CB8AC3E}">
        <p14:creationId xmlns:p14="http://schemas.microsoft.com/office/powerpoint/2010/main" val="4024040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3985AD-4A38-4BEF-B7C9-1171C2C9D1EE}" type="datetime1">
              <a:rPr lang="en-US"/>
              <a:pPr>
                <a:defRPr/>
              </a:pPr>
              <a:t>1/22/2019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39B6538-4665-474E-8013-E749EBD10B37}" type="slidenum">
              <a:rPr lang="en-US"/>
              <a:pPr>
                <a:defRPr/>
              </a:pPr>
              <a:t>‹#›</a:t>
            </a:fld>
            <a:endParaRPr lang="en-US" dirty="0"/>
          </a:p>
        </p:txBody>
      </p:sp>
    </p:spTree>
    <p:extLst>
      <p:ext uri="{BB962C8B-B14F-4D97-AF65-F5344CB8AC3E}">
        <p14:creationId xmlns:p14="http://schemas.microsoft.com/office/powerpoint/2010/main" val="2287046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120757-9DA8-4C70-899E-885D6A84280E}" type="datetime1">
              <a:rPr lang="en-US"/>
              <a:pPr>
                <a:defRPr/>
              </a:pPr>
              <a:t>1/22/2019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077C96-A84F-485F-9418-48F9877A1BEA}" type="slidenum">
              <a:rPr lang="en-US"/>
              <a:pPr>
                <a:defRPr/>
              </a:pPr>
              <a:t>‹#›</a:t>
            </a:fld>
            <a:endParaRPr lang="en-US" dirty="0"/>
          </a:p>
        </p:txBody>
      </p:sp>
    </p:spTree>
    <p:extLst>
      <p:ext uri="{BB962C8B-B14F-4D97-AF65-F5344CB8AC3E}">
        <p14:creationId xmlns:p14="http://schemas.microsoft.com/office/powerpoint/2010/main" val="33009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66DA93-FBD0-46EF-85FE-576592AC1FA3}"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02C948-E4D5-4FCE-A00B-DFFACD75E2AE}" type="slidenum">
              <a:rPr lang="en-US"/>
              <a:pPr>
                <a:defRPr/>
              </a:pPr>
              <a:t>‹#›</a:t>
            </a:fld>
            <a:endParaRPr lang="en-US" dirty="0"/>
          </a:p>
        </p:txBody>
      </p:sp>
    </p:spTree>
    <p:extLst>
      <p:ext uri="{BB962C8B-B14F-4D97-AF65-F5344CB8AC3E}">
        <p14:creationId xmlns:p14="http://schemas.microsoft.com/office/powerpoint/2010/main" val="304597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771FB0D-7973-4372-8E12-E0120F167A09}"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ea typeface="ＭＳ Ｐゴシック" pitchFamily="34" charset="-128"/>
              </a:defRPr>
            </a:lvl1pPr>
          </a:lstStyle>
          <a:p>
            <a:pPr>
              <a:defRPr/>
            </a:pPr>
            <a:fld id="{C99454EA-5ADD-42C2-ACA6-111A0E5832F7}" type="slidenum">
              <a:rPr lang="en-US"/>
              <a:pPr>
                <a:defRPr/>
              </a:pPr>
              <a:t>‹#›</a:t>
            </a:fld>
            <a:endParaRPr lang="en-US" dirty="0"/>
          </a:p>
        </p:txBody>
      </p:sp>
    </p:spTree>
    <p:extLst>
      <p:ext uri="{BB962C8B-B14F-4D97-AF65-F5344CB8AC3E}">
        <p14:creationId xmlns:p14="http://schemas.microsoft.com/office/powerpoint/2010/main" val="32135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14E6E0-3148-49E9-928E-4FE058416670}"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4E1F2-23B2-4D1F-915D-E50E15134F6D}" type="slidenum">
              <a:rPr lang="en-US"/>
              <a:pPr>
                <a:defRPr/>
              </a:pPr>
              <a:t>‹#›</a:t>
            </a:fld>
            <a:endParaRPr lang="en-US" dirty="0"/>
          </a:p>
        </p:txBody>
      </p:sp>
    </p:spTree>
    <p:extLst>
      <p:ext uri="{BB962C8B-B14F-4D97-AF65-F5344CB8AC3E}">
        <p14:creationId xmlns:p14="http://schemas.microsoft.com/office/powerpoint/2010/main" val="983699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9C5FC7-713A-4D02-B194-DDCA9747EB23}"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05EC7A-D3E7-47EB-92C3-36AD47024204}" type="slidenum">
              <a:rPr lang="en-US"/>
              <a:pPr>
                <a:defRPr/>
              </a:pPr>
              <a:t>‹#›</a:t>
            </a:fld>
            <a:endParaRPr lang="en-US" dirty="0"/>
          </a:p>
        </p:txBody>
      </p:sp>
    </p:spTree>
    <p:extLst>
      <p:ext uri="{BB962C8B-B14F-4D97-AF65-F5344CB8AC3E}">
        <p14:creationId xmlns:p14="http://schemas.microsoft.com/office/powerpoint/2010/main" val="17909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6E2A3-BCDF-4599-91A1-D87C1ED5915D}"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584424-B152-4C52-85B1-41C3BF7684AC}" type="slidenum">
              <a:rPr lang="en-US"/>
              <a:pPr>
                <a:defRPr/>
              </a:pPr>
              <a:t>‹#›</a:t>
            </a:fld>
            <a:endParaRPr lang="en-US" dirty="0"/>
          </a:p>
        </p:txBody>
      </p:sp>
    </p:spTree>
    <p:extLst>
      <p:ext uri="{BB962C8B-B14F-4D97-AF65-F5344CB8AC3E}">
        <p14:creationId xmlns:p14="http://schemas.microsoft.com/office/powerpoint/2010/main" val="66150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B270972-3479-4082-AC60-58113A413817}"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B30EA98F-FC00-428D-9CFF-23DD7B613EFC}" type="slidenum">
              <a:rPr lang="en-US"/>
              <a:pPr>
                <a:defRPr/>
              </a:pPr>
              <a:t>‹#›</a:t>
            </a:fld>
            <a:endParaRPr lang="en-US" dirty="0"/>
          </a:p>
        </p:txBody>
      </p:sp>
    </p:spTree>
    <p:extLst>
      <p:ext uri="{BB962C8B-B14F-4D97-AF65-F5344CB8AC3E}">
        <p14:creationId xmlns:p14="http://schemas.microsoft.com/office/powerpoint/2010/main" val="266591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582C37B-240E-44ED-A693-CC45CC173A81}"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EC0A38D-3C6A-4462-A149-DAEC8628E8B4}" type="slidenum">
              <a:rPr lang="en-US"/>
              <a:pPr>
                <a:defRPr/>
              </a:pPr>
              <a:t>‹#›</a:t>
            </a:fld>
            <a:endParaRPr lang="en-US" dirty="0"/>
          </a:p>
        </p:txBody>
      </p:sp>
    </p:spTree>
    <p:extLst>
      <p:ext uri="{BB962C8B-B14F-4D97-AF65-F5344CB8AC3E}">
        <p14:creationId xmlns:p14="http://schemas.microsoft.com/office/powerpoint/2010/main" val="136933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8F12F0AB-6A47-43AC-97DE-E40FCFB85C96}" type="datetime1">
              <a:rPr lang="en-US"/>
              <a:pPr>
                <a:defRPr/>
              </a:pPr>
              <a:t>1/22/2019</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747B001-50D3-409A-BF12-789014A0B603}" type="slidenum">
              <a:rPr lang="en-US"/>
              <a:pPr>
                <a:defRPr/>
              </a:pPr>
              <a:t>‹#›</a:t>
            </a:fld>
            <a:endParaRPr lang="en-US" dirty="0"/>
          </a:p>
        </p:txBody>
      </p:sp>
    </p:spTree>
    <p:extLst>
      <p:ext uri="{BB962C8B-B14F-4D97-AF65-F5344CB8AC3E}">
        <p14:creationId xmlns:p14="http://schemas.microsoft.com/office/powerpoint/2010/main" val="117360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DEEB66A8-276C-4507-A574-745F7FD8E259}" type="datetime1">
              <a:rPr lang="en-US"/>
              <a:pPr>
                <a:defRPr/>
              </a:pPr>
              <a:t>1/22/2019</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8527CDB-B5CB-4F33-BAAF-2C854459CCFB}" type="slidenum">
              <a:rPr lang="en-US"/>
              <a:pPr>
                <a:defRPr/>
              </a:pPr>
              <a:t>‹#›</a:t>
            </a:fld>
            <a:endParaRPr lang="en-US" dirty="0"/>
          </a:p>
        </p:txBody>
      </p:sp>
    </p:spTree>
    <p:extLst>
      <p:ext uri="{BB962C8B-B14F-4D97-AF65-F5344CB8AC3E}">
        <p14:creationId xmlns:p14="http://schemas.microsoft.com/office/powerpoint/2010/main" val="311141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48457327-E465-4B2E-BAF4-73ED7275ACF5}" type="datetime1">
              <a:rPr lang="en-US"/>
              <a:pPr>
                <a:defRPr/>
              </a:pPr>
              <a:t>1/22/2019</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543D04C-4957-4EB0-84F7-AE1BC560EB5F}" type="slidenum">
              <a:rPr lang="en-US"/>
              <a:pPr>
                <a:defRPr/>
              </a:pPr>
              <a:t>‹#›</a:t>
            </a:fld>
            <a:endParaRPr lang="en-US" dirty="0"/>
          </a:p>
        </p:txBody>
      </p:sp>
    </p:spTree>
    <p:extLst>
      <p:ext uri="{BB962C8B-B14F-4D97-AF65-F5344CB8AC3E}">
        <p14:creationId xmlns:p14="http://schemas.microsoft.com/office/powerpoint/2010/main" val="227372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28627859-6765-4F19-93EE-7CCCC6508D9A}"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7913F3E-2700-495B-9C71-B39A07E04369}" type="slidenum">
              <a:rPr lang="en-US"/>
              <a:pPr>
                <a:defRPr/>
              </a:pPr>
              <a:t>‹#›</a:t>
            </a:fld>
            <a:endParaRPr lang="en-US" dirty="0"/>
          </a:p>
        </p:txBody>
      </p:sp>
    </p:spTree>
    <p:extLst>
      <p:ext uri="{BB962C8B-B14F-4D97-AF65-F5344CB8AC3E}">
        <p14:creationId xmlns:p14="http://schemas.microsoft.com/office/powerpoint/2010/main" val="128342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22C3F071-866D-4FCA-9A2E-ECDF2B0CE065}"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6EF5B5D-75DC-4EE9-BAB8-13A33A04218E}" type="slidenum">
              <a:rPr lang="en-US"/>
              <a:pPr>
                <a:defRPr/>
              </a:pPr>
              <a:t>‹#›</a:t>
            </a:fld>
            <a:endParaRPr lang="en-US" dirty="0"/>
          </a:p>
        </p:txBody>
      </p:sp>
    </p:spTree>
    <p:extLst>
      <p:ext uri="{BB962C8B-B14F-4D97-AF65-F5344CB8AC3E}">
        <p14:creationId xmlns:p14="http://schemas.microsoft.com/office/powerpoint/2010/main" val="317520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fld id="{1AD00D92-4A99-42F6-9199-A6F5560B81B2}" type="datetime1">
              <a:rPr lang="en-US"/>
              <a:pPr fontAlgn="base">
                <a:spcBef>
                  <a:spcPct val="0"/>
                </a:spcBef>
                <a:spcAft>
                  <a:spcPct val="0"/>
                </a:spcAft>
                <a:defRPr/>
              </a:pPr>
              <a:t>1/22/2019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fld id="{BEE7A7A3-ED7E-4BB1-AAB3-C97E5B9780D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62866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EAC30B48-1A21-4353-A0BF-DE4F3E27D03F}" type="datetime1">
              <a:rPr lang="en-US">
                <a:ea typeface="ＭＳ Ｐゴシック" pitchFamily="34" charset="-128"/>
              </a:rPr>
              <a:pPr fontAlgn="base">
                <a:spcBef>
                  <a:spcPct val="0"/>
                </a:spcBef>
                <a:spcAft>
                  <a:spcPct val="0"/>
                </a:spcAft>
                <a:defRPr/>
              </a:pPr>
              <a:t>1/22/2019</a:t>
            </a:fld>
            <a:endParaRPr lang="en-US" dirty="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E345377A-36F7-4302-B9DA-33E6AC06819C}" type="slidenum">
              <a:rPr lang="en-US">
                <a:ea typeface="ＭＳ Ｐゴシック" pitchFamily="34" charset="-128"/>
              </a:rPr>
              <a:pPr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2729736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3"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a:off x="1295400" y="3024346"/>
            <a:ext cx="6934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200" b="1" dirty="0">
                <a:solidFill>
                  <a:srgbClr val="000000"/>
                </a:solidFill>
                <a:latin typeface="Calibri" pitchFamily="34" charset="0"/>
                <a:cs typeface="Calibri" pitchFamily="34" charset="0"/>
              </a:rPr>
              <a:t>Nervous System: Part </a:t>
            </a:r>
            <a:r>
              <a:rPr lang="en-US" sz="3200" b="1" dirty="0" smtClean="0">
                <a:solidFill>
                  <a:srgbClr val="000000"/>
                </a:solidFill>
                <a:latin typeface="Calibri" pitchFamily="34" charset="0"/>
                <a:cs typeface="Calibri" pitchFamily="34" charset="0"/>
              </a:rPr>
              <a:t>IV</a:t>
            </a:r>
            <a:endParaRPr lang="en-US" sz="3200" b="1" dirty="0">
              <a:solidFill>
                <a:srgbClr val="000000"/>
              </a:solidFill>
              <a:latin typeface="Calibri" pitchFamily="34" charset="0"/>
              <a:cs typeface="Calibri" pitchFamily="34" charset="0"/>
            </a:endParaRPr>
          </a:p>
          <a:p>
            <a:pPr algn="ctr" eaLnBrk="1" fontAlgn="base" hangingPunct="1">
              <a:spcBef>
                <a:spcPct val="0"/>
              </a:spcBef>
              <a:spcAft>
                <a:spcPct val="0"/>
              </a:spcAft>
            </a:pPr>
            <a:r>
              <a:rPr lang="en-US" sz="3200" b="1" dirty="0" smtClean="0">
                <a:solidFill>
                  <a:srgbClr val="000000"/>
                </a:solidFill>
                <a:latin typeface="Calibri" pitchFamily="34" charset="0"/>
                <a:cs typeface="Calibri" pitchFamily="34" charset="0"/>
              </a:rPr>
              <a:t>The Central Nervous System</a:t>
            </a:r>
          </a:p>
          <a:p>
            <a:pPr algn="ctr" eaLnBrk="1" fontAlgn="base" hangingPunct="1">
              <a:spcBef>
                <a:spcPct val="0"/>
              </a:spcBef>
              <a:spcAft>
                <a:spcPct val="0"/>
              </a:spcAft>
            </a:pPr>
            <a:r>
              <a:rPr lang="en-US" sz="3200" b="1" dirty="0" smtClean="0">
                <a:solidFill>
                  <a:srgbClr val="000000"/>
                </a:solidFill>
                <a:latin typeface="Calibri" pitchFamily="34" charset="0"/>
                <a:cs typeface="Calibri" pitchFamily="34" charset="0"/>
              </a:rPr>
              <a:t>The Brain</a:t>
            </a:r>
            <a:endParaRPr lang="en-US" sz="3200"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4175621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8" descr="49_15CerebralCortex-U"/>
          <p:cNvPicPr>
            <a:picLocks noChangeAspect="1" noChangeArrowheads="1"/>
          </p:cNvPicPr>
          <p:nvPr/>
        </p:nvPicPr>
        <p:blipFill>
          <a:blip r:embed="rId3"/>
          <a:srcRect/>
          <a:stretch>
            <a:fillRect/>
          </a:stretch>
        </p:blipFill>
        <p:spPr bwMode="auto">
          <a:xfrm>
            <a:off x="296863" y="411163"/>
            <a:ext cx="8548687" cy="6035675"/>
          </a:xfrm>
          <a:prstGeom prst="rect">
            <a:avLst/>
          </a:prstGeom>
          <a:noFill/>
          <a:ln w="9525">
            <a:noFill/>
            <a:miter lim="800000"/>
            <a:headEnd/>
            <a:tailEnd/>
          </a:ln>
        </p:spPr>
      </p:pic>
      <p:sp>
        <p:nvSpPr>
          <p:cNvPr id="59396" name="Text Box 4"/>
          <p:cNvSpPr txBox="1">
            <a:spLocks noChangeArrowheads="1"/>
          </p:cNvSpPr>
          <p:nvPr/>
        </p:nvSpPr>
        <p:spPr bwMode="auto">
          <a:xfrm>
            <a:off x="3011488" y="422275"/>
            <a:ext cx="2047875" cy="8651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Motor cortex</a:t>
            </a:r>
            <a:br>
              <a:rPr lang="en-US" sz="1800" b="1" dirty="0"/>
            </a:br>
            <a:r>
              <a:rPr lang="en-US" sz="1800" b="1" dirty="0"/>
              <a:t>(control of</a:t>
            </a:r>
            <a:br>
              <a:rPr lang="en-US" sz="1800" b="1" dirty="0"/>
            </a:br>
            <a:r>
              <a:rPr lang="en-US" sz="1800" b="1" dirty="0"/>
              <a:t>skeletal muscles)</a:t>
            </a:r>
          </a:p>
        </p:txBody>
      </p:sp>
      <p:sp>
        <p:nvSpPr>
          <p:cNvPr id="59397" name="Text Box 9"/>
          <p:cNvSpPr txBox="1">
            <a:spLocks noChangeArrowheads="1"/>
          </p:cNvSpPr>
          <p:nvPr/>
        </p:nvSpPr>
        <p:spPr bwMode="auto">
          <a:xfrm>
            <a:off x="1233488" y="1103313"/>
            <a:ext cx="1347787" cy="2555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Frontal lobe</a:t>
            </a:r>
          </a:p>
        </p:txBody>
      </p:sp>
      <p:sp>
        <p:nvSpPr>
          <p:cNvPr id="59398" name="Text Box 10"/>
          <p:cNvSpPr txBox="1">
            <a:spLocks noChangeArrowheads="1"/>
          </p:cNvSpPr>
          <p:nvPr/>
        </p:nvSpPr>
        <p:spPr bwMode="auto">
          <a:xfrm>
            <a:off x="339725" y="1585913"/>
            <a:ext cx="1957388" cy="8778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Prefrontal cortex</a:t>
            </a:r>
            <a:br>
              <a:rPr lang="en-US" sz="1800" b="1" dirty="0"/>
            </a:br>
            <a:r>
              <a:rPr lang="en-US" sz="1800" b="1" dirty="0"/>
              <a:t>(decision making,</a:t>
            </a:r>
            <a:br>
              <a:rPr lang="en-US" sz="1800" b="1" dirty="0"/>
            </a:br>
            <a:r>
              <a:rPr lang="en-US" sz="1800" b="1" dirty="0"/>
              <a:t>planning)</a:t>
            </a:r>
          </a:p>
        </p:txBody>
      </p:sp>
      <p:sp>
        <p:nvSpPr>
          <p:cNvPr id="59399" name="Text Box 11"/>
          <p:cNvSpPr txBox="1">
            <a:spLocks noChangeArrowheads="1"/>
          </p:cNvSpPr>
          <p:nvPr/>
        </p:nvSpPr>
        <p:spPr bwMode="auto">
          <a:xfrm>
            <a:off x="333375" y="3656013"/>
            <a:ext cx="1890713" cy="5476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Broca’s area</a:t>
            </a:r>
            <a:br>
              <a:rPr lang="en-US" sz="1800" b="1" dirty="0"/>
            </a:br>
            <a:r>
              <a:rPr lang="en-US" sz="1800" b="1" dirty="0"/>
              <a:t>(forming speech)</a:t>
            </a:r>
          </a:p>
        </p:txBody>
      </p:sp>
      <p:sp>
        <p:nvSpPr>
          <p:cNvPr id="59400" name="Text Box 12"/>
          <p:cNvSpPr txBox="1">
            <a:spLocks noChangeArrowheads="1"/>
          </p:cNvSpPr>
          <p:nvPr/>
        </p:nvSpPr>
        <p:spPr bwMode="auto">
          <a:xfrm>
            <a:off x="993775" y="4516438"/>
            <a:ext cx="1600200" cy="2698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Temporal lobe</a:t>
            </a:r>
          </a:p>
        </p:txBody>
      </p:sp>
      <p:sp>
        <p:nvSpPr>
          <p:cNvPr id="59401" name="Text Box 13"/>
          <p:cNvSpPr txBox="1">
            <a:spLocks noChangeArrowheads="1"/>
          </p:cNvSpPr>
          <p:nvPr/>
        </p:nvSpPr>
        <p:spPr bwMode="auto">
          <a:xfrm>
            <a:off x="769938" y="5019675"/>
            <a:ext cx="2765425" cy="2825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Auditory cortex (hearing)</a:t>
            </a:r>
          </a:p>
        </p:txBody>
      </p:sp>
      <p:sp>
        <p:nvSpPr>
          <p:cNvPr id="59402" name="Text Box 14"/>
          <p:cNvSpPr txBox="1">
            <a:spLocks noChangeArrowheads="1"/>
          </p:cNvSpPr>
          <p:nvPr/>
        </p:nvSpPr>
        <p:spPr bwMode="auto">
          <a:xfrm>
            <a:off x="1874838" y="5740400"/>
            <a:ext cx="2963862" cy="5334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Wernicke’s area</a:t>
            </a:r>
            <a:br>
              <a:rPr lang="en-US" sz="1800" b="1" dirty="0"/>
            </a:br>
            <a:r>
              <a:rPr lang="en-US" sz="1800" b="1" dirty="0"/>
              <a:t>(comprehending language)</a:t>
            </a:r>
          </a:p>
        </p:txBody>
      </p:sp>
      <p:sp>
        <p:nvSpPr>
          <p:cNvPr id="59403" name="Text Box 15"/>
          <p:cNvSpPr txBox="1">
            <a:spLocks noChangeArrowheads="1"/>
          </p:cNvSpPr>
          <p:nvPr/>
        </p:nvSpPr>
        <p:spPr bwMode="auto">
          <a:xfrm>
            <a:off x="5511800" y="687388"/>
            <a:ext cx="2460625" cy="50641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Somatosensory cortex</a:t>
            </a:r>
            <a:br>
              <a:rPr lang="en-US" sz="1800" b="1" dirty="0"/>
            </a:br>
            <a:r>
              <a:rPr lang="en-US" sz="1800" b="1" dirty="0"/>
              <a:t>(sense of touch)</a:t>
            </a:r>
          </a:p>
        </p:txBody>
      </p:sp>
      <p:sp>
        <p:nvSpPr>
          <p:cNvPr id="59404" name="Text Box 16"/>
          <p:cNvSpPr txBox="1">
            <a:spLocks noChangeArrowheads="1"/>
          </p:cNvSpPr>
          <p:nvPr/>
        </p:nvSpPr>
        <p:spPr bwMode="auto">
          <a:xfrm>
            <a:off x="6365875" y="1409700"/>
            <a:ext cx="1389063" cy="2428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Parietal lobe</a:t>
            </a:r>
          </a:p>
        </p:txBody>
      </p:sp>
      <p:sp>
        <p:nvSpPr>
          <p:cNvPr id="59405" name="Text Box 17"/>
          <p:cNvSpPr txBox="1">
            <a:spLocks noChangeArrowheads="1"/>
          </p:cNvSpPr>
          <p:nvPr/>
        </p:nvSpPr>
        <p:spPr bwMode="auto">
          <a:xfrm>
            <a:off x="6457950" y="1898650"/>
            <a:ext cx="2341563" cy="7572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Sensory association</a:t>
            </a:r>
            <a:br>
              <a:rPr lang="en-US" sz="1800" b="1" dirty="0"/>
            </a:br>
            <a:r>
              <a:rPr lang="en-US" sz="1800" b="1" dirty="0"/>
              <a:t>cortex (integration of</a:t>
            </a:r>
            <a:br>
              <a:rPr lang="en-US" sz="1800" b="1" dirty="0"/>
            </a:br>
            <a:r>
              <a:rPr lang="en-US" sz="1800" b="1" dirty="0"/>
              <a:t>sensory information)</a:t>
            </a:r>
          </a:p>
        </p:txBody>
      </p:sp>
      <p:sp>
        <p:nvSpPr>
          <p:cNvPr id="59406" name="Text Box 18"/>
          <p:cNvSpPr txBox="1">
            <a:spLocks noChangeArrowheads="1"/>
          </p:cNvSpPr>
          <p:nvPr/>
        </p:nvSpPr>
        <p:spPr bwMode="auto">
          <a:xfrm>
            <a:off x="6808788" y="3187700"/>
            <a:ext cx="2008187" cy="10096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Visual association</a:t>
            </a:r>
            <a:br>
              <a:rPr lang="en-US" sz="1800" b="1" dirty="0"/>
            </a:br>
            <a:r>
              <a:rPr lang="en-US" sz="1800" b="1" dirty="0"/>
              <a:t>cortex (combining</a:t>
            </a:r>
            <a:br>
              <a:rPr lang="en-US" sz="1800" b="1" dirty="0"/>
            </a:br>
            <a:r>
              <a:rPr lang="en-US" sz="1800" b="1" dirty="0"/>
              <a:t>images and object</a:t>
            </a:r>
            <a:br>
              <a:rPr lang="en-US" sz="1800" b="1" dirty="0"/>
            </a:br>
            <a:r>
              <a:rPr lang="en-US" sz="1800" b="1" dirty="0"/>
              <a:t>recognition)</a:t>
            </a:r>
          </a:p>
        </p:txBody>
      </p:sp>
      <p:sp>
        <p:nvSpPr>
          <p:cNvPr id="59407" name="Text Box 19"/>
          <p:cNvSpPr txBox="1">
            <a:spLocks noChangeArrowheads="1"/>
          </p:cNvSpPr>
          <p:nvPr/>
        </p:nvSpPr>
        <p:spPr bwMode="auto">
          <a:xfrm>
            <a:off x="7046913" y="4630738"/>
            <a:ext cx="1517650" cy="2936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Occipital lobe</a:t>
            </a:r>
          </a:p>
        </p:txBody>
      </p:sp>
      <p:sp>
        <p:nvSpPr>
          <p:cNvPr id="59408" name="Text Box 20"/>
          <p:cNvSpPr txBox="1">
            <a:spLocks noChangeArrowheads="1"/>
          </p:cNvSpPr>
          <p:nvPr/>
        </p:nvSpPr>
        <p:spPr bwMode="auto">
          <a:xfrm>
            <a:off x="5056188" y="5524500"/>
            <a:ext cx="1266825" cy="2286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Cerebellum</a:t>
            </a:r>
          </a:p>
        </p:txBody>
      </p:sp>
      <p:sp>
        <p:nvSpPr>
          <p:cNvPr id="59409" name="Text Box 21"/>
          <p:cNvSpPr txBox="1">
            <a:spLocks noChangeArrowheads="1"/>
          </p:cNvSpPr>
          <p:nvPr/>
        </p:nvSpPr>
        <p:spPr bwMode="auto">
          <a:xfrm>
            <a:off x="6604000" y="5232400"/>
            <a:ext cx="2100263" cy="110172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Visual cortex</a:t>
            </a:r>
            <a:br>
              <a:rPr lang="en-US" sz="1800" b="1" dirty="0"/>
            </a:br>
            <a:r>
              <a:rPr lang="en-US" sz="1800" b="1" dirty="0"/>
              <a:t>(processing visual</a:t>
            </a:r>
            <a:br>
              <a:rPr lang="en-US" sz="1800" b="1" dirty="0"/>
            </a:br>
            <a:r>
              <a:rPr lang="en-US" sz="1800" b="1" dirty="0"/>
              <a:t>stimuli and pattern</a:t>
            </a:r>
            <a:br>
              <a:rPr lang="en-US" sz="1800" b="1" dirty="0"/>
            </a:br>
            <a:r>
              <a:rPr lang="en-US" sz="1800" b="1" dirty="0"/>
              <a:t>recognition)</a:t>
            </a:r>
          </a:p>
        </p:txBody>
      </p:sp>
      <p:sp>
        <p:nvSpPr>
          <p:cNvPr id="59410" name="Line 22"/>
          <p:cNvSpPr>
            <a:spLocks noChangeShapeType="1"/>
          </p:cNvSpPr>
          <p:nvPr/>
        </p:nvSpPr>
        <p:spPr bwMode="auto">
          <a:xfrm>
            <a:off x="3346450" y="1190625"/>
            <a:ext cx="555625" cy="11112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1" name="Line 23"/>
          <p:cNvSpPr>
            <a:spLocks noChangeShapeType="1"/>
          </p:cNvSpPr>
          <p:nvPr/>
        </p:nvSpPr>
        <p:spPr bwMode="auto">
          <a:xfrm>
            <a:off x="2381250" y="1389063"/>
            <a:ext cx="568325" cy="58261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2" name="Line 24"/>
          <p:cNvSpPr>
            <a:spLocks noChangeShapeType="1"/>
          </p:cNvSpPr>
          <p:nvPr/>
        </p:nvSpPr>
        <p:spPr bwMode="auto">
          <a:xfrm flipV="1">
            <a:off x="2381250" y="1376363"/>
            <a:ext cx="12700" cy="127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3" name="Line 25"/>
          <p:cNvSpPr>
            <a:spLocks noChangeShapeType="1"/>
          </p:cNvSpPr>
          <p:nvPr/>
        </p:nvSpPr>
        <p:spPr bwMode="auto">
          <a:xfrm>
            <a:off x="1428750" y="2222500"/>
            <a:ext cx="661988" cy="4635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4" name="Line 26"/>
          <p:cNvSpPr>
            <a:spLocks noChangeShapeType="1"/>
          </p:cNvSpPr>
          <p:nvPr/>
        </p:nvSpPr>
        <p:spPr bwMode="auto">
          <a:xfrm flipV="1">
            <a:off x="1746250" y="3068638"/>
            <a:ext cx="1322388" cy="68897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5" name="Line 27"/>
          <p:cNvSpPr>
            <a:spLocks noChangeShapeType="1"/>
          </p:cNvSpPr>
          <p:nvPr/>
        </p:nvSpPr>
        <p:spPr bwMode="auto">
          <a:xfrm flipV="1">
            <a:off x="2646363" y="4100513"/>
            <a:ext cx="528637" cy="37147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6" name="Line 28"/>
          <p:cNvSpPr>
            <a:spLocks noChangeShapeType="1"/>
          </p:cNvSpPr>
          <p:nvPr/>
        </p:nvSpPr>
        <p:spPr bwMode="auto">
          <a:xfrm flipH="1">
            <a:off x="3028950" y="3889375"/>
            <a:ext cx="1177925" cy="11239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7" name="Line 29"/>
          <p:cNvSpPr>
            <a:spLocks noChangeShapeType="1"/>
          </p:cNvSpPr>
          <p:nvPr/>
        </p:nvSpPr>
        <p:spPr bwMode="auto">
          <a:xfrm flipH="1">
            <a:off x="3638550" y="3306763"/>
            <a:ext cx="1851025" cy="24352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8" name="Line 30"/>
          <p:cNvSpPr>
            <a:spLocks noChangeShapeType="1"/>
          </p:cNvSpPr>
          <p:nvPr/>
        </p:nvSpPr>
        <p:spPr bwMode="auto">
          <a:xfrm>
            <a:off x="5410200" y="4933950"/>
            <a:ext cx="92075" cy="582613"/>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9" name="Line 31"/>
          <p:cNvSpPr>
            <a:spLocks noChangeShapeType="1"/>
          </p:cNvSpPr>
          <p:nvPr/>
        </p:nvSpPr>
        <p:spPr bwMode="auto">
          <a:xfrm>
            <a:off x="5807075" y="4167188"/>
            <a:ext cx="714375" cy="11779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0" name="Line 32"/>
          <p:cNvSpPr>
            <a:spLocks noChangeShapeType="1"/>
          </p:cNvSpPr>
          <p:nvPr/>
        </p:nvSpPr>
        <p:spPr bwMode="auto">
          <a:xfrm>
            <a:off x="6256338" y="4154488"/>
            <a:ext cx="714375" cy="5810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1" name="Line 33"/>
          <p:cNvSpPr>
            <a:spLocks noChangeShapeType="1"/>
          </p:cNvSpPr>
          <p:nvPr/>
        </p:nvSpPr>
        <p:spPr bwMode="auto">
          <a:xfrm flipH="1">
            <a:off x="6111875" y="3333750"/>
            <a:ext cx="647700" cy="436563"/>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2" name="Line 34"/>
          <p:cNvSpPr>
            <a:spLocks noChangeShapeType="1"/>
          </p:cNvSpPr>
          <p:nvPr/>
        </p:nvSpPr>
        <p:spPr bwMode="auto">
          <a:xfrm flipH="1">
            <a:off x="5767388" y="2036763"/>
            <a:ext cx="635000" cy="43656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3" name="Line 35"/>
          <p:cNvSpPr>
            <a:spLocks noChangeShapeType="1"/>
          </p:cNvSpPr>
          <p:nvPr/>
        </p:nvSpPr>
        <p:spPr bwMode="auto">
          <a:xfrm flipH="1">
            <a:off x="5661025" y="1508125"/>
            <a:ext cx="609600" cy="6477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4" name="Line 36"/>
          <p:cNvSpPr>
            <a:spLocks noChangeShapeType="1"/>
          </p:cNvSpPr>
          <p:nvPr/>
        </p:nvSpPr>
        <p:spPr bwMode="auto">
          <a:xfrm flipH="1">
            <a:off x="4524375" y="873125"/>
            <a:ext cx="938213" cy="1296988"/>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304800"/>
            <a:ext cx="8534400" cy="503238"/>
          </a:xfrm>
        </p:spPr>
        <p:txBody>
          <a:bodyPr/>
          <a:lstStyle/>
          <a:p>
            <a:pPr eaLnBrk="1" hangingPunct="1"/>
            <a:r>
              <a:rPr lang="en-US" b="1" dirty="0">
                <a:solidFill>
                  <a:schemeClr val="bg1"/>
                </a:solidFill>
              </a:rPr>
              <a:t>Language and Speech</a:t>
            </a:r>
          </a:p>
        </p:txBody>
      </p:sp>
      <p:sp>
        <p:nvSpPr>
          <p:cNvPr id="60419" name="Rectangle 3"/>
          <p:cNvSpPr>
            <a:spLocks noGrp="1" noChangeArrowheads="1"/>
          </p:cNvSpPr>
          <p:nvPr>
            <p:ph type="body" idx="1"/>
          </p:nvPr>
        </p:nvSpPr>
        <p:spPr>
          <a:xfrm>
            <a:off x="533400" y="1365250"/>
            <a:ext cx="5486400" cy="5111750"/>
          </a:xfrm>
        </p:spPr>
        <p:txBody>
          <a:bodyPr/>
          <a:lstStyle/>
          <a:p>
            <a:pPr eaLnBrk="1" hangingPunct="1"/>
            <a:r>
              <a:rPr lang="en-US" sz="2800" dirty="0"/>
              <a:t>Studies of brain activity have mapped areas responsible for language and speech</a:t>
            </a:r>
          </a:p>
          <a:p>
            <a:pPr eaLnBrk="1" hangingPunct="1"/>
            <a:r>
              <a:rPr lang="en-US" sz="2800" dirty="0"/>
              <a:t>Broca’s area in the frontal lobe is active when speech is generated</a:t>
            </a:r>
          </a:p>
          <a:p>
            <a:pPr eaLnBrk="1" hangingPunct="1"/>
            <a:r>
              <a:rPr lang="en-US" sz="2800" dirty="0"/>
              <a:t>Wernicke’s area in the temporal lobe is active when speech is heard</a:t>
            </a:r>
          </a:p>
          <a:p>
            <a:pPr eaLnBrk="1" hangingPunct="1"/>
            <a:r>
              <a:rPr lang="en-US" sz="2800" dirty="0"/>
              <a:t>These areas belong to a larger network of regions involved in language</a:t>
            </a:r>
          </a:p>
        </p:txBody>
      </p:sp>
      <p:sp>
        <p:nvSpPr>
          <p:cNvPr id="60421"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prstTxWarp prst="textNoShape">
              <a:avLst/>
            </a:prstTxWarp>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1930746"/>
            <a:ext cx="3200400" cy="284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457200"/>
            <a:ext cx="8534400" cy="503237"/>
          </a:xfrm>
        </p:spPr>
        <p:txBody>
          <a:bodyPr/>
          <a:lstStyle/>
          <a:p>
            <a:pPr eaLnBrk="1" hangingPunct="1"/>
            <a:r>
              <a:rPr lang="en-US" dirty="0">
                <a:solidFill>
                  <a:srgbClr val="FFFFFF"/>
                </a:solidFill>
              </a:rPr>
              <a:t>Information Processing</a:t>
            </a:r>
          </a:p>
        </p:txBody>
      </p:sp>
      <p:sp>
        <p:nvSpPr>
          <p:cNvPr id="64515" name="Rectangle 3"/>
          <p:cNvSpPr>
            <a:spLocks noGrp="1" noChangeArrowheads="1"/>
          </p:cNvSpPr>
          <p:nvPr>
            <p:ph type="body" idx="1"/>
          </p:nvPr>
        </p:nvSpPr>
        <p:spPr>
          <a:xfrm>
            <a:off x="533400" y="1374775"/>
            <a:ext cx="8153400" cy="3692525"/>
          </a:xfrm>
        </p:spPr>
        <p:txBody>
          <a:bodyPr/>
          <a:lstStyle/>
          <a:p>
            <a:pPr eaLnBrk="1" hangingPunct="1"/>
            <a:r>
              <a:rPr lang="en-US" sz="2800" dirty="0"/>
              <a:t>The cerebral cortex receives input from sensory organs and somatosensory receptors</a:t>
            </a:r>
          </a:p>
          <a:p>
            <a:pPr eaLnBrk="1" hangingPunct="1"/>
            <a:r>
              <a:rPr lang="en-US" sz="2800" dirty="0"/>
              <a:t>Somatosensory receptors provide information about touch, pain, pressure, temperature, and the position of muscles and limbs</a:t>
            </a:r>
          </a:p>
          <a:p>
            <a:pPr eaLnBrk="1" hangingPunct="1"/>
            <a:r>
              <a:rPr lang="en-US" sz="2800" dirty="0"/>
              <a:t>The thalamus directs different types of input to distinct locations</a:t>
            </a:r>
          </a:p>
          <a:p>
            <a:pPr eaLnBrk="1" hangingPunct="1">
              <a:buFont typeface="Times" charset="0"/>
              <a:buNone/>
            </a:pPr>
            <a:endParaRPr lang="en-US" sz="3400" dirty="0"/>
          </a:p>
        </p:txBody>
      </p:sp>
      <p:sp>
        <p:nvSpPr>
          <p:cNvPr id="64517"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prstTxWarp prst="textNoShape">
              <a:avLst/>
            </a:prstTxWarp>
          </a:bodyPr>
          <a:lstStyle/>
          <a:p>
            <a:endParaRPr lang="en-US" dirty="0"/>
          </a:p>
        </p:txBody>
      </p:sp>
      <p:pic>
        <p:nvPicPr>
          <p:cNvPr id="5122" name="Picture 2" descr="http://morphonix.com/software/education/science/brain/game/specimens/images/cerebral_cortex.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91000"/>
            <a:ext cx="2190750" cy="2275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57" descr="49_17_MotorSensCortices-U"/>
          <p:cNvPicPr>
            <a:picLocks noChangeAspect="1" noChangeArrowheads="1"/>
          </p:cNvPicPr>
          <p:nvPr/>
        </p:nvPicPr>
        <p:blipFill>
          <a:blip r:embed="rId3"/>
          <a:srcRect/>
          <a:stretch>
            <a:fillRect/>
          </a:stretch>
        </p:blipFill>
        <p:spPr bwMode="auto">
          <a:xfrm>
            <a:off x="286544" y="194894"/>
            <a:ext cx="8548687" cy="6005513"/>
          </a:xfrm>
          <a:prstGeom prst="rect">
            <a:avLst/>
          </a:prstGeom>
          <a:noFill/>
          <a:ln w="9525">
            <a:noFill/>
            <a:miter lim="800000"/>
            <a:headEnd/>
            <a:tailEnd/>
          </a:ln>
        </p:spPr>
      </p:pic>
      <p:sp>
        <p:nvSpPr>
          <p:cNvPr id="66564" name="Text Box 11"/>
          <p:cNvSpPr txBox="1">
            <a:spLocks noChangeArrowheads="1"/>
          </p:cNvSpPr>
          <p:nvPr/>
        </p:nvSpPr>
        <p:spPr bwMode="auto">
          <a:xfrm>
            <a:off x="2146300" y="865188"/>
            <a:ext cx="1216025" cy="2555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Frontal lobe</a:t>
            </a:r>
          </a:p>
        </p:txBody>
      </p:sp>
      <p:sp>
        <p:nvSpPr>
          <p:cNvPr id="66565" name="Text Box 12"/>
          <p:cNvSpPr txBox="1">
            <a:spLocks noChangeArrowheads="1"/>
          </p:cNvSpPr>
          <p:nvPr/>
        </p:nvSpPr>
        <p:spPr bwMode="auto">
          <a:xfrm>
            <a:off x="5607050" y="884238"/>
            <a:ext cx="1216025" cy="2555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Parietal lobe</a:t>
            </a:r>
          </a:p>
        </p:txBody>
      </p:sp>
      <p:sp>
        <p:nvSpPr>
          <p:cNvPr id="66566" name="Text Box 13"/>
          <p:cNvSpPr txBox="1">
            <a:spLocks noChangeArrowheads="1"/>
          </p:cNvSpPr>
          <p:nvPr/>
        </p:nvSpPr>
        <p:spPr bwMode="auto">
          <a:xfrm>
            <a:off x="2470150" y="5410200"/>
            <a:ext cx="1243013" cy="45402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Primary</a:t>
            </a:r>
            <a:br>
              <a:rPr lang="en-US" sz="1600" b="1" dirty="0"/>
            </a:br>
            <a:r>
              <a:rPr lang="en-US" sz="1600" b="1" dirty="0"/>
              <a:t>motor cortex</a:t>
            </a:r>
          </a:p>
        </p:txBody>
      </p:sp>
      <p:sp>
        <p:nvSpPr>
          <p:cNvPr id="66567" name="Text Box 14"/>
          <p:cNvSpPr txBox="1">
            <a:spLocks noChangeArrowheads="1"/>
          </p:cNvSpPr>
          <p:nvPr/>
        </p:nvSpPr>
        <p:spPr bwMode="auto">
          <a:xfrm>
            <a:off x="6869113" y="5364163"/>
            <a:ext cx="1533525" cy="74453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Primary</a:t>
            </a:r>
            <a:br>
              <a:rPr lang="en-US" sz="1600" b="1" dirty="0"/>
            </a:br>
            <a:r>
              <a:rPr lang="en-US" sz="1600" b="1" dirty="0"/>
              <a:t>somatosensory</a:t>
            </a:r>
            <a:br>
              <a:rPr lang="en-US" sz="1600" b="1" dirty="0"/>
            </a:br>
            <a:r>
              <a:rPr lang="en-US" sz="1600" b="1" dirty="0"/>
              <a:t>cortex</a:t>
            </a:r>
          </a:p>
        </p:txBody>
      </p:sp>
      <p:sp>
        <p:nvSpPr>
          <p:cNvPr id="66568" name="Text Box 15"/>
          <p:cNvSpPr txBox="1">
            <a:spLocks noChangeArrowheads="1"/>
          </p:cNvSpPr>
          <p:nvPr/>
        </p:nvSpPr>
        <p:spPr bwMode="auto">
          <a:xfrm>
            <a:off x="7370763" y="3935413"/>
            <a:ext cx="885825" cy="2159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Genitalia</a:t>
            </a:r>
          </a:p>
        </p:txBody>
      </p:sp>
      <p:sp>
        <p:nvSpPr>
          <p:cNvPr id="66569" name="Text Box 16"/>
          <p:cNvSpPr txBox="1">
            <a:spLocks noChangeArrowheads="1"/>
          </p:cNvSpPr>
          <p:nvPr/>
        </p:nvSpPr>
        <p:spPr bwMode="auto">
          <a:xfrm>
            <a:off x="4024313" y="3987800"/>
            <a:ext cx="501650" cy="2301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Toes</a:t>
            </a:r>
          </a:p>
        </p:txBody>
      </p:sp>
      <p:sp>
        <p:nvSpPr>
          <p:cNvPr id="66570" name="Text Box 17"/>
          <p:cNvSpPr txBox="1">
            <a:spLocks noChangeArrowheads="1"/>
          </p:cNvSpPr>
          <p:nvPr/>
        </p:nvSpPr>
        <p:spPr bwMode="auto">
          <a:xfrm>
            <a:off x="4354513" y="5656263"/>
            <a:ext cx="1109662" cy="45402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Abdominal</a:t>
            </a:r>
            <a:br>
              <a:rPr lang="en-US" sz="1600" b="1" dirty="0"/>
            </a:br>
            <a:r>
              <a:rPr lang="en-US" sz="1600" b="1" dirty="0"/>
              <a:t>organs</a:t>
            </a:r>
          </a:p>
        </p:txBody>
      </p:sp>
      <p:sp>
        <p:nvSpPr>
          <p:cNvPr id="66571" name="Text Box 18"/>
          <p:cNvSpPr txBox="1">
            <a:spLocks noChangeArrowheads="1"/>
          </p:cNvSpPr>
          <p:nvPr/>
        </p:nvSpPr>
        <p:spPr bwMode="auto">
          <a:xfrm>
            <a:off x="334963" y="5270500"/>
            <a:ext cx="766762" cy="2159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Tongue</a:t>
            </a:r>
          </a:p>
        </p:txBody>
      </p:sp>
      <p:sp>
        <p:nvSpPr>
          <p:cNvPr id="66572" name="Text Box 19"/>
          <p:cNvSpPr txBox="1">
            <a:spLocks noChangeArrowheads="1"/>
          </p:cNvSpPr>
          <p:nvPr/>
        </p:nvSpPr>
        <p:spPr bwMode="auto">
          <a:xfrm>
            <a:off x="558800" y="4795838"/>
            <a:ext cx="409575" cy="2032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Jaw</a:t>
            </a:r>
          </a:p>
        </p:txBody>
      </p:sp>
      <p:sp>
        <p:nvSpPr>
          <p:cNvPr id="66573" name="Text Box 20"/>
          <p:cNvSpPr txBox="1">
            <a:spLocks noChangeArrowheads="1"/>
          </p:cNvSpPr>
          <p:nvPr/>
        </p:nvSpPr>
        <p:spPr bwMode="auto">
          <a:xfrm rot="148333">
            <a:off x="373063" y="4557713"/>
            <a:ext cx="476250" cy="2301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Lips</a:t>
            </a:r>
          </a:p>
        </p:txBody>
      </p:sp>
      <p:sp>
        <p:nvSpPr>
          <p:cNvPr id="66574" name="Text Box 21"/>
          <p:cNvSpPr txBox="1">
            <a:spLocks noChangeArrowheads="1"/>
          </p:cNvSpPr>
          <p:nvPr/>
        </p:nvSpPr>
        <p:spPr bwMode="auto">
          <a:xfrm rot="435704">
            <a:off x="460375" y="4024313"/>
            <a:ext cx="476250" cy="2301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Face</a:t>
            </a:r>
          </a:p>
        </p:txBody>
      </p:sp>
      <p:sp>
        <p:nvSpPr>
          <p:cNvPr id="66575" name="Text Box 22"/>
          <p:cNvSpPr txBox="1">
            <a:spLocks noChangeArrowheads="1"/>
          </p:cNvSpPr>
          <p:nvPr/>
        </p:nvSpPr>
        <p:spPr bwMode="auto">
          <a:xfrm rot="1000868">
            <a:off x="669925" y="3651250"/>
            <a:ext cx="476250" cy="2301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Eye</a:t>
            </a:r>
          </a:p>
        </p:txBody>
      </p:sp>
      <p:sp>
        <p:nvSpPr>
          <p:cNvPr id="66576" name="Text Box 23"/>
          <p:cNvSpPr txBox="1">
            <a:spLocks noChangeArrowheads="1"/>
          </p:cNvSpPr>
          <p:nvPr/>
        </p:nvSpPr>
        <p:spPr bwMode="auto">
          <a:xfrm rot="1102765">
            <a:off x="623888" y="3433763"/>
            <a:ext cx="476250" cy="2301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Brow</a:t>
            </a:r>
          </a:p>
        </p:txBody>
      </p:sp>
      <p:sp>
        <p:nvSpPr>
          <p:cNvPr id="66577" name="Text Box 24"/>
          <p:cNvSpPr txBox="1">
            <a:spLocks noChangeArrowheads="1"/>
          </p:cNvSpPr>
          <p:nvPr/>
        </p:nvSpPr>
        <p:spPr bwMode="auto">
          <a:xfrm rot="1315622">
            <a:off x="723900" y="3268663"/>
            <a:ext cx="476250" cy="2301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Neck</a:t>
            </a:r>
          </a:p>
        </p:txBody>
      </p:sp>
      <p:sp>
        <p:nvSpPr>
          <p:cNvPr id="66578" name="Text Box 25"/>
          <p:cNvSpPr txBox="1">
            <a:spLocks noChangeArrowheads="1"/>
          </p:cNvSpPr>
          <p:nvPr/>
        </p:nvSpPr>
        <p:spPr bwMode="auto">
          <a:xfrm rot="2677263">
            <a:off x="920750" y="2744788"/>
            <a:ext cx="700088" cy="2968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Thumb</a:t>
            </a:r>
          </a:p>
        </p:txBody>
      </p:sp>
      <p:sp>
        <p:nvSpPr>
          <p:cNvPr id="66579" name="Text Box 26"/>
          <p:cNvSpPr txBox="1">
            <a:spLocks noChangeArrowheads="1"/>
          </p:cNvSpPr>
          <p:nvPr/>
        </p:nvSpPr>
        <p:spPr bwMode="auto">
          <a:xfrm rot="3085488">
            <a:off x="1220788" y="2443162"/>
            <a:ext cx="857250" cy="3079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Fingers</a:t>
            </a:r>
          </a:p>
        </p:txBody>
      </p:sp>
      <p:sp>
        <p:nvSpPr>
          <p:cNvPr id="66580" name="Text Box 27"/>
          <p:cNvSpPr txBox="1">
            <a:spLocks noChangeArrowheads="1"/>
          </p:cNvSpPr>
          <p:nvPr/>
        </p:nvSpPr>
        <p:spPr bwMode="auto">
          <a:xfrm rot="3085488">
            <a:off x="1735932" y="2266156"/>
            <a:ext cx="552450" cy="3349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Hand</a:t>
            </a:r>
          </a:p>
        </p:txBody>
      </p:sp>
      <p:sp>
        <p:nvSpPr>
          <p:cNvPr id="66581" name="Text Box 28"/>
          <p:cNvSpPr txBox="1">
            <a:spLocks noChangeArrowheads="1"/>
          </p:cNvSpPr>
          <p:nvPr/>
        </p:nvSpPr>
        <p:spPr bwMode="auto">
          <a:xfrm rot="3646037">
            <a:off x="2030413" y="2171700"/>
            <a:ext cx="584200" cy="2952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Wrist</a:t>
            </a:r>
          </a:p>
        </p:txBody>
      </p:sp>
      <p:sp>
        <p:nvSpPr>
          <p:cNvPr id="66582" name="Text Box 29"/>
          <p:cNvSpPr txBox="1">
            <a:spLocks noChangeArrowheads="1"/>
          </p:cNvSpPr>
          <p:nvPr/>
        </p:nvSpPr>
        <p:spPr bwMode="auto">
          <a:xfrm rot="3978402">
            <a:off x="2156619" y="2023269"/>
            <a:ext cx="871537" cy="2444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Forearm</a:t>
            </a:r>
          </a:p>
        </p:txBody>
      </p:sp>
      <p:sp>
        <p:nvSpPr>
          <p:cNvPr id="66583" name="Text Box 30"/>
          <p:cNvSpPr txBox="1">
            <a:spLocks noChangeArrowheads="1"/>
          </p:cNvSpPr>
          <p:nvPr/>
        </p:nvSpPr>
        <p:spPr bwMode="auto">
          <a:xfrm rot="3978402">
            <a:off x="2505075" y="1989138"/>
            <a:ext cx="658813" cy="2682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Elbow</a:t>
            </a:r>
          </a:p>
        </p:txBody>
      </p:sp>
      <p:sp>
        <p:nvSpPr>
          <p:cNvPr id="66584" name="Text Box 31"/>
          <p:cNvSpPr txBox="1">
            <a:spLocks noChangeArrowheads="1"/>
          </p:cNvSpPr>
          <p:nvPr/>
        </p:nvSpPr>
        <p:spPr bwMode="auto">
          <a:xfrm rot="4793547">
            <a:off x="2572544" y="1842294"/>
            <a:ext cx="923925" cy="2555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Shoulder</a:t>
            </a:r>
          </a:p>
        </p:txBody>
      </p:sp>
      <p:sp>
        <p:nvSpPr>
          <p:cNvPr id="66585" name="Text Box 32"/>
          <p:cNvSpPr txBox="1">
            <a:spLocks noChangeArrowheads="1"/>
          </p:cNvSpPr>
          <p:nvPr/>
        </p:nvSpPr>
        <p:spPr bwMode="auto">
          <a:xfrm rot="4793547">
            <a:off x="2975769" y="1994694"/>
            <a:ext cx="660400" cy="29051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Trunk</a:t>
            </a:r>
          </a:p>
        </p:txBody>
      </p:sp>
      <p:sp>
        <p:nvSpPr>
          <p:cNvPr id="66586" name="Text Box 33"/>
          <p:cNvSpPr txBox="1">
            <a:spLocks noChangeArrowheads="1"/>
          </p:cNvSpPr>
          <p:nvPr/>
        </p:nvSpPr>
        <p:spPr bwMode="auto">
          <a:xfrm rot="5400000">
            <a:off x="3350419" y="2147094"/>
            <a:ext cx="449262" cy="2032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Hip</a:t>
            </a:r>
          </a:p>
        </p:txBody>
      </p:sp>
      <p:sp>
        <p:nvSpPr>
          <p:cNvPr id="66587" name="Text Box 34"/>
          <p:cNvSpPr txBox="1">
            <a:spLocks noChangeArrowheads="1"/>
          </p:cNvSpPr>
          <p:nvPr/>
        </p:nvSpPr>
        <p:spPr bwMode="auto">
          <a:xfrm rot="5400000">
            <a:off x="3562350" y="2028826"/>
            <a:ext cx="542925" cy="2032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Knee</a:t>
            </a:r>
          </a:p>
        </p:txBody>
      </p:sp>
      <p:sp>
        <p:nvSpPr>
          <p:cNvPr id="66588" name="Line 35"/>
          <p:cNvSpPr>
            <a:spLocks noChangeShapeType="1"/>
          </p:cNvSpPr>
          <p:nvPr/>
        </p:nvSpPr>
        <p:spPr bwMode="auto">
          <a:xfrm>
            <a:off x="3360738" y="979488"/>
            <a:ext cx="449262"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66589" name="Line 36"/>
          <p:cNvSpPr>
            <a:spLocks noChangeShapeType="1"/>
          </p:cNvSpPr>
          <p:nvPr/>
        </p:nvSpPr>
        <p:spPr bwMode="auto">
          <a:xfrm>
            <a:off x="5184775" y="979488"/>
            <a:ext cx="384175"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66590" name="Text Box 37"/>
          <p:cNvSpPr txBox="1">
            <a:spLocks noChangeArrowheads="1"/>
          </p:cNvSpPr>
          <p:nvPr/>
        </p:nvSpPr>
        <p:spPr bwMode="auto">
          <a:xfrm>
            <a:off x="4560888" y="4906963"/>
            <a:ext cx="766762" cy="2159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Tongue</a:t>
            </a:r>
          </a:p>
        </p:txBody>
      </p:sp>
      <p:sp>
        <p:nvSpPr>
          <p:cNvPr id="66591" name="Text Box 38"/>
          <p:cNvSpPr txBox="1">
            <a:spLocks noChangeArrowheads="1"/>
          </p:cNvSpPr>
          <p:nvPr/>
        </p:nvSpPr>
        <p:spPr bwMode="auto">
          <a:xfrm>
            <a:off x="4581525" y="5165725"/>
            <a:ext cx="766763" cy="2159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Pharynx</a:t>
            </a:r>
          </a:p>
        </p:txBody>
      </p:sp>
      <p:sp>
        <p:nvSpPr>
          <p:cNvPr id="66592" name="Text Box 39"/>
          <p:cNvSpPr txBox="1">
            <a:spLocks noChangeArrowheads="1"/>
          </p:cNvSpPr>
          <p:nvPr/>
        </p:nvSpPr>
        <p:spPr bwMode="auto">
          <a:xfrm rot="282412">
            <a:off x="5016500" y="4675188"/>
            <a:ext cx="461963" cy="2555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Jaw</a:t>
            </a:r>
          </a:p>
        </p:txBody>
      </p:sp>
      <p:sp>
        <p:nvSpPr>
          <p:cNvPr id="66593" name="Text Box 40"/>
          <p:cNvSpPr txBox="1">
            <a:spLocks noChangeArrowheads="1"/>
          </p:cNvSpPr>
          <p:nvPr/>
        </p:nvSpPr>
        <p:spPr bwMode="auto">
          <a:xfrm rot="421328">
            <a:off x="4902200" y="4511675"/>
            <a:ext cx="579438" cy="2571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Gums</a:t>
            </a:r>
          </a:p>
        </p:txBody>
      </p:sp>
      <p:sp>
        <p:nvSpPr>
          <p:cNvPr id="66594" name="Text Box 41"/>
          <p:cNvSpPr txBox="1">
            <a:spLocks noChangeArrowheads="1"/>
          </p:cNvSpPr>
          <p:nvPr/>
        </p:nvSpPr>
        <p:spPr bwMode="auto">
          <a:xfrm rot="730465">
            <a:off x="4935538" y="4318000"/>
            <a:ext cx="579437" cy="2571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Teeth</a:t>
            </a:r>
          </a:p>
        </p:txBody>
      </p:sp>
      <p:sp>
        <p:nvSpPr>
          <p:cNvPr id="66595" name="Text Box 42"/>
          <p:cNvSpPr txBox="1">
            <a:spLocks noChangeArrowheads="1"/>
          </p:cNvSpPr>
          <p:nvPr/>
        </p:nvSpPr>
        <p:spPr bwMode="auto">
          <a:xfrm rot="1420186">
            <a:off x="5054600" y="3946525"/>
            <a:ext cx="579438" cy="2571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Lips</a:t>
            </a:r>
          </a:p>
        </p:txBody>
      </p:sp>
      <p:sp>
        <p:nvSpPr>
          <p:cNvPr id="66596" name="Text Box 43"/>
          <p:cNvSpPr txBox="1">
            <a:spLocks noChangeArrowheads="1"/>
          </p:cNvSpPr>
          <p:nvPr/>
        </p:nvSpPr>
        <p:spPr bwMode="auto">
          <a:xfrm rot="1915683">
            <a:off x="5167313" y="3660775"/>
            <a:ext cx="579437" cy="2571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Face</a:t>
            </a:r>
          </a:p>
        </p:txBody>
      </p:sp>
      <p:sp>
        <p:nvSpPr>
          <p:cNvPr id="66597" name="Text Box 44"/>
          <p:cNvSpPr txBox="1">
            <a:spLocks noChangeArrowheads="1"/>
          </p:cNvSpPr>
          <p:nvPr/>
        </p:nvSpPr>
        <p:spPr bwMode="auto">
          <a:xfrm rot="2132020">
            <a:off x="5294313" y="3402013"/>
            <a:ext cx="579437" cy="2571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Nose</a:t>
            </a:r>
          </a:p>
        </p:txBody>
      </p:sp>
      <p:sp>
        <p:nvSpPr>
          <p:cNvPr id="66598" name="Text Box 45"/>
          <p:cNvSpPr txBox="1">
            <a:spLocks noChangeArrowheads="1"/>
          </p:cNvSpPr>
          <p:nvPr/>
        </p:nvSpPr>
        <p:spPr bwMode="auto">
          <a:xfrm rot="2526595">
            <a:off x="5605463" y="3248025"/>
            <a:ext cx="579437" cy="2571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Eye</a:t>
            </a:r>
          </a:p>
        </p:txBody>
      </p:sp>
      <p:sp>
        <p:nvSpPr>
          <p:cNvPr id="66599" name="Text Box 46"/>
          <p:cNvSpPr txBox="1">
            <a:spLocks noChangeArrowheads="1"/>
          </p:cNvSpPr>
          <p:nvPr/>
        </p:nvSpPr>
        <p:spPr bwMode="auto">
          <a:xfrm rot="2835751">
            <a:off x="5597525" y="2868613"/>
            <a:ext cx="698500" cy="2540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Thumb</a:t>
            </a:r>
          </a:p>
        </p:txBody>
      </p:sp>
      <p:sp>
        <p:nvSpPr>
          <p:cNvPr id="66600" name="Text Box 47"/>
          <p:cNvSpPr txBox="1">
            <a:spLocks noChangeArrowheads="1"/>
          </p:cNvSpPr>
          <p:nvPr/>
        </p:nvSpPr>
        <p:spPr bwMode="auto">
          <a:xfrm rot="2835751">
            <a:off x="5793581" y="2675732"/>
            <a:ext cx="782637" cy="2794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Fingers</a:t>
            </a:r>
          </a:p>
        </p:txBody>
      </p:sp>
      <p:sp>
        <p:nvSpPr>
          <p:cNvPr id="66601" name="Text Box 48"/>
          <p:cNvSpPr txBox="1">
            <a:spLocks noChangeArrowheads="1"/>
          </p:cNvSpPr>
          <p:nvPr/>
        </p:nvSpPr>
        <p:spPr bwMode="auto">
          <a:xfrm rot="3022466">
            <a:off x="6092826" y="2446337"/>
            <a:ext cx="538162" cy="2714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Hand</a:t>
            </a:r>
          </a:p>
        </p:txBody>
      </p:sp>
      <p:sp>
        <p:nvSpPr>
          <p:cNvPr id="66602" name="Text Box 49"/>
          <p:cNvSpPr txBox="1">
            <a:spLocks noChangeArrowheads="1"/>
          </p:cNvSpPr>
          <p:nvPr/>
        </p:nvSpPr>
        <p:spPr bwMode="auto">
          <a:xfrm rot="3464136">
            <a:off x="6184900" y="2279650"/>
            <a:ext cx="884238" cy="2682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Forearm</a:t>
            </a:r>
          </a:p>
        </p:txBody>
      </p:sp>
      <p:sp>
        <p:nvSpPr>
          <p:cNvPr id="66603" name="Text Box 50"/>
          <p:cNvSpPr txBox="1">
            <a:spLocks noChangeArrowheads="1"/>
          </p:cNvSpPr>
          <p:nvPr/>
        </p:nvSpPr>
        <p:spPr bwMode="auto">
          <a:xfrm rot="3695880">
            <a:off x="6555582" y="2186781"/>
            <a:ext cx="671512" cy="3079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Elbow</a:t>
            </a:r>
          </a:p>
        </p:txBody>
      </p:sp>
      <p:sp>
        <p:nvSpPr>
          <p:cNvPr id="66604" name="Text Box 51"/>
          <p:cNvSpPr txBox="1">
            <a:spLocks noChangeArrowheads="1"/>
          </p:cNvSpPr>
          <p:nvPr/>
        </p:nvSpPr>
        <p:spPr bwMode="auto">
          <a:xfrm rot="4373401">
            <a:off x="6548438" y="1912937"/>
            <a:ext cx="1081088" cy="2460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Upper arm</a:t>
            </a:r>
          </a:p>
        </p:txBody>
      </p:sp>
      <p:sp>
        <p:nvSpPr>
          <p:cNvPr id="66605" name="Text Box 52"/>
          <p:cNvSpPr txBox="1">
            <a:spLocks noChangeArrowheads="1"/>
          </p:cNvSpPr>
          <p:nvPr/>
        </p:nvSpPr>
        <p:spPr bwMode="auto">
          <a:xfrm rot="5400000">
            <a:off x="7286625" y="2006601"/>
            <a:ext cx="542925" cy="2032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Head</a:t>
            </a:r>
          </a:p>
        </p:txBody>
      </p:sp>
      <p:sp>
        <p:nvSpPr>
          <p:cNvPr id="66606" name="Text Box 53"/>
          <p:cNvSpPr txBox="1">
            <a:spLocks noChangeArrowheads="1"/>
          </p:cNvSpPr>
          <p:nvPr/>
        </p:nvSpPr>
        <p:spPr bwMode="auto">
          <a:xfrm rot="5400000">
            <a:off x="7664450" y="2052638"/>
            <a:ext cx="542925" cy="2032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Neck</a:t>
            </a:r>
          </a:p>
        </p:txBody>
      </p:sp>
      <p:sp>
        <p:nvSpPr>
          <p:cNvPr id="66607" name="Text Box 54"/>
          <p:cNvSpPr txBox="1">
            <a:spLocks noChangeArrowheads="1"/>
          </p:cNvSpPr>
          <p:nvPr/>
        </p:nvSpPr>
        <p:spPr bwMode="auto">
          <a:xfrm rot="5400000">
            <a:off x="7915275" y="1960563"/>
            <a:ext cx="542925" cy="2032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Trunk</a:t>
            </a:r>
          </a:p>
        </p:txBody>
      </p:sp>
      <p:sp>
        <p:nvSpPr>
          <p:cNvPr id="66608" name="Text Box 55"/>
          <p:cNvSpPr txBox="1">
            <a:spLocks noChangeArrowheads="1"/>
          </p:cNvSpPr>
          <p:nvPr/>
        </p:nvSpPr>
        <p:spPr bwMode="auto">
          <a:xfrm rot="5400000">
            <a:off x="8253412" y="2098676"/>
            <a:ext cx="396875" cy="2032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Hip</a:t>
            </a:r>
          </a:p>
        </p:txBody>
      </p:sp>
      <p:sp>
        <p:nvSpPr>
          <p:cNvPr id="66609" name="Text Box 56"/>
          <p:cNvSpPr txBox="1">
            <a:spLocks noChangeArrowheads="1"/>
          </p:cNvSpPr>
          <p:nvPr/>
        </p:nvSpPr>
        <p:spPr bwMode="auto">
          <a:xfrm rot="5400000">
            <a:off x="8531225" y="2058988"/>
            <a:ext cx="396875" cy="2032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600" b="1" dirty="0"/>
              <a:t>Leg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228600"/>
            <a:ext cx="8534400" cy="503237"/>
          </a:xfrm>
        </p:spPr>
        <p:txBody>
          <a:bodyPr/>
          <a:lstStyle/>
          <a:p>
            <a:pPr eaLnBrk="1" hangingPunct="1"/>
            <a:r>
              <a:rPr lang="en-US" dirty="0" smtClean="0">
                <a:solidFill>
                  <a:srgbClr val="FFFFFF"/>
                </a:solidFill>
              </a:rPr>
              <a:t>Frontal Lobe Function</a:t>
            </a:r>
            <a:endParaRPr lang="en-US" dirty="0">
              <a:solidFill>
                <a:srgbClr val="FFFFFF"/>
              </a:solidFill>
            </a:endParaRPr>
          </a:p>
        </p:txBody>
      </p:sp>
      <p:sp>
        <p:nvSpPr>
          <p:cNvPr id="69635" name="Rectangle 3"/>
          <p:cNvSpPr>
            <a:spLocks noGrp="1" noChangeArrowheads="1"/>
          </p:cNvSpPr>
          <p:nvPr>
            <p:ph type="body" idx="1"/>
          </p:nvPr>
        </p:nvSpPr>
        <p:spPr>
          <a:xfrm>
            <a:off x="533400" y="1374775"/>
            <a:ext cx="8153400" cy="2282825"/>
          </a:xfrm>
        </p:spPr>
        <p:txBody>
          <a:bodyPr/>
          <a:lstStyle/>
          <a:p>
            <a:pPr eaLnBrk="1" hangingPunct="1"/>
            <a:r>
              <a:rPr lang="en-US" sz="2800" dirty="0"/>
              <a:t>Frontal lobe damage may impair decision making and emotional responses but leave intellect and memory intact</a:t>
            </a:r>
          </a:p>
          <a:p>
            <a:pPr eaLnBrk="1" hangingPunct="1"/>
            <a:r>
              <a:rPr lang="en-US" sz="2800" dirty="0"/>
              <a:t>The frontal lobes have a substantial effect on “executive functions</a:t>
            </a:r>
            <a:r>
              <a:rPr lang="en-US" sz="2800" dirty="0" smtClean="0"/>
              <a:t>” of thinking making decisions.</a:t>
            </a:r>
            <a:endParaRPr lang="en-US" sz="2800" dirty="0"/>
          </a:p>
        </p:txBody>
      </p:sp>
      <p:pic>
        <p:nvPicPr>
          <p:cNvPr id="6146" name="Picture 2" descr="Frontal Lobe of the Bra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126" y="3962400"/>
            <a:ext cx="2857500" cy="230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23AD739-A8F1-4DD7-A6A2-E1F076C47C56}" type="slidenum">
              <a:rPr lang="en-US" smtClean="0"/>
              <a:pPr/>
              <a:t>2</a:t>
            </a:fld>
            <a:endParaRPr lang="en-US" dirty="0"/>
          </a:p>
        </p:txBody>
      </p:sp>
      <p:sp>
        <p:nvSpPr>
          <p:cNvPr id="16" name="TextBox 15"/>
          <p:cNvSpPr txBox="1"/>
          <p:nvPr/>
        </p:nvSpPr>
        <p:spPr>
          <a:xfrm>
            <a:off x="0" y="166130"/>
            <a:ext cx="9144000" cy="523220"/>
          </a:xfrm>
          <a:prstGeom prst="rect">
            <a:avLst/>
          </a:prstGeom>
          <a:noFill/>
        </p:spPr>
        <p:txBody>
          <a:bodyPr wrap="square" rtlCol="0">
            <a:spAutoFit/>
          </a:bodyPr>
          <a:lstStyle/>
          <a:p>
            <a:r>
              <a:rPr lang="en-US" sz="2800" b="1" dirty="0" smtClean="0">
                <a:solidFill>
                  <a:schemeClr val="bg1"/>
                </a:solidFill>
                <a:latin typeface="Arial Unicode MS"/>
                <a:cs typeface="Arial Unicode MS"/>
              </a:rPr>
              <a:t>Can you survive when part of your brain is destroyed?</a:t>
            </a:r>
            <a:endParaRPr lang="en-US" sz="2800" b="1" dirty="0">
              <a:solidFill>
                <a:schemeClr val="bg1"/>
              </a:solidFill>
              <a:latin typeface="Arial Unicode MS"/>
              <a:cs typeface="Arial Unicode MS"/>
            </a:endParaRPr>
          </a:p>
        </p:txBody>
      </p:sp>
      <p:sp>
        <p:nvSpPr>
          <p:cNvPr id="6" name="TextBox 5"/>
          <p:cNvSpPr txBox="1"/>
          <p:nvPr/>
        </p:nvSpPr>
        <p:spPr>
          <a:xfrm>
            <a:off x="5372838" y="504684"/>
            <a:ext cx="184666" cy="369332"/>
          </a:xfrm>
          <a:prstGeom prst="rect">
            <a:avLst/>
          </a:prstGeom>
          <a:noFill/>
        </p:spPr>
        <p:txBody>
          <a:bodyPr wrap="none" rtlCol="0">
            <a:spAutoFit/>
          </a:bodyPr>
          <a:lstStyle/>
          <a:p>
            <a:endParaRPr lang="en-US" dirty="0"/>
          </a:p>
        </p:txBody>
      </p:sp>
      <p:pic>
        <p:nvPicPr>
          <p:cNvPr id="7" name="Picture 13" descr="49_UN01PhineasGage-U"/>
          <p:cNvPicPr>
            <a:picLocks noChangeAspect="1" noChangeArrowheads="1"/>
          </p:cNvPicPr>
          <p:nvPr/>
        </p:nvPicPr>
        <p:blipFill>
          <a:blip r:embed="rId3"/>
          <a:srcRect/>
          <a:stretch>
            <a:fillRect/>
          </a:stretch>
        </p:blipFill>
        <p:spPr bwMode="auto">
          <a:xfrm>
            <a:off x="2362200" y="1186368"/>
            <a:ext cx="4343400" cy="5279124"/>
          </a:xfrm>
          <a:prstGeom prst="rect">
            <a:avLst/>
          </a:prstGeom>
          <a:noFill/>
          <a:ln w="9525">
            <a:noFill/>
            <a:miter lim="800000"/>
            <a:headEnd/>
            <a:tailEnd/>
          </a:ln>
        </p:spPr>
      </p:pic>
    </p:spTree>
    <p:extLst>
      <p:ext uri="{BB962C8B-B14F-4D97-AF65-F5344CB8AC3E}">
        <p14:creationId xmlns:p14="http://schemas.microsoft.com/office/powerpoint/2010/main" val="3586227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33400" y="1752600"/>
            <a:ext cx="8229600" cy="3352800"/>
          </a:xfrm>
        </p:spPr>
        <p:txBody>
          <a:bodyPr/>
          <a:lstStyle/>
          <a:p>
            <a:r>
              <a:rPr lang="en-US" dirty="0" smtClean="0"/>
              <a:t/>
            </a:r>
            <a:br>
              <a:rPr lang="en-US" dirty="0" smtClean="0"/>
            </a:br>
            <a:r>
              <a:rPr lang="en-US" dirty="0" smtClean="0"/>
              <a:t>2. Cells communicate with each other through direct contact with other cells </a:t>
            </a:r>
            <a:r>
              <a:rPr lang="en-US" i="1" dirty="0" smtClean="0"/>
              <a:t>or</a:t>
            </a:r>
            <a:r>
              <a:rPr lang="en-US" dirty="0" smtClean="0"/>
              <a:t> from a distance via chemical signaling.</a:t>
            </a:r>
            <a:endParaRPr lang="en-US" dirty="0"/>
          </a:p>
        </p:txBody>
      </p:sp>
      <p:sp>
        <p:nvSpPr>
          <p:cNvPr id="5" name="Slide Number Placeholder 4"/>
          <p:cNvSpPr>
            <a:spLocks noGrp="1"/>
          </p:cNvSpPr>
          <p:nvPr>
            <p:ph type="sldNum" sz="quarter" idx="12"/>
          </p:nvPr>
        </p:nvSpPr>
        <p:spPr/>
        <p:txBody>
          <a:bodyPr/>
          <a:lstStyle/>
          <a:p>
            <a:fld id="{F23AD739-A8F1-4DD7-A6A2-E1F076C47C56}" type="slidenum">
              <a:rPr lang="en-US" smtClean="0"/>
              <a:pPr/>
              <a:t>3</a:t>
            </a:fld>
            <a:endParaRPr lang="en-US" dirty="0"/>
          </a:p>
        </p:txBody>
      </p:sp>
      <p:sp>
        <p:nvSpPr>
          <p:cNvPr id="16" name="TextBox 15"/>
          <p:cNvSpPr txBox="1"/>
          <p:nvPr/>
        </p:nvSpPr>
        <p:spPr>
          <a:xfrm>
            <a:off x="152400" y="0"/>
            <a:ext cx="8991600" cy="923330"/>
          </a:xfrm>
          <a:prstGeom prst="rect">
            <a:avLst/>
          </a:prstGeom>
          <a:noFill/>
        </p:spPr>
        <p:txBody>
          <a:bodyPr wrap="square" rtlCol="0">
            <a:spAutoFit/>
          </a:bodyPr>
          <a:lstStyle/>
          <a:p>
            <a:r>
              <a:rPr lang="en-US" sz="5400" dirty="0" smtClean="0">
                <a:solidFill>
                  <a:schemeClr val="bg1"/>
                </a:solidFill>
                <a:latin typeface="Arial Unicode MS"/>
                <a:cs typeface="Arial Unicode MS"/>
              </a:rPr>
              <a:t>Essential Knowledge 3.D.2</a:t>
            </a:r>
            <a:endParaRPr lang="en-US" sz="5400" dirty="0">
              <a:solidFill>
                <a:schemeClr val="bg1"/>
              </a:solidFill>
              <a:latin typeface="Arial Unicode MS"/>
              <a:cs typeface="Arial Unicode MS"/>
            </a:endParaRPr>
          </a:p>
        </p:txBody>
      </p:sp>
    </p:spTree>
    <p:extLst>
      <p:ext uri="{BB962C8B-B14F-4D97-AF65-F5344CB8AC3E}">
        <p14:creationId xmlns:p14="http://schemas.microsoft.com/office/powerpoint/2010/main" val="358622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Campbell images\CHAPTER_48\48_01_VERTEBNERVOUSSYS_L.GIF"/>
          <p:cNvPicPr>
            <a:picLocks noChangeAspect="1" noChangeArrowheads="1"/>
          </p:cNvPicPr>
          <p:nvPr/>
        </p:nvPicPr>
        <p:blipFill>
          <a:blip r:embed="rId3"/>
          <a:srcRect/>
          <a:stretch>
            <a:fillRect/>
          </a:stretch>
        </p:blipFill>
        <p:spPr bwMode="auto">
          <a:xfrm>
            <a:off x="0" y="-381000"/>
            <a:ext cx="91440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4" descr="49_04VertNervousSystem-U"/>
          <p:cNvPicPr>
            <a:picLocks noChangeAspect="1" noChangeArrowheads="1"/>
          </p:cNvPicPr>
          <p:nvPr/>
        </p:nvPicPr>
        <p:blipFill>
          <a:blip r:embed="rId3"/>
          <a:srcRect/>
          <a:stretch>
            <a:fillRect/>
          </a:stretch>
        </p:blipFill>
        <p:spPr bwMode="auto">
          <a:xfrm>
            <a:off x="1406525" y="136525"/>
            <a:ext cx="6329363" cy="6584950"/>
          </a:xfrm>
          <a:prstGeom prst="rect">
            <a:avLst/>
          </a:prstGeom>
          <a:noFill/>
          <a:ln w="9525">
            <a:noFill/>
            <a:miter lim="800000"/>
            <a:headEnd/>
            <a:tailEnd/>
          </a:ln>
        </p:spPr>
      </p:pic>
      <p:sp>
        <p:nvSpPr>
          <p:cNvPr id="21508" name="Text Box 4"/>
          <p:cNvSpPr txBox="1">
            <a:spLocks noChangeArrowheads="1"/>
          </p:cNvSpPr>
          <p:nvPr/>
        </p:nvSpPr>
        <p:spPr bwMode="auto">
          <a:xfrm>
            <a:off x="1512888" y="217488"/>
            <a:ext cx="1787525" cy="5508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Central nervous</a:t>
            </a:r>
            <a:br>
              <a:rPr lang="en-US" sz="1800" b="1" dirty="0"/>
            </a:br>
            <a:r>
              <a:rPr lang="en-US" sz="1800" b="1" dirty="0"/>
              <a:t>system (CNS)</a:t>
            </a:r>
          </a:p>
        </p:txBody>
      </p:sp>
      <p:sp>
        <p:nvSpPr>
          <p:cNvPr id="21509" name="Text Box 20"/>
          <p:cNvSpPr txBox="1">
            <a:spLocks noChangeArrowheads="1"/>
          </p:cNvSpPr>
          <p:nvPr/>
        </p:nvSpPr>
        <p:spPr bwMode="auto">
          <a:xfrm>
            <a:off x="1692275" y="900113"/>
            <a:ext cx="609600" cy="2063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Brain</a:t>
            </a:r>
          </a:p>
        </p:txBody>
      </p:sp>
      <p:sp>
        <p:nvSpPr>
          <p:cNvPr id="21510" name="Text Box 21"/>
          <p:cNvSpPr txBox="1">
            <a:spLocks noChangeArrowheads="1"/>
          </p:cNvSpPr>
          <p:nvPr/>
        </p:nvSpPr>
        <p:spPr bwMode="auto">
          <a:xfrm>
            <a:off x="1687513" y="1303338"/>
            <a:ext cx="1284287" cy="2333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Spinal cord</a:t>
            </a:r>
          </a:p>
        </p:txBody>
      </p:sp>
      <p:sp>
        <p:nvSpPr>
          <p:cNvPr id="21511" name="Text Box 22"/>
          <p:cNvSpPr txBox="1">
            <a:spLocks noChangeArrowheads="1"/>
          </p:cNvSpPr>
          <p:nvPr/>
        </p:nvSpPr>
        <p:spPr bwMode="auto">
          <a:xfrm>
            <a:off x="5548313" y="217488"/>
            <a:ext cx="2157412" cy="5635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Peripheral nervous</a:t>
            </a:r>
            <a:br>
              <a:rPr lang="en-US" sz="1800" b="1" dirty="0"/>
            </a:br>
            <a:r>
              <a:rPr lang="en-US" sz="1800" b="1" dirty="0"/>
              <a:t>system (PNS)</a:t>
            </a:r>
          </a:p>
        </p:txBody>
      </p:sp>
      <p:sp>
        <p:nvSpPr>
          <p:cNvPr id="21512" name="Text Box 23"/>
          <p:cNvSpPr txBox="1">
            <a:spLocks noChangeArrowheads="1"/>
          </p:cNvSpPr>
          <p:nvPr/>
        </p:nvSpPr>
        <p:spPr bwMode="auto">
          <a:xfrm>
            <a:off x="5965825" y="965200"/>
            <a:ext cx="1616075" cy="2460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Cranial nerves</a:t>
            </a:r>
          </a:p>
        </p:txBody>
      </p:sp>
      <p:sp>
        <p:nvSpPr>
          <p:cNvPr id="21513" name="Text Box 24"/>
          <p:cNvSpPr txBox="1">
            <a:spLocks noChangeArrowheads="1"/>
          </p:cNvSpPr>
          <p:nvPr/>
        </p:nvSpPr>
        <p:spPr bwMode="auto">
          <a:xfrm>
            <a:off x="5964238" y="1758950"/>
            <a:ext cx="1746250" cy="4984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Ganglia outside</a:t>
            </a:r>
            <a:br>
              <a:rPr lang="en-US" sz="1800" b="1" dirty="0"/>
            </a:br>
            <a:r>
              <a:rPr lang="en-US" sz="1800" b="1" dirty="0"/>
              <a:t>CNS</a:t>
            </a:r>
          </a:p>
        </p:txBody>
      </p:sp>
      <p:sp>
        <p:nvSpPr>
          <p:cNvPr id="21514" name="Text Box 25"/>
          <p:cNvSpPr txBox="1">
            <a:spLocks noChangeArrowheads="1"/>
          </p:cNvSpPr>
          <p:nvPr/>
        </p:nvSpPr>
        <p:spPr bwMode="auto">
          <a:xfrm>
            <a:off x="5964238" y="2579688"/>
            <a:ext cx="1535112" cy="2460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Spinal nerves</a:t>
            </a:r>
          </a:p>
        </p:txBody>
      </p:sp>
      <p:sp>
        <p:nvSpPr>
          <p:cNvPr id="21515" name="Line 26"/>
          <p:cNvSpPr>
            <a:spLocks noChangeShapeType="1"/>
          </p:cNvSpPr>
          <p:nvPr/>
        </p:nvSpPr>
        <p:spPr bwMode="auto">
          <a:xfrm flipV="1">
            <a:off x="2301875" y="766763"/>
            <a:ext cx="1771650" cy="25241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1516" name="Line 27"/>
          <p:cNvSpPr>
            <a:spLocks noChangeShapeType="1"/>
          </p:cNvSpPr>
          <p:nvPr/>
        </p:nvSpPr>
        <p:spPr bwMode="auto">
          <a:xfrm>
            <a:off x="2989263" y="1416050"/>
            <a:ext cx="1031875"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1517" name="Line 28"/>
          <p:cNvSpPr>
            <a:spLocks noChangeShapeType="1"/>
          </p:cNvSpPr>
          <p:nvPr/>
        </p:nvSpPr>
        <p:spPr bwMode="auto">
          <a:xfrm>
            <a:off x="4906963" y="1084263"/>
            <a:ext cx="979487"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1518" name="Line 29"/>
          <p:cNvSpPr>
            <a:spLocks noChangeShapeType="1"/>
          </p:cNvSpPr>
          <p:nvPr/>
        </p:nvSpPr>
        <p:spPr bwMode="auto">
          <a:xfrm flipH="1">
            <a:off x="4656138" y="1084263"/>
            <a:ext cx="1230312" cy="5556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1519" name="Line 30"/>
          <p:cNvSpPr>
            <a:spLocks noChangeShapeType="1"/>
          </p:cNvSpPr>
          <p:nvPr/>
        </p:nvSpPr>
        <p:spPr bwMode="auto">
          <a:xfrm>
            <a:off x="4152900" y="1878013"/>
            <a:ext cx="1760538"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1520" name="Line 31"/>
          <p:cNvSpPr>
            <a:spLocks noChangeShapeType="1"/>
          </p:cNvSpPr>
          <p:nvPr/>
        </p:nvSpPr>
        <p:spPr bwMode="auto">
          <a:xfrm flipH="1">
            <a:off x="4154488" y="1878013"/>
            <a:ext cx="1758950" cy="173037"/>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1521" name="Line 32"/>
          <p:cNvSpPr>
            <a:spLocks noChangeShapeType="1"/>
          </p:cNvSpPr>
          <p:nvPr/>
        </p:nvSpPr>
        <p:spPr bwMode="auto">
          <a:xfrm>
            <a:off x="4497388" y="2686050"/>
            <a:ext cx="1401762"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1522" name="Line 33"/>
          <p:cNvSpPr>
            <a:spLocks noChangeShapeType="1"/>
          </p:cNvSpPr>
          <p:nvPr/>
        </p:nvSpPr>
        <p:spPr bwMode="auto">
          <a:xfrm flipH="1">
            <a:off x="4564063" y="2686050"/>
            <a:ext cx="1335087" cy="211138"/>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6" descr="49_05VentriclesGrayWhite-U"/>
          <p:cNvPicPr>
            <a:picLocks noChangeAspect="1" noChangeArrowheads="1"/>
          </p:cNvPicPr>
          <p:nvPr/>
        </p:nvPicPr>
        <p:blipFill>
          <a:blip r:embed="rId3"/>
          <a:srcRect/>
          <a:stretch>
            <a:fillRect/>
          </a:stretch>
        </p:blipFill>
        <p:spPr bwMode="auto">
          <a:xfrm>
            <a:off x="1163638" y="1263650"/>
            <a:ext cx="6816725" cy="4329113"/>
          </a:xfrm>
          <a:prstGeom prst="rect">
            <a:avLst/>
          </a:prstGeom>
          <a:noFill/>
          <a:ln w="9525">
            <a:noFill/>
            <a:miter lim="800000"/>
            <a:headEnd/>
            <a:tailEnd/>
          </a:ln>
        </p:spPr>
      </p:pic>
      <p:sp>
        <p:nvSpPr>
          <p:cNvPr id="22532" name="Text Box 4"/>
          <p:cNvSpPr txBox="1">
            <a:spLocks noChangeArrowheads="1"/>
          </p:cNvSpPr>
          <p:nvPr/>
        </p:nvSpPr>
        <p:spPr bwMode="auto">
          <a:xfrm>
            <a:off x="5535613" y="1606550"/>
            <a:ext cx="1311275" cy="2857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Gray matter</a:t>
            </a:r>
          </a:p>
        </p:txBody>
      </p:sp>
      <p:sp>
        <p:nvSpPr>
          <p:cNvPr id="22533" name="Text Box 20"/>
          <p:cNvSpPr txBox="1">
            <a:spLocks noChangeArrowheads="1"/>
          </p:cNvSpPr>
          <p:nvPr/>
        </p:nvSpPr>
        <p:spPr bwMode="auto">
          <a:xfrm>
            <a:off x="7050088" y="2617788"/>
            <a:ext cx="741362" cy="4968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White</a:t>
            </a:r>
            <a:br>
              <a:rPr lang="en-US" sz="1800" b="1" dirty="0"/>
            </a:br>
            <a:r>
              <a:rPr lang="en-US" sz="1800" b="1" dirty="0"/>
              <a:t>matter</a:t>
            </a:r>
          </a:p>
        </p:txBody>
      </p:sp>
      <p:sp>
        <p:nvSpPr>
          <p:cNvPr id="22534" name="Text Box 21"/>
          <p:cNvSpPr txBox="1">
            <a:spLocks noChangeArrowheads="1"/>
          </p:cNvSpPr>
          <p:nvPr/>
        </p:nvSpPr>
        <p:spPr bwMode="auto">
          <a:xfrm>
            <a:off x="6851650" y="3781425"/>
            <a:ext cx="1125538" cy="2857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Ventricles</a:t>
            </a:r>
          </a:p>
        </p:txBody>
      </p:sp>
      <p:sp>
        <p:nvSpPr>
          <p:cNvPr id="22535" name="Line 22"/>
          <p:cNvSpPr>
            <a:spLocks noChangeShapeType="1"/>
          </p:cNvSpPr>
          <p:nvPr/>
        </p:nvSpPr>
        <p:spPr bwMode="auto">
          <a:xfrm flipH="1">
            <a:off x="5502275" y="1838325"/>
            <a:ext cx="701675" cy="649288"/>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2536" name="Line 23"/>
          <p:cNvSpPr>
            <a:spLocks noChangeShapeType="1"/>
          </p:cNvSpPr>
          <p:nvPr/>
        </p:nvSpPr>
        <p:spPr bwMode="auto">
          <a:xfrm flipH="1">
            <a:off x="5119688" y="2751138"/>
            <a:ext cx="1878012" cy="59531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2537" name="Line 24"/>
          <p:cNvSpPr>
            <a:spLocks noChangeShapeType="1"/>
          </p:cNvSpPr>
          <p:nvPr/>
        </p:nvSpPr>
        <p:spPr bwMode="auto">
          <a:xfrm>
            <a:off x="4589463" y="3638550"/>
            <a:ext cx="2222500" cy="2635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2538" name="Line 25"/>
          <p:cNvSpPr>
            <a:spLocks noChangeShapeType="1"/>
          </p:cNvSpPr>
          <p:nvPr/>
        </p:nvSpPr>
        <p:spPr bwMode="auto">
          <a:xfrm flipH="1">
            <a:off x="4405313" y="3902075"/>
            <a:ext cx="2406650" cy="5302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2" name="Title 1"/>
          <p:cNvSpPr>
            <a:spLocks noGrp="1"/>
          </p:cNvSpPr>
          <p:nvPr>
            <p:ph type="title"/>
          </p:nvPr>
        </p:nvSpPr>
        <p:spPr>
          <a:xfrm>
            <a:off x="290513" y="-33528"/>
            <a:ext cx="8229600" cy="1143000"/>
          </a:xfrm>
        </p:spPr>
        <p:txBody>
          <a:bodyPr/>
          <a:lstStyle/>
          <a:p>
            <a:r>
              <a:rPr lang="en-US" sz="3200" dirty="0" smtClean="0">
                <a:solidFill>
                  <a:schemeClr val="bg1"/>
                </a:solidFill>
              </a:rPr>
              <a:t>What accounts for the difference between </a:t>
            </a:r>
            <a:br>
              <a:rPr lang="en-US" sz="3200" dirty="0" smtClean="0">
                <a:solidFill>
                  <a:schemeClr val="bg1"/>
                </a:solidFill>
              </a:rPr>
            </a:br>
            <a:r>
              <a:rPr lang="en-US" sz="3200" dirty="0" smtClean="0">
                <a:solidFill>
                  <a:schemeClr val="bg1"/>
                </a:solidFill>
              </a:rPr>
              <a:t>white and gray matter?</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533400" y="1365250"/>
            <a:ext cx="8229600" cy="2978150"/>
          </a:xfrm>
        </p:spPr>
        <p:txBody>
          <a:bodyPr/>
          <a:lstStyle/>
          <a:p>
            <a:pPr eaLnBrk="1" hangingPunct="1"/>
            <a:r>
              <a:rPr lang="en-US" sz="2800" dirty="0"/>
              <a:t>The central canal</a:t>
            </a:r>
            <a:r>
              <a:rPr lang="en-US" sz="2800" b="1" dirty="0"/>
              <a:t> </a:t>
            </a:r>
            <a:r>
              <a:rPr lang="en-US" sz="2800" dirty="0"/>
              <a:t>of the spinal cord and the ventricles</a:t>
            </a:r>
            <a:r>
              <a:rPr lang="en-US" sz="2800" b="1" dirty="0"/>
              <a:t> </a:t>
            </a:r>
            <a:r>
              <a:rPr lang="en-US" sz="2800" dirty="0"/>
              <a:t>of the brain are hollow and filled with </a:t>
            </a:r>
            <a:r>
              <a:rPr lang="en-US" sz="2800" b="1" dirty="0"/>
              <a:t>cerebrospinal fluid</a:t>
            </a:r>
          </a:p>
          <a:p>
            <a:pPr eaLnBrk="1" hangingPunct="1"/>
            <a:r>
              <a:rPr lang="en-US" sz="2800" dirty="0"/>
              <a:t>The cerebrospinal fluid is filtered from blood and functions to cushion the brain and spinal cord as well as to provide nutrients and remove wastes</a:t>
            </a:r>
          </a:p>
          <a:p>
            <a:pPr eaLnBrk="1" hangingPunct="1"/>
            <a:endParaRPr lang="en-US" sz="3400" dirty="0"/>
          </a:p>
        </p:txBody>
      </p:sp>
      <p:sp>
        <p:nvSpPr>
          <p:cNvPr id="23556" name="Rectangle 6"/>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prstTxWarp prst="textNoShape">
              <a:avLst/>
            </a:prstTxWarp>
          </a:bodyPr>
          <a:lstStyle/>
          <a:p>
            <a:endParaRPr lang="en-US" dirty="0"/>
          </a:p>
        </p:txBody>
      </p:sp>
      <p:pic>
        <p:nvPicPr>
          <p:cNvPr id="1026" name="Picture 2" descr="http://images.ddccdn.com/cg/images/en1416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4191000"/>
            <a:ext cx="2609850" cy="2209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152400"/>
            <a:ext cx="7162800" cy="707886"/>
          </a:xfrm>
          <a:prstGeom prst="rect">
            <a:avLst/>
          </a:prstGeom>
          <a:noFill/>
        </p:spPr>
        <p:txBody>
          <a:bodyPr wrap="square" rtlCol="0">
            <a:spAutoFit/>
          </a:bodyPr>
          <a:lstStyle/>
          <a:p>
            <a:pPr algn="ctr"/>
            <a:r>
              <a:rPr lang="en-US" sz="4000" b="1" dirty="0" smtClean="0">
                <a:solidFill>
                  <a:schemeClr val="bg1"/>
                </a:solidFill>
              </a:rPr>
              <a:t>Cerebrospinal Fluid</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28353"/>
            <a:ext cx="8534400" cy="914400"/>
          </a:xfrm>
        </p:spPr>
        <p:txBody>
          <a:bodyPr/>
          <a:lstStyle/>
          <a:p>
            <a:pPr eaLnBrk="1" hangingPunct="1"/>
            <a:r>
              <a:rPr lang="en-US" sz="3200" dirty="0" smtClean="0">
                <a:solidFill>
                  <a:srgbClr val="FFFFFF"/>
                </a:solidFill>
              </a:rPr>
              <a:t>The Vertebrate Brain Is Regionally Specialized</a:t>
            </a:r>
            <a:endParaRPr lang="en-US" sz="3200" dirty="0">
              <a:solidFill>
                <a:srgbClr val="FFFFFF"/>
              </a:solidFill>
            </a:endParaRPr>
          </a:p>
        </p:txBody>
      </p:sp>
      <p:sp>
        <p:nvSpPr>
          <p:cNvPr id="37891" name="Rectangle 3"/>
          <p:cNvSpPr>
            <a:spLocks noGrp="1" noChangeArrowheads="1"/>
          </p:cNvSpPr>
          <p:nvPr>
            <p:ph type="body" idx="1"/>
          </p:nvPr>
        </p:nvSpPr>
        <p:spPr>
          <a:xfrm>
            <a:off x="609600" y="1371600"/>
            <a:ext cx="8077200" cy="2133600"/>
          </a:xfrm>
        </p:spPr>
        <p:txBody>
          <a:bodyPr/>
          <a:lstStyle/>
          <a:p>
            <a:pPr eaLnBrk="1" hangingPunct="1"/>
            <a:r>
              <a:rPr lang="en-US" sz="2800" dirty="0"/>
              <a:t>Specific brain structures are particularly specialized for diverse functions</a:t>
            </a:r>
            <a:endParaRPr lang="en-US" sz="2800" b="1" dirty="0"/>
          </a:p>
          <a:p>
            <a:pPr eaLnBrk="1" hangingPunct="1"/>
            <a:r>
              <a:rPr lang="en-US" sz="2800" dirty="0"/>
              <a:t>These structures arise during embryonic development</a:t>
            </a:r>
            <a:endParaRPr lang="en-US" sz="3400" dirty="0"/>
          </a:p>
          <a:p>
            <a:pPr eaLnBrk="1" hangingPunct="1"/>
            <a:endParaRPr lang="en-US" sz="3400" b="1" dirty="0"/>
          </a:p>
          <a:p>
            <a:pPr eaLnBrk="1" hangingPunct="1"/>
            <a:endParaRPr lang="en-US" sz="3400" b="1" dirty="0"/>
          </a:p>
        </p:txBody>
      </p:sp>
      <p:sp>
        <p:nvSpPr>
          <p:cNvPr id="37893" name="Rectangle 7"/>
          <p:cNvSpPr>
            <a:spLocks noChangeArrowheads="1"/>
          </p:cNvSpPr>
          <p:nvPr/>
        </p:nvSpPr>
        <p:spPr bwMode="auto">
          <a:xfrm>
            <a:off x="0" y="0"/>
            <a:ext cx="9144000" cy="304800"/>
          </a:xfrm>
          <a:prstGeom prst="rect">
            <a:avLst/>
          </a:prstGeom>
          <a:solidFill>
            <a:srgbClr val="00478B"/>
          </a:solidFill>
          <a:ln w="9525">
            <a:noFill/>
            <a:miter lim="800000"/>
            <a:headEnd/>
            <a:tailEnd/>
          </a:ln>
        </p:spPr>
        <p:txBody>
          <a:bodyPr wrap="none" anchor="ctr">
            <a:prstTxWarp prst="textNoShape">
              <a:avLst/>
            </a:prstTxWarp>
          </a:bodyPr>
          <a:lstStyle/>
          <a:p>
            <a:endParaRPr lang="en-US" dirty="0"/>
          </a:p>
        </p:txBody>
      </p:sp>
      <p:pic>
        <p:nvPicPr>
          <p:cNvPr id="10" name="Picture 27" descr="49_09aHumanBrainDev-U"/>
          <p:cNvPicPr>
            <a:picLocks noChangeAspect="1" noChangeArrowheads="1"/>
          </p:cNvPicPr>
          <p:nvPr/>
        </p:nvPicPr>
        <p:blipFill>
          <a:blip r:embed="rId2"/>
          <a:srcRect/>
          <a:stretch>
            <a:fillRect/>
          </a:stretch>
        </p:blipFill>
        <p:spPr bwMode="auto">
          <a:xfrm>
            <a:off x="3505200" y="2895600"/>
            <a:ext cx="3886200" cy="3726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9" descr="49_09dDiencephBrainstem-U"/>
          <p:cNvPicPr>
            <a:picLocks noChangeAspect="1" noChangeArrowheads="1"/>
          </p:cNvPicPr>
          <p:nvPr/>
        </p:nvPicPr>
        <p:blipFill>
          <a:blip r:embed="rId3"/>
          <a:srcRect/>
          <a:stretch>
            <a:fillRect/>
          </a:stretch>
        </p:blipFill>
        <p:spPr bwMode="auto">
          <a:xfrm>
            <a:off x="296863" y="1160463"/>
            <a:ext cx="8548687" cy="4535487"/>
          </a:xfrm>
          <a:prstGeom prst="rect">
            <a:avLst/>
          </a:prstGeom>
          <a:noFill/>
          <a:ln w="9525">
            <a:noFill/>
            <a:miter lim="800000"/>
            <a:headEnd/>
            <a:tailEnd/>
          </a:ln>
        </p:spPr>
      </p:pic>
      <p:sp>
        <p:nvSpPr>
          <p:cNvPr id="44036" name="Text Box 7"/>
          <p:cNvSpPr txBox="1">
            <a:spLocks noChangeArrowheads="1"/>
          </p:cNvSpPr>
          <p:nvPr/>
        </p:nvSpPr>
        <p:spPr bwMode="auto">
          <a:xfrm>
            <a:off x="454025" y="2222500"/>
            <a:ext cx="1617663" cy="2746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Diencephalon</a:t>
            </a:r>
          </a:p>
        </p:txBody>
      </p:sp>
      <p:sp>
        <p:nvSpPr>
          <p:cNvPr id="44037" name="Text Box 21"/>
          <p:cNvSpPr txBox="1">
            <a:spLocks noChangeArrowheads="1"/>
          </p:cNvSpPr>
          <p:nvPr/>
        </p:nvSpPr>
        <p:spPr bwMode="auto">
          <a:xfrm>
            <a:off x="395288" y="2625725"/>
            <a:ext cx="1168400" cy="2619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Thalamus</a:t>
            </a:r>
          </a:p>
        </p:txBody>
      </p:sp>
      <p:sp>
        <p:nvSpPr>
          <p:cNvPr id="44038" name="Text Box 22"/>
          <p:cNvSpPr txBox="1">
            <a:spLocks noChangeArrowheads="1"/>
          </p:cNvSpPr>
          <p:nvPr/>
        </p:nvSpPr>
        <p:spPr bwMode="auto">
          <a:xfrm>
            <a:off x="428625" y="2949575"/>
            <a:ext cx="1471613" cy="2619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Pineal gland</a:t>
            </a:r>
          </a:p>
        </p:txBody>
      </p:sp>
      <p:sp>
        <p:nvSpPr>
          <p:cNvPr id="44039" name="Text Box 23"/>
          <p:cNvSpPr txBox="1">
            <a:spLocks noChangeArrowheads="1"/>
          </p:cNvSpPr>
          <p:nvPr/>
        </p:nvSpPr>
        <p:spPr bwMode="auto">
          <a:xfrm>
            <a:off x="428625" y="3254375"/>
            <a:ext cx="1671638" cy="2619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Hypothalamus</a:t>
            </a:r>
          </a:p>
        </p:txBody>
      </p:sp>
      <p:sp>
        <p:nvSpPr>
          <p:cNvPr id="44040" name="Text Box 24"/>
          <p:cNvSpPr txBox="1">
            <a:spLocks noChangeArrowheads="1"/>
          </p:cNvSpPr>
          <p:nvPr/>
        </p:nvSpPr>
        <p:spPr bwMode="auto">
          <a:xfrm>
            <a:off x="428625" y="3625850"/>
            <a:ext cx="1697038" cy="28892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Pituitary gland</a:t>
            </a:r>
          </a:p>
        </p:txBody>
      </p:sp>
      <p:sp>
        <p:nvSpPr>
          <p:cNvPr id="44041" name="Text Box 25"/>
          <p:cNvSpPr txBox="1">
            <a:spLocks noChangeArrowheads="1"/>
          </p:cNvSpPr>
          <p:nvPr/>
        </p:nvSpPr>
        <p:spPr bwMode="auto">
          <a:xfrm>
            <a:off x="3338513" y="5265738"/>
            <a:ext cx="1339850" cy="24923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Spinal cord</a:t>
            </a:r>
          </a:p>
        </p:txBody>
      </p:sp>
      <p:sp>
        <p:nvSpPr>
          <p:cNvPr id="44042" name="Text Box 26"/>
          <p:cNvSpPr txBox="1">
            <a:spLocks noChangeArrowheads="1"/>
          </p:cNvSpPr>
          <p:nvPr/>
        </p:nvSpPr>
        <p:spPr bwMode="auto">
          <a:xfrm>
            <a:off x="7439025" y="2963863"/>
            <a:ext cx="1168400" cy="26193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Brainstem</a:t>
            </a:r>
          </a:p>
        </p:txBody>
      </p:sp>
      <p:sp>
        <p:nvSpPr>
          <p:cNvPr id="44043" name="Text Box 27"/>
          <p:cNvSpPr txBox="1">
            <a:spLocks noChangeArrowheads="1"/>
          </p:cNvSpPr>
          <p:nvPr/>
        </p:nvSpPr>
        <p:spPr bwMode="auto">
          <a:xfrm>
            <a:off x="7539038" y="3381375"/>
            <a:ext cx="1071562" cy="27622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Midbrain</a:t>
            </a:r>
          </a:p>
        </p:txBody>
      </p:sp>
      <p:sp>
        <p:nvSpPr>
          <p:cNvPr id="44044" name="Text Box 28"/>
          <p:cNvSpPr txBox="1">
            <a:spLocks noChangeArrowheads="1"/>
          </p:cNvSpPr>
          <p:nvPr/>
        </p:nvSpPr>
        <p:spPr bwMode="auto">
          <a:xfrm>
            <a:off x="7532688" y="3878263"/>
            <a:ext cx="609600" cy="27622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Pons</a:t>
            </a:r>
          </a:p>
        </p:txBody>
      </p:sp>
      <p:sp>
        <p:nvSpPr>
          <p:cNvPr id="44045" name="Text Box 29"/>
          <p:cNvSpPr txBox="1">
            <a:spLocks noChangeArrowheads="1"/>
          </p:cNvSpPr>
          <p:nvPr/>
        </p:nvSpPr>
        <p:spPr bwMode="auto">
          <a:xfrm>
            <a:off x="7534275" y="4473575"/>
            <a:ext cx="1203325" cy="5540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900" b="1" dirty="0"/>
              <a:t>Medulla</a:t>
            </a:r>
            <a:br>
              <a:rPr lang="en-US" sz="1900" b="1" dirty="0"/>
            </a:br>
            <a:r>
              <a:rPr lang="en-US" sz="1900" b="1" dirty="0"/>
              <a:t>oblongata</a:t>
            </a:r>
          </a:p>
        </p:txBody>
      </p:sp>
      <p:sp>
        <p:nvSpPr>
          <p:cNvPr id="44046" name="Line 30"/>
          <p:cNvSpPr>
            <a:spLocks noChangeShapeType="1"/>
          </p:cNvSpPr>
          <p:nvPr/>
        </p:nvSpPr>
        <p:spPr bwMode="auto">
          <a:xfrm>
            <a:off x="1587500" y="2725738"/>
            <a:ext cx="3227388" cy="30321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47" name="Line 31"/>
          <p:cNvSpPr>
            <a:spLocks noChangeShapeType="1"/>
          </p:cNvSpPr>
          <p:nvPr/>
        </p:nvSpPr>
        <p:spPr bwMode="auto">
          <a:xfrm>
            <a:off x="1905000" y="3055938"/>
            <a:ext cx="3492500" cy="1714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48" name="Line 32"/>
          <p:cNvSpPr>
            <a:spLocks noChangeShapeType="1"/>
          </p:cNvSpPr>
          <p:nvPr/>
        </p:nvSpPr>
        <p:spPr bwMode="auto">
          <a:xfrm>
            <a:off x="2170113" y="3386138"/>
            <a:ext cx="2062162"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49" name="Line 33"/>
          <p:cNvSpPr>
            <a:spLocks noChangeShapeType="1"/>
          </p:cNvSpPr>
          <p:nvPr/>
        </p:nvSpPr>
        <p:spPr bwMode="auto">
          <a:xfrm flipH="1">
            <a:off x="2170113" y="3743325"/>
            <a:ext cx="2062162"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0" name="Line 34"/>
          <p:cNvSpPr>
            <a:spLocks noChangeShapeType="1"/>
          </p:cNvSpPr>
          <p:nvPr/>
        </p:nvSpPr>
        <p:spPr bwMode="auto">
          <a:xfrm>
            <a:off x="2170113" y="3743325"/>
            <a:ext cx="1930400" cy="106363"/>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1" name="Line 35"/>
          <p:cNvSpPr>
            <a:spLocks noChangeShapeType="1"/>
          </p:cNvSpPr>
          <p:nvPr/>
        </p:nvSpPr>
        <p:spPr bwMode="auto">
          <a:xfrm>
            <a:off x="4973638" y="3519488"/>
            <a:ext cx="2447925"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2" name="Line 36"/>
          <p:cNvSpPr>
            <a:spLocks noChangeShapeType="1"/>
          </p:cNvSpPr>
          <p:nvPr/>
        </p:nvSpPr>
        <p:spPr bwMode="auto">
          <a:xfrm>
            <a:off x="4867275" y="4021138"/>
            <a:ext cx="2554288"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3" name="Line 37"/>
          <p:cNvSpPr>
            <a:spLocks noChangeShapeType="1"/>
          </p:cNvSpPr>
          <p:nvPr/>
        </p:nvSpPr>
        <p:spPr bwMode="auto">
          <a:xfrm>
            <a:off x="5026025" y="4603750"/>
            <a:ext cx="2395538"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4" name="Line 38"/>
          <p:cNvSpPr>
            <a:spLocks noChangeShapeType="1"/>
          </p:cNvSpPr>
          <p:nvPr/>
        </p:nvSpPr>
        <p:spPr bwMode="auto">
          <a:xfrm flipH="1">
            <a:off x="4708525" y="5132388"/>
            <a:ext cx="423863" cy="2127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io Re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724</Words>
  <Application>Microsoft Office PowerPoint</Application>
  <PresentationFormat>On-screen Show (4:3)</PresentationFormat>
  <Paragraphs>128</Paragraphs>
  <Slides>14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 Unicode MS</vt:lpstr>
      <vt:lpstr>ＭＳ Ｐゴシック</vt:lpstr>
      <vt:lpstr>Arial</vt:lpstr>
      <vt:lpstr>Calibri</vt:lpstr>
      <vt:lpstr>Times</vt:lpstr>
      <vt:lpstr>Times New Roman</vt:lpstr>
      <vt:lpstr>ヒラギノ角ゴ Pro W3</vt:lpstr>
      <vt:lpstr>3_Office Theme</vt:lpstr>
      <vt:lpstr>1_Office Theme</vt:lpstr>
      <vt:lpstr>PowerPoint Presentation</vt:lpstr>
      <vt:lpstr>PowerPoint Presentation</vt:lpstr>
      <vt:lpstr> 2. Cells communicate with each other through direct contact with other cells or from a distance via chemical signaling.</vt:lpstr>
      <vt:lpstr>PowerPoint Presentation</vt:lpstr>
      <vt:lpstr>PowerPoint Presentation</vt:lpstr>
      <vt:lpstr>What accounts for the difference between  white and gray matter?</vt:lpstr>
      <vt:lpstr>PowerPoint Presentation</vt:lpstr>
      <vt:lpstr>The Vertebrate Brain Is Regionally Specialized</vt:lpstr>
      <vt:lpstr>PowerPoint Presentation</vt:lpstr>
      <vt:lpstr>PowerPoint Presentation</vt:lpstr>
      <vt:lpstr>Language and Speech</vt:lpstr>
      <vt:lpstr>Information Processing</vt:lpstr>
      <vt:lpstr>PowerPoint Presentation</vt:lpstr>
      <vt:lpstr>Frontal Lobe Function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33</cp:revision>
  <dcterms:created xsi:type="dcterms:W3CDTF">2012-10-23T02:48:50Z</dcterms:created>
  <dcterms:modified xsi:type="dcterms:W3CDTF">2019-01-22T16:34:47Z</dcterms:modified>
</cp:coreProperties>
</file>