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3" r:id="rId1"/>
  </p:sldMasterIdLst>
  <p:notesMasterIdLst>
    <p:notesMasterId r:id="rId23"/>
  </p:notesMasterIdLst>
  <p:handoutMasterIdLst>
    <p:handoutMasterId r:id="rId24"/>
  </p:handoutMasterIdLst>
  <p:sldIdLst>
    <p:sldId id="257" r:id="rId2"/>
    <p:sldId id="258" r:id="rId3"/>
    <p:sldId id="259" r:id="rId4"/>
    <p:sldId id="260" r:id="rId5"/>
    <p:sldId id="261" r:id="rId6"/>
    <p:sldId id="295" r:id="rId7"/>
    <p:sldId id="262" r:id="rId8"/>
    <p:sldId id="263" r:id="rId9"/>
    <p:sldId id="265" r:id="rId10"/>
    <p:sldId id="266" r:id="rId11"/>
    <p:sldId id="267" r:id="rId12"/>
    <p:sldId id="268" r:id="rId13"/>
    <p:sldId id="270" r:id="rId14"/>
    <p:sldId id="271" r:id="rId15"/>
    <p:sldId id="277" r:id="rId16"/>
    <p:sldId id="300" r:id="rId17"/>
    <p:sldId id="303" r:id="rId18"/>
    <p:sldId id="304" r:id="rId19"/>
    <p:sldId id="305" r:id="rId20"/>
    <p:sldId id="310" r:id="rId21"/>
    <p:sldId id="29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0859" autoAdjust="0"/>
  </p:normalViewPr>
  <p:slideViewPr>
    <p:cSldViewPr>
      <p:cViewPr varScale="1">
        <p:scale>
          <a:sx n="72" d="100"/>
          <a:sy n="72" d="100"/>
        </p:scale>
        <p:origin x="1795" y="58"/>
      </p:cViewPr>
      <p:guideLst>
        <p:guide orient="horz" pos="2160"/>
        <p:guide pos="2880"/>
      </p:guideLst>
    </p:cSldViewPr>
  </p:slideViewPr>
  <p:outlineViewPr>
    <p:cViewPr>
      <p:scale>
        <a:sx n="33" d="100"/>
        <a:sy n="33" d="100"/>
      </p:scale>
      <p:origin x="6" y="5675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DA7CBEB-2973-457D-8B2F-FF1D12E78622}" type="datetimeFigureOut">
              <a:rPr lang="en-US"/>
              <a:pPr>
                <a:defRPr/>
              </a:pPr>
              <a:t>10/17/2017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39F379D-B0F6-4CA1-AE95-7F4E8910EEEF}" type="slidenum">
              <a:rPr lang="en-US"/>
              <a:pPr>
                <a:defRPr/>
              </a:pPr>
              <a:t>‹#›</a:t>
            </a:fld>
            <a:endParaRPr lang="en-US" dirty="0"/>
          </a:p>
        </p:txBody>
      </p:sp>
    </p:spTree>
    <p:extLst>
      <p:ext uri="{BB962C8B-B14F-4D97-AF65-F5344CB8AC3E}">
        <p14:creationId xmlns:p14="http://schemas.microsoft.com/office/powerpoint/2010/main" val="2988513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AF1B5DB-E472-4DB3-BC80-308FE6611ADD}" type="datetimeFigureOut">
              <a:rPr lang="en-US"/>
              <a:pPr>
                <a:defRPr/>
              </a:pPr>
              <a:t>10/17/2017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8D06A32-A686-4B5B-A83C-ADB003D41A50}" type="slidenum">
              <a:rPr lang="en-US"/>
              <a:pPr>
                <a:defRPr/>
              </a:pPr>
              <a:t>‹#›</a:t>
            </a:fld>
            <a:endParaRPr lang="en-US" dirty="0"/>
          </a:p>
        </p:txBody>
      </p:sp>
    </p:spTree>
    <p:extLst>
      <p:ext uri="{BB962C8B-B14F-4D97-AF65-F5344CB8AC3E}">
        <p14:creationId xmlns:p14="http://schemas.microsoft.com/office/powerpoint/2010/main" val="3844268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smtClean="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a:defRPr sz="1200">
                <a:solidFill>
                  <a:schemeClr val="tx1"/>
                </a:solidFill>
                <a:latin typeface="Calibri" pitchFamily="34" charset="0"/>
              </a:defRPr>
            </a:lvl2pPr>
            <a:lvl3pPr>
              <a:defRPr sz="1200">
                <a:solidFill>
                  <a:schemeClr val="tx1"/>
                </a:solidFill>
                <a:latin typeface="Calibri" pitchFamily="34" charset="0"/>
              </a:defRPr>
            </a:lvl3pPr>
            <a:lvl4pPr>
              <a:defRPr sz="1200">
                <a:solidFill>
                  <a:schemeClr val="tx1"/>
                </a:solidFill>
                <a:latin typeface="Calibri" pitchFamily="34" charset="0"/>
              </a:defRPr>
            </a:lvl4pPr>
            <a:lvl5pPr>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fontAlgn="base">
              <a:spcBef>
                <a:spcPct val="0"/>
              </a:spcBef>
              <a:spcAft>
                <a:spcPct val="0"/>
              </a:spcAft>
            </a:pPr>
            <a:fld id="{7654D803-7E34-41EF-9661-980F44E2D046}" type="slidenum">
              <a:rPr lang="en-US" altLang="en-US" smtClean="0">
                <a:solidFill>
                  <a:srgbClr val="000000"/>
                </a:solidFill>
                <a:ea typeface="ＭＳ Ｐゴシック" pitchFamily="34" charset="-128"/>
              </a:rPr>
              <a:pPr fontAlgn="base">
                <a:spcBef>
                  <a:spcPct val="0"/>
                </a:spcBef>
                <a:spcAft>
                  <a:spcPct val="0"/>
                </a:spcAft>
              </a:pPr>
              <a:t>1</a:t>
            </a:fld>
            <a:endParaRPr lang="en-US" altLang="en-US" dirty="0" smtClean="0">
              <a:solidFill>
                <a:srgbClr val="000000"/>
              </a:solidFill>
              <a:ea typeface="ＭＳ Ｐゴシック" pitchFamily="34" charset="-128"/>
            </a:endParaRPr>
          </a:p>
        </p:txBody>
      </p:sp>
    </p:spTree>
    <p:extLst>
      <p:ext uri="{BB962C8B-B14F-4D97-AF65-F5344CB8AC3E}">
        <p14:creationId xmlns:p14="http://schemas.microsoft.com/office/powerpoint/2010/main" val="354595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ligand is a signal triggering molecule</a:t>
            </a:r>
            <a:r>
              <a:rPr lang="en-US" b="0" baseline="0" dirty="0" smtClean="0"/>
              <a:t> that </a:t>
            </a:r>
            <a:r>
              <a:rPr lang="en-US" b="0" dirty="0" smtClean="0"/>
              <a:t>binds</a:t>
            </a:r>
            <a:r>
              <a:rPr lang="en-US" b="0" baseline="0" dirty="0" smtClean="0"/>
              <a:t> </a:t>
            </a:r>
            <a:r>
              <a:rPr lang="en-US" b="0" dirty="0" smtClean="0"/>
              <a:t>to a site on a target protein. Ligands tend to be small molecules. </a:t>
            </a:r>
          </a:p>
          <a:p>
            <a:endParaRPr lang="en-US" altLang="en-US" sz="1200" b="0" dirty="0" smtClean="0">
              <a:solidFill>
                <a:srgbClr val="440000"/>
              </a:solidFill>
            </a:endParaRPr>
          </a:p>
          <a:p>
            <a:r>
              <a:rPr lang="en-US" altLang="en-US" sz="1200" b="0" dirty="0" smtClean="0">
                <a:solidFill>
                  <a:srgbClr val="440000"/>
                </a:solidFill>
              </a:rPr>
              <a:t>***Note-- ligands in cell communication can be hormones, neurotransmitters, growth factor or some other small molecule</a:t>
            </a:r>
            <a:r>
              <a:rPr lang="en-US" altLang="en-US" sz="1200" b="0" baseline="0" dirty="0" smtClean="0">
                <a:solidFill>
                  <a:srgbClr val="440000"/>
                </a:solidFill>
              </a:rPr>
              <a:t> that can attach to the receptor site. </a:t>
            </a:r>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10</a:t>
            </a:fld>
            <a:endParaRPr lang="en-US" dirty="0"/>
          </a:p>
        </p:txBody>
      </p:sp>
    </p:spTree>
    <p:extLst>
      <p:ext uri="{BB962C8B-B14F-4D97-AF65-F5344CB8AC3E}">
        <p14:creationId xmlns:p14="http://schemas.microsoft.com/office/powerpoint/2010/main" val="169828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sz="1200" b="0" dirty="0" smtClean="0">
                <a:solidFill>
                  <a:srgbClr val="440000"/>
                </a:solidFill>
              </a:rPr>
              <a:t>Most have seven alpha helices penetrating the plasma membrane.  When a G-protein-linked receptor binds with a signal or ligand, it becomes activated and interacts with a G-protein.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sz="1200" b="0" dirty="0" smtClean="0">
                <a:solidFill>
                  <a:srgbClr val="440000"/>
                </a:solidFill>
              </a:rPr>
              <a:t>Yeast mating factors,</a:t>
            </a:r>
            <a:r>
              <a:rPr lang="en-US" altLang="en-US" sz="1200" b="0" dirty="0" smtClean="0"/>
              <a:t> </a:t>
            </a:r>
            <a:r>
              <a:rPr lang="en-US" altLang="en-US" sz="1200" b="0" dirty="0" smtClean="0">
                <a:solidFill>
                  <a:srgbClr val="440000"/>
                </a:solidFill>
              </a:rPr>
              <a:t>epinephrine, neurotransmitters and other hormones use G-protein-linked receptors.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sz="1200" b="0" dirty="0" smtClean="0">
                <a:solidFill>
                  <a:srgbClr val="440000"/>
                </a:solidFill>
              </a:rPr>
              <a:t>G-proteins</a:t>
            </a:r>
            <a:r>
              <a:rPr lang="en-US" altLang="en-US" sz="1200" b="0" baseline="0" dirty="0" smtClean="0">
                <a:solidFill>
                  <a:srgbClr val="440000"/>
                </a:solidFill>
              </a:rPr>
              <a:t> </a:t>
            </a:r>
            <a:r>
              <a:rPr lang="en-US" altLang="en-US" sz="1200" b="0" dirty="0" smtClean="0">
                <a:solidFill>
                  <a:srgbClr val="440000"/>
                </a:solidFill>
              </a:rPr>
              <a:t>are activated when the G-protein</a:t>
            </a:r>
            <a:r>
              <a:rPr lang="en-US" altLang="en-US" sz="1200" b="0" baseline="0" dirty="0" smtClean="0">
                <a:solidFill>
                  <a:srgbClr val="440000"/>
                </a:solidFill>
              </a:rPr>
              <a:t> </a:t>
            </a:r>
            <a:r>
              <a:rPr lang="en-US" altLang="en-US" sz="1200" b="0" dirty="0" smtClean="0">
                <a:solidFill>
                  <a:srgbClr val="440000"/>
                </a:solidFill>
              </a:rPr>
              <a:t>linked receptors cause GTP to replace GDP on the G-protein.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altLang="en-US" sz="1200" b="0" dirty="0" smtClean="0"/>
          </a:p>
          <a:p>
            <a:pPr marL="228600" marR="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altLang="en-US" sz="1200"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12</a:t>
            </a:fld>
            <a:endParaRPr lang="en-US" dirty="0"/>
          </a:p>
        </p:txBody>
      </p:sp>
    </p:spTree>
    <p:extLst>
      <p:ext uri="{BB962C8B-B14F-4D97-AF65-F5344CB8AC3E}">
        <p14:creationId xmlns:p14="http://schemas.microsoft.com/office/powerpoint/2010/main" val="2570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The activated G-protein now moves laterally to interact with a given enzyme also located in the plasma membrane which causes a certain biochemical pathway to be activated.  Once this occurs, the G-protein cleaves a phosphate group from GTP and makes it GDP and thus the G-protein becomes inactivated.  These biochemical pathways include developmental pathways, sensory perception in vision and smell.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rgbClr val="4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Bacteria will often cause disease by secreting toxins. These toxins may interfere with G-protein functions.  It</a:t>
            </a:r>
            <a:r>
              <a:rPr lang="en-US" altLang="en-US" sz="1200" b="0" baseline="0" dirty="0" smtClean="0">
                <a:solidFill>
                  <a:srgbClr val="440000"/>
                </a:solidFill>
              </a:rPr>
              <a:t> is estimated that </a:t>
            </a:r>
            <a:r>
              <a:rPr lang="en-US" altLang="en-US" sz="1200" b="0" dirty="0" smtClean="0">
                <a:solidFill>
                  <a:srgbClr val="440000"/>
                </a:solidFill>
              </a:rPr>
              <a:t>60% of all medicines exert their effect by influencing G-protein pathways.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rgbClr val="4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Cholera, pertussis</a:t>
            </a:r>
            <a:r>
              <a:rPr lang="en-US" altLang="en-US" sz="1200" b="0" baseline="0" dirty="0" smtClean="0">
                <a:solidFill>
                  <a:srgbClr val="440000"/>
                </a:solidFill>
              </a:rPr>
              <a:t> (whooping cough) and botulism are examples of bacterial diseases that interfere with G-protein pathways. </a:t>
            </a:r>
            <a:endParaRPr lang="en-US" altLang="en-US" sz="1200" b="0" dirty="0" smtClean="0">
              <a:solidFill>
                <a:srgbClr val="4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13</a:t>
            </a:fld>
            <a:endParaRPr lang="en-US" dirty="0"/>
          </a:p>
        </p:txBody>
      </p:sp>
    </p:spTree>
    <p:extLst>
      <p:ext uri="{BB962C8B-B14F-4D97-AF65-F5344CB8AC3E}">
        <p14:creationId xmlns:p14="http://schemas.microsoft.com/office/powerpoint/2010/main" val="63806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Notes</a:t>
            </a:r>
          </a:p>
          <a:p>
            <a:r>
              <a:rPr lang="en-US" sz="1200" b="0" kern="1200" dirty="0" smtClean="0">
                <a:solidFill>
                  <a:schemeClr val="tx1"/>
                </a:solidFill>
                <a:effectLst/>
                <a:latin typeface="+mn-lt"/>
                <a:ea typeface="+mn-ea"/>
                <a:cs typeface="+mn-cs"/>
              </a:rPr>
              <a:t>The tyrosine-kinase receptor in the inactive form is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composed of two separate polypeptide chains forming alpha helices that span the membrane.  Inside the cell, the two polypeptides have </a:t>
            </a:r>
            <a:r>
              <a:rPr lang="en-US" sz="1200" b="0" kern="1200" dirty="0" err="1" smtClean="0">
                <a:solidFill>
                  <a:schemeClr val="tx1"/>
                </a:solidFill>
                <a:effectLst/>
                <a:latin typeface="+mn-lt"/>
                <a:ea typeface="+mn-ea"/>
                <a:cs typeface="+mn-cs"/>
              </a:rPr>
              <a:t>tyrosines</a:t>
            </a:r>
            <a:r>
              <a:rPr lang="en-US" sz="1200" b="0" kern="1200" dirty="0" smtClean="0">
                <a:solidFill>
                  <a:schemeClr val="tx1"/>
                </a:solidFill>
                <a:effectLst/>
                <a:latin typeface="+mn-lt"/>
                <a:ea typeface="+mn-ea"/>
                <a:cs typeface="+mn-cs"/>
              </a:rPr>
              <a:t> (an amino acid) on the “tails” that extend into the cytoplasm.  These “tails” have receptor sites for a signals or ligands.  Once both receptors are activated, the polypeptides move toward one another and bond with one another forming a dimer.  </a:t>
            </a:r>
          </a:p>
          <a:p>
            <a:r>
              <a:rPr lang="en-US" sz="1200" b="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rgbClr val="440000"/>
              </a:solidFill>
            </a:endParaRPr>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14</a:t>
            </a:fld>
            <a:endParaRPr lang="en-US" dirty="0"/>
          </a:p>
        </p:txBody>
      </p:sp>
    </p:spTree>
    <p:extLst>
      <p:ext uri="{BB962C8B-B14F-4D97-AF65-F5344CB8AC3E}">
        <p14:creationId xmlns:p14="http://schemas.microsoft.com/office/powerpoint/2010/main" val="245939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smtClean="0">
                <a:solidFill>
                  <a:srgbClr val="440000"/>
                </a:solidFill>
              </a:rPr>
              <a:t> Examples include Na</a:t>
            </a:r>
            <a:r>
              <a:rPr lang="en-US" altLang="en-US" sz="1200" b="0" baseline="30000" dirty="0" smtClean="0">
                <a:solidFill>
                  <a:srgbClr val="440000"/>
                </a:solidFill>
              </a:rPr>
              <a:t>+</a:t>
            </a:r>
            <a:r>
              <a:rPr lang="en-US" altLang="en-US" sz="1200" b="0" dirty="0" smtClean="0">
                <a:solidFill>
                  <a:srgbClr val="440000"/>
                </a:solidFill>
              </a:rPr>
              <a:t> or </a:t>
            </a:r>
            <a:r>
              <a:rPr lang="en-US" altLang="en-US" sz="1200" b="0" dirty="0" err="1" smtClean="0">
                <a:solidFill>
                  <a:srgbClr val="440000"/>
                </a:solidFill>
              </a:rPr>
              <a:t>Ca</a:t>
            </a:r>
            <a:r>
              <a:rPr lang="en-US" altLang="en-US" sz="1200" b="0" baseline="0" dirty="0" smtClean="0">
                <a:solidFill>
                  <a:srgbClr val="440000"/>
                </a:solidFill>
              </a:rPr>
              <a:t>++ channels.</a:t>
            </a:r>
            <a:r>
              <a:rPr lang="en-US" altLang="en-US" sz="1200" b="0" dirty="0" smtClean="0">
                <a:solidFill>
                  <a:srgbClr val="440000"/>
                </a:solidFill>
              </a:rPr>
              <a:t>  Once the signal attaches to the gated channel, the protein changes shape and a pore opens or closes.  This allows for an immediate change in the concentration of ions. </a:t>
            </a:r>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15</a:t>
            </a:fld>
            <a:endParaRPr lang="en-US" dirty="0"/>
          </a:p>
        </p:txBody>
      </p:sp>
    </p:spTree>
    <p:extLst>
      <p:ext uri="{BB962C8B-B14F-4D97-AF65-F5344CB8AC3E}">
        <p14:creationId xmlns:p14="http://schemas.microsoft.com/office/powerpoint/2010/main" val="393366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17</a:t>
            </a:fld>
            <a:endParaRPr lang="en-US" dirty="0"/>
          </a:p>
        </p:txBody>
      </p:sp>
    </p:spTree>
    <p:extLst>
      <p:ext uri="{BB962C8B-B14F-4D97-AF65-F5344CB8AC3E}">
        <p14:creationId xmlns:p14="http://schemas.microsoft.com/office/powerpoint/2010/main" val="109516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sz="1200" b="0" dirty="0" smtClean="0">
                <a:solidFill>
                  <a:srgbClr val="420000"/>
                </a:solidFill>
              </a:rPr>
              <a:t>Calcium ions and Inositol Triphosphate (IP</a:t>
            </a:r>
            <a:r>
              <a:rPr lang="en-US" altLang="en-US" sz="1200" b="0" baseline="-25000" dirty="0" smtClean="0">
                <a:solidFill>
                  <a:srgbClr val="420000"/>
                </a:solidFill>
              </a:rPr>
              <a:t>3</a:t>
            </a:r>
            <a:r>
              <a:rPr lang="en-US" altLang="en-US" sz="1200" b="0" dirty="0" smtClean="0">
                <a:solidFill>
                  <a:srgbClr val="420000"/>
                </a:solidFill>
              </a:rPr>
              <a:t>)</a:t>
            </a:r>
          </a:p>
          <a:p>
            <a:pPr>
              <a:spcBef>
                <a:spcPct val="50000"/>
              </a:spcBef>
            </a:pPr>
            <a:r>
              <a:rPr lang="en-US" altLang="en-US" sz="1200" b="0" dirty="0" smtClean="0">
                <a:solidFill>
                  <a:srgbClr val="420000"/>
                </a:solidFill>
              </a:rPr>
              <a:t>Some signal molecules in animal</a:t>
            </a:r>
            <a:r>
              <a:rPr lang="en-US" altLang="en-US" sz="1200" b="0" baseline="0" dirty="0" smtClean="0">
                <a:solidFill>
                  <a:srgbClr val="420000"/>
                </a:solidFill>
              </a:rPr>
              <a:t>s</a:t>
            </a:r>
            <a:r>
              <a:rPr lang="en-US" altLang="en-US" sz="1200" b="0" dirty="0" smtClean="0">
                <a:solidFill>
                  <a:srgbClr val="420000"/>
                </a:solidFill>
              </a:rPr>
              <a:t> induce responses by increasing the amount of </a:t>
            </a:r>
            <a:r>
              <a:rPr lang="en-US" altLang="en-US" sz="1200" b="0" dirty="0" err="1" smtClean="0">
                <a:solidFill>
                  <a:srgbClr val="420000"/>
                </a:solidFill>
              </a:rPr>
              <a:t>Ca</a:t>
            </a:r>
            <a:r>
              <a:rPr lang="en-US" altLang="en-US" sz="1200" b="0" baseline="30000" dirty="0" smtClean="0">
                <a:solidFill>
                  <a:srgbClr val="420000"/>
                </a:solidFill>
              </a:rPr>
              <a:t>++</a:t>
            </a:r>
            <a:r>
              <a:rPr lang="en-US" altLang="en-US" sz="1200" b="0" dirty="0" smtClean="0">
                <a:solidFill>
                  <a:srgbClr val="420000"/>
                </a:solidFill>
              </a:rPr>
              <a:t> in the cytosol.  This is used in the muscles,</a:t>
            </a:r>
            <a:r>
              <a:rPr lang="en-US" altLang="en-US" sz="1200" b="0" baseline="0" dirty="0" smtClean="0">
                <a:solidFill>
                  <a:srgbClr val="420000"/>
                </a:solidFill>
              </a:rPr>
              <a:t> </a:t>
            </a:r>
            <a:r>
              <a:rPr lang="en-US" altLang="en-US" sz="1200" b="0" dirty="0" err="1" smtClean="0">
                <a:solidFill>
                  <a:srgbClr val="420000"/>
                </a:solidFill>
              </a:rPr>
              <a:t>nerve,s</a:t>
            </a:r>
            <a:r>
              <a:rPr lang="en-US" altLang="en-US" sz="1200" b="0" dirty="0" smtClean="0">
                <a:solidFill>
                  <a:srgbClr val="420000"/>
                </a:solidFill>
              </a:rPr>
              <a:t> and certain hormones. </a:t>
            </a:r>
            <a:r>
              <a:rPr lang="en-US" sz="1200" b="0" kern="1200" dirty="0" smtClean="0">
                <a:solidFill>
                  <a:schemeClr val="tx1"/>
                </a:solidFill>
                <a:effectLst/>
                <a:latin typeface="+mn-lt"/>
                <a:ea typeface="+mn-ea"/>
                <a:cs typeface="+mn-cs"/>
              </a:rPr>
              <a:t>The amount of </a:t>
            </a:r>
            <a:r>
              <a:rPr lang="en-US" sz="1200" b="0" kern="1200" dirty="0" err="1" smtClean="0">
                <a:solidFill>
                  <a:schemeClr val="tx1"/>
                </a:solidFill>
                <a:effectLst/>
                <a:latin typeface="+mn-lt"/>
                <a:ea typeface="+mn-ea"/>
                <a:cs typeface="+mn-cs"/>
              </a:rPr>
              <a:t>Ca</a:t>
            </a:r>
            <a:r>
              <a:rPr lang="en-US" sz="1200" b="0" kern="1200" baseline="300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in the cytosol is low because it is pumped into the E.R., the mitochondria and also pumped outside of the cell. </a:t>
            </a:r>
            <a:r>
              <a:rPr lang="en-US" altLang="en-US" sz="1200" b="0" dirty="0" smtClean="0">
                <a:solidFill>
                  <a:srgbClr val="420000"/>
                </a:solidFill>
              </a:rPr>
              <a:t>The release of </a:t>
            </a:r>
            <a:r>
              <a:rPr lang="en-US" altLang="en-US" sz="1200" b="0" dirty="0" err="1" smtClean="0">
                <a:solidFill>
                  <a:srgbClr val="420000"/>
                </a:solidFill>
              </a:rPr>
              <a:t>Ca</a:t>
            </a:r>
            <a:r>
              <a:rPr lang="en-US" altLang="en-US" sz="1200" b="0" baseline="30000" dirty="0" smtClean="0">
                <a:solidFill>
                  <a:srgbClr val="420000"/>
                </a:solidFill>
              </a:rPr>
              <a:t>++</a:t>
            </a:r>
            <a:r>
              <a:rPr lang="en-US" altLang="en-US" sz="1200" b="0" dirty="0" smtClean="0">
                <a:solidFill>
                  <a:srgbClr val="420000"/>
                </a:solidFill>
              </a:rPr>
              <a:t> from E.R. reservoirs involves </a:t>
            </a:r>
            <a:r>
              <a:rPr lang="en-US" altLang="en-US" sz="1200" b="0" dirty="0" err="1" smtClean="0">
                <a:solidFill>
                  <a:srgbClr val="420000"/>
                </a:solidFill>
              </a:rPr>
              <a:t>diacylglycerol</a:t>
            </a:r>
            <a:r>
              <a:rPr lang="en-US" altLang="en-US" sz="1200" b="0" dirty="0" smtClean="0">
                <a:solidFill>
                  <a:srgbClr val="420000"/>
                </a:solidFill>
              </a:rPr>
              <a:t> (D.A.G.) and inositol triphosphate (IP</a:t>
            </a:r>
            <a:r>
              <a:rPr lang="en-US" altLang="en-US" sz="1200" b="0" baseline="-25000" dirty="0" smtClean="0">
                <a:solidFill>
                  <a:srgbClr val="420000"/>
                </a:solidFill>
              </a:rPr>
              <a:t>3</a:t>
            </a:r>
            <a:r>
              <a:rPr lang="en-US" altLang="en-US" sz="1200" b="0" dirty="0" smtClean="0">
                <a:solidFill>
                  <a:srgbClr val="420000"/>
                </a:solidFill>
              </a:rPr>
              <a:t>).  These two messengers are made by the cleavage of a certain kind phospholipid in the plasma membrane.  This is done when the G protein activates an enzyme, phospholipase C.  Phospholipase C cleaves a plasma membrane in two to make D.A.G. and IP</a:t>
            </a:r>
            <a:r>
              <a:rPr lang="en-US" altLang="en-US" sz="1200" b="0" baseline="-25000" dirty="0" smtClean="0">
                <a:solidFill>
                  <a:srgbClr val="420000"/>
                </a:solidFill>
              </a:rPr>
              <a:t>3</a:t>
            </a:r>
            <a:r>
              <a:rPr lang="en-US" altLang="en-US" sz="1200" b="0" dirty="0" smtClean="0">
                <a:solidFill>
                  <a:srgbClr val="420000"/>
                </a:solidFill>
              </a:rPr>
              <a:t>.  IP</a:t>
            </a:r>
            <a:r>
              <a:rPr lang="en-US" altLang="en-US" sz="1200" b="0" baseline="-25000" dirty="0" smtClean="0">
                <a:solidFill>
                  <a:srgbClr val="420000"/>
                </a:solidFill>
              </a:rPr>
              <a:t>3</a:t>
            </a:r>
            <a:r>
              <a:rPr lang="en-US" altLang="en-US" sz="1200" b="0" dirty="0" smtClean="0">
                <a:solidFill>
                  <a:srgbClr val="420000"/>
                </a:solidFill>
              </a:rPr>
              <a:t> will then move to the E.R. and bind with a IP</a:t>
            </a:r>
            <a:r>
              <a:rPr lang="en-US" altLang="en-US" sz="1200" b="0" baseline="-25000" dirty="0" smtClean="0">
                <a:solidFill>
                  <a:srgbClr val="420000"/>
                </a:solidFill>
              </a:rPr>
              <a:t>3</a:t>
            </a:r>
            <a:r>
              <a:rPr lang="en-US" altLang="en-US" sz="1200" b="0" dirty="0" smtClean="0">
                <a:solidFill>
                  <a:srgbClr val="420000"/>
                </a:solidFill>
              </a:rPr>
              <a:t>-gated calcium channel to allow </a:t>
            </a:r>
            <a:r>
              <a:rPr lang="en-US" altLang="en-US" sz="1200" b="0" dirty="0" err="1" smtClean="0">
                <a:solidFill>
                  <a:srgbClr val="420000"/>
                </a:solidFill>
              </a:rPr>
              <a:t>Ca</a:t>
            </a:r>
            <a:r>
              <a:rPr lang="en-US" altLang="en-US" sz="1200" b="0" baseline="30000" dirty="0" smtClean="0">
                <a:solidFill>
                  <a:srgbClr val="420000"/>
                </a:solidFill>
              </a:rPr>
              <a:t>++</a:t>
            </a:r>
            <a:r>
              <a:rPr lang="en-US" altLang="en-US" sz="1200" b="0" dirty="0" smtClean="0">
                <a:solidFill>
                  <a:srgbClr val="420000"/>
                </a:solidFill>
              </a:rPr>
              <a:t> to flow out. </a:t>
            </a:r>
          </a:p>
          <a:p>
            <a:pPr>
              <a:spcBef>
                <a:spcPct val="50000"/>
              </a:spcBef>
            </a:pPr>
            <a:endParaRPr lang="en-US" altLang="en-US" sz="1200" b="0" dirty="0" smtClean="0">
              <a:solidFill>
                <a:srgbClr val="420000"/>
              </a:solidFill>
            </a:endParaRPr>
          </a:p>
          <a:p>
            <a:pPr marL="0" marR="0" indent="0" algn="l" defTabSz="914400" rtl="0" eaLnBrk="0" fontAlgn="base" latinLnBrk="0" hangingPunct="0">
              <a:lnSpc>
                <a:spcPct val="100000"/>
              </a:lnSpc>
              <a:spcBef>
                <a:spcPct val="50000"/>
              </a:spcBef>
              <a:spcAft>
                <a:spcPct val="0"/>
              </a:spcAft>
              <a:buClrTx/>
              <a:buSzTx/>
              <a:buFontTx/>
              <a:buNone/>
              <a:tabLst/>
              <a:defRPr/>
            </a:pPr>
            <a:r>
              <a:rPr lang="en-US" sz="1200" b="0" kern="1200" dirty="0" err="1" smtClean="0">
                <a:solidFill>
                  <a:schemeClr val="tx1"/>
                </a:solidFill>
                <a:effectLst/>
                <a:latin typeface="+mn-lt"/>
                <a:ea typeface="+mn-ea"/>
                <a:cs typeface="+mn-cs"/>
              </a:rPr>
              <a:t>Ca</a:t>
            </a:r>
            <a:r>
              <a:rPr lang="en-US" sz="1200" b="0" kern="1200" baseline="300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combines with a protein called </a:t>
            </a:r>
            <a:r>
              <a:rPr lang="en-US" sz="1200" b="0" kern="1200" dirty="0" err="1" smtClean="0">
                <a:solidFill>
                  <a:schemeClr val="tx1"/>
                </a:solidFill>
                <a:effectLst/>
                <a:latin typeface="+mn-lt"/>
                <a:ea typeface="+mn-ea"/>
                <a:cs typeface="+mn-cs"/>
              </a:rPr>
              <a:t>calmodulin</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Calmodulin</a:t>
            </a:r>
            <a:r>
              <a:rPr lang="en-US" sz="1200" b="0" kern="1200" dirty="0" smtClean="0">
                <a:solidFill>
                  <a:schemeClr val="tx1"/>
                </a:solidFill>
                <a:effectLst/>
                <a:latin typeface="+mn-lt"/>
                <a:ea typeface="+mn-ea"/>
                <a:cs typeface="+mn-cs"/>
              </a:rPr>
              <a:t> combined with </a:t>
            </a:r>
            <a:r>
              <a:rPr lang="en-US" sz="1200" b="0" kern="1200" dirty="0" err="1" smtClean="0">
                <a:solidFill>
                  <a:schemeClr val="tx1"/>
                </a:solidFill>
                <a:effectLst/>
                <a:latin typeface="+mn-lt"/>
                <a:ea typeface="+mn-ea"/>
                <a:cs typeface="+mn-cs"/>
              </a:rPr>
              <a:t>Ca</a:t>
            </a:r>
            <a:r>
              <a:rPr lang="en-US" sz="1200" b="0" kern="1200" baseline="300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initiates   a certain biochemical pathway. This is done by usually by </a:t>
            </a:r>
            <a:r>
              <a:rPr lang="en-US" sz="1200" b="0" kern="1200" dirty="0" err="1" smtClean="0">
                <a:solidFill>
                  <a:schemeClr val="tx1"/>
                </a:solidFill>
                <a:effectLst/>
                <a:latin typeface="+mn-lt"/>
                <a:ea typeface="+mn-ea"/>
                <a:cs typeface="+mn-cs"/>
              </a:rPr>
              <a:t>calmodulin</a:t>
            </a:r>
            <a:r>
              <a:rPr lang="en-US" sz="1200" b="0" kern="1200" dirty="0" smtClean="0">
                <a:solidFill>
                  <a:schemeClr val="tx1"/>
                </a:solidFill>
                <a:effectLst/>
                <a:latin typeface="+mn-lt"/>
                <a:ea typeface="+mn-ea"/>
                <a:cs typeface="+mn-cs"/>
              </a:rPr>
              <a:t> triggering a kinase or phosphatase as the first</a:t>
            </a:r>
            <a:r>
              <a:rPr lang="en-US" sz="1200" b="0" kern="1200" baseline="0" dirty="0" smtClean="0">
                <a:solidFill>
                  <a:schemeClr val="tx1"/>
                </a:solidFill>
                <a:effectLst/>
                <a:latin typeface="+mn-lt"/>
                <a:ea typeface="+mn-ea"/>
                <a:cs typeface="+mn-cs"/>
              </a:rPr>
              <a:t> step in the biochemical pathway.</a:t>
            </a:r>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18</a:t>
            </a:fld>
            <a:endParaRPr lang="en-US" dirty="0"/>
          </a:p>
        </p:txBody>
      </p:sp>
    </p:spTree>
    <p:extLst>
      <p:ext uri="{BB962C8B-B14F-4D97-AF65-F5344CB8AC3E}">
        <p14:creationId xmlns:p14="http://schemas.microsoft.com/office/powerpoint/2010/main" val="2810749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20000"/>
                </a:solidFill>
              </a:rPr>
              <a:t>The term transduce</a:t>
            </a:r>
            <a:r>
              <a:rPr lang="en-US" altLang="en-US" sz="1200" b="0" baseline="0" dirty="0" smtClean="0">
                <a:solidFill>
                  <a:srgbClr val="420000"/>
                </a:solidFill>
              </a:rPr>
              <a:t> </a:t>
            </a:r>
            <a:r>
              <a:rPr lang="en-US" altLang="en-US" sz="1200" b="0" dirty="0" smtClean="0">
                <a:solidFill>
                  <a:srgbClr val="420000"/>
                </a:solidFill>
              </a:rPr>
              <a:t>means to convert</a:t>
            </a:r>
            <a:r>
              <a:rPr lang="en-US" altLang="en-US" sz="1200" b="0" baseline="0" dirty="0" smtClean="0">
                <a:solidFill>
                  <a:srgbClr val="420000"/>
                </a:solidFill>
              </a:rPr>
              <a:t> from one form to another. In this case, transduction refers to the conversion of the signal that is outside the cell into a form that can produce a response inside the cell.</a:t>
            </a:r>
            <a:endParaRPr lang="en-US" altLang="en-US" sz="1200" b="0" dirty="0" smtClean="0">
              <a:solidFill>
                <a:srgbClr val="42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20000"/>
                </a:solidFill>
              </a:rPr>
              <a:t>Usually the molecules that are processing the signal are proteins that are activated by phosphorylating them.  Protein kinases are proteins that transfer phosphate groups from ATP to other</a:t>
            </a:r>
            <a:r>
              <a:rPr lang="en-US" altLang="en-US" sz="1200" b="0" baseline="0" dirty="0" smtClean="0">
                <a:solidFill>
                  <a:srgbClr val="420000"/>
                </a:solidFill>
              </a:rPr>
              <a:t> </a:t>
            </a:r>
            <a:r>
              <a:rPr lang="en-US" altLang="en-US" sz="1200" b="0" dirty="0" smtClean="0">
                <a:solidFill>
                  <a:srgbClr val="420000"/>
                </a:solidFill>
              </a:rPr>
              <a:t>proteins.  Serine and threonine are the two amino acids that commonly receive the phosphate group on the receiving protein kinase.  This cascading effect increases the number of proteins activated, amplifying the effect very quickly. </a:t>
            </a:r>
            <a:endParaRPr lang="en-US" alt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solidFill>
                <a:srgbClr val="42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20000"/>
                </a:solidFill>
              </a:rPr>
              <a:t>These protein kinases are extremely important.  Approximately 1% of all human genes code for various protein kinases.  Protein phosphatase is a protein that will remove a phosphate group from proteins and can deactivate a protein kinase.  </a:t>
            </a:r>
            <a:endParaRPr lang="en-US" alt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dirty="0" smtClean="0"/>
          </a:p>
          <a:p>
            <a:endParaRPr lang="en-US" b="0" dirty="0" smtClean="0"/>
          </a:p>
          <a:p>
            <a:endParaRPr lang="en-US" b="0" dirty="0" smtClean="0"/>
          </a:p>
          <a:p>
            <a:endParaRPr lang="en-US" b="0" dirty="0" smtClean="0"/>
          </a:p>
          <a:p>
            <a:r>
              <a:rPr lang="en-US" b="0" dirty="0" smtClean="0"/>
              <a:t>https://www.youtube.com/watch?v=U6uHotlXvPo\</a:t>
            </a:r>
          </a:p>
          <a:p>
            <a:r>
              <a:rPr lang="en-US" b="0" dirty="0" smtClean="0"/>
              <a:t>https://www.youtube.com/watch?v=yKW4F0Nu-UY</a:t>
            </a:r>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20</a:t>
            </a:fld>
            <a:endParaRPr lang="en-US" dirty="0"/>
          </a:p>
        </p:txBody>
      </p:sp>
    </p:spTree>
    <p:extLst>
      <p:ext uri="{BB962C8B-B14F-4D97-AF65-F5344CB8AC3E}">
        <p14:creationId xmlns:p14="http://schemas.microsoft.com/office/powerpoint/2010/main" val="49321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solidFill>
                  <a:srgbClr val="440000"/>
                </a:solidFill>
              </a:rPr>
              <a:t>Cell-to-cell signaling is important to both multicellular and unicellular organisms.  It helps to coordinate the activities and events necessary for a multicellular organism to develop from a zygote  into a mature organism with trillions of cells.  In unicellular organisms signaling is important in finding different mating types for sexual reproduction.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0" dirty="0" smtClean="0">
              <a:solidFill>
                <a:srgbClr val="44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solidFill>
                  <a:srgbClr val="420000"/>
                </a:solidFill>
              </a:rPr>
              <a:t>Yeast cells have two distinct mating types- “a cells” and “alpha cells”.   “a type cells” secrete a chemical called “</a:t>
            </a:r>
            <a:r>
              <a:rPr lang="en-US" altLang="en-US" b="0" dirty="0" smtClean="0">
                <a:solidFill>
                  <a:srgbClr val="420000"/>
                </a:solidFill>
                <a:latin typeface="+mn-lt"/>
              </a:rPr>
              <a:t>a</a:t>
            </a:r>
            <a:r>
              <a:rPr lang="en-US" altLang="en-US" b="0" dirty="0" smtClean="0">
                <a:solidFill>
                  <a:srgbClr val="420000"/>
                </a:solidFill>
              </a:rPr>
              <a:t> factor” and called “</a:t>
            </a:r>
            <a:r>
              <a:rPr lang="en-US" altLang="en-US" b="0" baseline="0" dirty="0" smtClean="0">
                <a:solidFill>
                  <a:srgbClr val="420000"/>
                </a:solidFill>
                <a:latin typeface="Symbol" pitchFamily="18" charset="2"/>
              </a:rPr>
              <a:t> alpha  </a:t>
            </a:r>
            <a:r>
              <a:rPr lang="en-US" altLang="en-US" b="0" dirty="0" smtClean="0">
                <a:solidFill>
                  <a:srgbClr val="420000"/>
                </a:solidFill>
              </a:rPr>
              <a:t>factor”.  The both of these cells have receptor sites for each other’s factors. </a:t>
            </a:r>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2</a:t>
            </a:fld>
            <a:endParaRPr lang="en-US" dirty="0"/>
          </a:p>
        </p:txBody>
      </p:sp>
    </p:spTree>
    <p:extLst>
      <p:ext uri="{BB962C8B-B14F-4D97-AF65-F5344CB8AC3E}">
        <p14:creationId xmlns:p14="http://schemas.microsoft.com/office/powerpoint/2010/main" val="354998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 </a:t>
            </a:r>
            <a:r>
              <a:rPr lang="en-US" altLang="en-US" b="0" dirty="0" smtClean="0">
                <a:solidFill>
                  <a:srgbClr val="420000"/>
                </a:solidFill>
              </a:rPr>
              <a:t>Once each cell receives the other mating factors, these mating factors cause the cells to grow toward one another and bring about other changes.  Inside the cells there are a series of chemical changes that cause the response.  This series of </a:t>
            </a:r>
            <a:r>
              <a:rPr lang="en-US" altLang="en-US" b="0" dirty="0" smtClean="0">
                <a:solidFill>
                  <a:srgbClr val="440000"/>
                </a:solidFill>
              </a:rPr>
              <a:t>chemical events that occur is called the signal-transduction pathway. The new a/alpha cell has all the genes from both the different haploid yeast cells. These pathways are common to both humans and yeast cells suggesting that this strategy evolved very early on. </a:t>
            </a:r>
            <a:endParaRPr lang="en-US" alt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3</a:t>
            </a:fld>
            <a:endParaRPr lang="en-US" dirty="0"/>
          </a:p>
        </p:txBody>
      </p:sp>
    </p:spTree>
    <p:extLst>
      <p:ext uri="{BB962C8B-B14F-4D97-AF65-F5344CB8AC3E}">
        <p14:creationId xmlns:p14="http://schemas.microsoft.com/office/powerpoint/2010/main" val="18941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Communication between cells can occur between cells that are very close to one another (local, or paracrine, signaling) or between cells that are</a:t>
            </a:r>
            <a:r>
              <a:rPr lang="en-US" altLang="en-US" sz="1200" b="0" baseline="0" dirty="0" smtClean="0">
                <a:solidFill>
                  <a:srgbClr val="440000"/>
                </a:solidFill>
              </a:rPr>
              <a:t> </a:t>
            </a:r>
            <a:r>
              <a:rPr lang="en-US" altLang="en-US" sz="1200" b="0" dirty="0" smtClean="0">
                <a:solidFill>
                  <a:srgbClr val="440000"/>
                </a:solidFill>
              </a:rPr>
              <a:t>some distance away (e.g. hormonal and pheromone) signaling.</a:t>
            </a:r>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4</a:t>
            </a:fld>
            <a:endParaRPr lang="en-US" dirty="0"/>
          </a:p>
        </p:txBody>
      </p:sp>
    </p:spTree>
    <p:extLst>
      <p:ext uri="{BB962C8B-B14F-4D97-AF65-F5344CB8AC3E}">
        <p14:creationId xmlns:p14="http://schemas.microsoft.com/office/powerpoint/2010/main" val="275724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solidFill>
                  <a:srgbClr val="440000"/>
                </a:solidFill>
              </a:rPr>
              <a:t>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solidFill>
                  <a:srgbClr val="440000"/>
                </a:solidFill>
              </a:rPr>
              <a:t>Local signaling in plants is not as well understood because</a:t>
            </a:r>
            <a:r>
              <a:rPr lang="en-US" altLang="en-US" b="0" baseline="0" dirty="0" smtClean="0">
                <a:solidFill>
                  <a:srgbClr val="440000"/>
                </a:solidFill>
              </a:rPr>
              <a:t> </a:t>
            </a:r>
            <a:r>
              <a:rPr lang="en-US" altLang="en-US" b="0" dirty="0" smtClean="0">
                <a:solidFill>
                  <a:srgbClr val="440000"/>
                </a:solidFill>
              </a:rPr>
              <a:t>of the plant cell wall, plants must use different</a:t>
            </a:r>
            <a:r>
              <a:rPr lang="en-US" altLang="en-US" b="0" baseline="0" dirty="0" smtClean="0">
                <a:solidFill>
                  <a:srgbClr val="440000"/>
                </a:solidFill>
              </a:rPr>
              <a:t> </a:t>
            </a:r>
            <a:r>
              <a:rPr lang="en-US" altLang="en-US" b="0" dirty="0" smtClean="0">
                <a:solidFill>
                  <a:srgbClr val="440000"/>
                </a:solidFill>
              </a:rPr>
              <a:t>mechanisms than those operating in animals. </a:t>
            </a:r>
            <a:endParaRPr lang="en-US" alt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5</a:t>
            </a:fld>
            <a:endParaRPr lang="en-US" dirty="0"/>
          </a:p>
        </p:txBody>
      </p:sp>
    </p:spTree>
    <p:extLst>
      <p:ext uri="{BB962C8B-B14F-4D97-AF65-F5344CB8AC3E}">
        <p14:creationId xmlns:p14="http://schemas.microsoft.com/office/powerpoint/2010/main" val="77729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Cellular junctions</a:t>
            </a:r>
            <a:r>
              <a:rPr lang="en-US" altLang="en-US" sz="1200" b="0" baseline="0" dirty="0" smtClean="0">
                <a:solidFill>
                  <a:srgbClr val="440000"/>
                </a:solidFill>
              </a:rPr>
              <a:t> allows </a:t>
            </a:r>
            <a:r>
              <a:rPr lang="en-US" altLang="en-US" sz="1200" b="0" dirty="0" smtClean="0">
                <a:solidFill>
                  <a:srgbClr val="440000"/>
                </a:solidFill>
              </a:rPr>
              <a:t>for signaling substances in the cytosol to pass feely between the adjacent cells.  Animal cells can also communicate via direct contact between molecules on the surface of their cell membranes.  This is common in embryonic development and the immune system (secretion of interleukin when macrophage and virgin-T cell make a match).</a:t>
            </a:r>
            <a:endParaRPr lang="en-US" altLang="en-US" sz="1200"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6</a:t>
            </a:fld>
            <a:endParaRPr lang="en-US" dirty="0"/>
          </a:p>
        </p:txBody>
      </p:sp>
    </p:spTree>
    <p:extLst>
      <p:ext uri="{BB962C8B-B14F-4D97-AF65-F5344CB8AC3E}">
        <p14:creationId xmlns:p14="http://schemas.microsoft.com/office/powerpoint/2010/main" val="329006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A</a:t>
            </a:r>
            <a:r>
              <a:rPr lang="en-US" altLang="en-US" sz="1200" b="0" baseline="0" dirty="0" smtClean="0">
                <a:solidFill>
                  <a:srgbClr val="440000"/>
                </a:solidFill>
              </a:rPr>
              <a:t> hormone </a:t>
            </a:r>
            <a:r>
              <a:rPr lang="en-US" altLang="en-US" sz="1200" b="0" dirty="0" smtClean="0">
                <a:solidFill>
                  <a:srgbClr val="440000"/>
                </a:solidFill>
              </a:rPr>
              <a:t>is a chemical secreted by one cell but exerts its effect on another cell(s) some distance away. Hormones may vary in their size and molecular structure.</a:t>
            </a:r>
            <a:endParaRPr lang="en-US" altLang="en-US" sz="1200" b="0" dirty="0" smtClean="0"/>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solidFill>
                  <a:srgbClr val="440000"/>
                </a:solidFill>
              </a:rPr>
              <a:t>Another example of long distance communication: Pheromones are chemicals secreted by one animal to affect the behavior of another animal.</a:t>
            </a:r>
            <a:endParaRPr lang="en-US" altLang="en-US" sz="1200" b="0" dirty="0" smtClean="0"/>
          </a:p>
          <a:p>
            <a:endParaRPr lang="en-US" b="0"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7</a:t>
            </a:fld>
            <a:endParaRPr lang="en-US" dirty="0"/>
          </a:p>
        </p:txBody>
      </p:sp>
    </p:spTree>
    <p:extLst>
      <p:ext uri="{BB962C8B-B14F-4D97-AF65-F5344CB8AC3E}">
        <p14:creationId xmlns:p14="http://schemas.microsoft.com/office/powerpoint/2010/main" val="51118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8</a:t>
            </a:fld>
            <a:endParaRPr lang="en-US" dirty="0"/>
          </a:p>
        </p:txBody>
      </p:sp>
    </p:spTree>
    <p:extLst>
      <p:ext uri="{BB962C8B-B14F-4D97-AF65-F5344CB8AC3E}">
        <p14:creationId xmlns:p14="http://schemas.microsoft.com/office/powerpoint/2010/main" val="419688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06A32-A686-4B5B-A83C-ADB003D41A50}" type="slidenum">
              <a:rPr lang="en-US" smtClean="0"/>
              <a:pPr>
                <a:defRPr/>
              </a:pPr>
              <a:t>9</a:t>
            </a:fld>
            <a:endParaRPr lang="en-US" dirty="0"/>
          </a:p>
        </p:txBody>
      </p:sp>
    </p:spTree>
    <p:extLst>
      <p:ext uri="{BB962C8B-B14F-4D97-AF65-F5344CB8AC3E}">
        <p14:creationId xmlns:p14="http://schemas.microsoft.com/office/powerpoint/2010/main" val="147352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10390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4850819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16789970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236AFD9-C739-4E5E-87A2-2F2A4B8FE501}" type="datetime1">
              <a:rPr lang="en-US" smtClean="0"/>
              <a:pPr>
                <a:defRPr/>
              </a:pPr>
              <a:t>10/17/2017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B479FD-4F83-48AB-921B-AB15D83E044C}" type="slidenum">
              <a:rPr lang="en-US" smtClean="0"/>
              <a:pPr>
                <a:defRPr/>
              </a:pPr>
              <a:t>‹#›</a:t>
            </a:fld>
            <a:endParaRPr lang="en-US" dirty="0"/>
          </a:p>
        </p:txBody>
      </p:sp>
    </p:spTree>
    <p:extLst>
      <p:ext uri="{BB962C8B-B14F-4D97-AF65-F5344CB8AC3E}">
        <p14:creationId xmlns:p14="http://schemas.microsoft.com/office/powerpoint/2010/main" val="397256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910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27447033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251588517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33025636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348D9C4-8FBC-4A41-BCCD-9F1AF61D60B3}" type="datetime1">
              <a:rPr lang="en-US" smtClean="0"/>
              <a:pPr>
                <a:defRPr/>
              </a:pPr>
              <a:t>10/17/2017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DF2ED543-6A88-45EB-BB31-66348A7A0715}" type="slidenum">
              <a:rPr lang="en-US" smtClean="0"/>
              <a:pPr>
                <a:defRPr/>
              </a:pPr>
              <a:t>‹#›</a:t>
            </a:fld>
            <a:endParaRPr lang="en-US" dirty="0"/>
          </a:p>
        </p:txBody>
      </p:sp>
    </p:spTree>
    <p:extLst>
      <p:ext uri="{BB962C8B-B14F-4D97-AF65-F5344CB8AC3E}">
        <p14:creationId xmlns:p14="http://schemas.microsoft.com/office/powerpoint/2010/main" val="49063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7ACF14F1-8BBD-4D33-A3D6-C0987EDCBAFC}" type="datetime1">
              <a:rPr lang="en-US" smtClean="0"/>
              <a:pPr>
                <a:defRPr/>
              </a:pPr>
              <a:t>10/17/2017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22878524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ACF14F1-8BBD-4D33-A3D6-C0987EDCBAFC}" type="datetime1">
              <a:rPr lang="en-US" smtClean="0"/>
              <a:pPr>
                <a:defRPr/>
              </a:pPr>
              <a:t>10/17/2017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9B67E-0ABD-4193-ADB9-65F50167CD63}" type="slidenum">
              <a:rPr lang="en-US" smtClean="0"/>
              <a:pPr>
                <a:defRPr/>
              </a:pPr>
              <a:t>‹#›</a:t>
            </a:fld>
            <a:endParaRPr lang="en-US" dirty="0"/>
          </a:p>
        </p:txBody>
      </p:sp>
    </p:spTree>
    <p:extLst>
      <p:ext uri="{BB962C8B-B14F-4D97-AF65-F5344CB8AC3E}">
        <p14:creationId xmlns:p14="http://schemas.microsoft.com/office/powerpoint/2010/main" val="29788534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7ACF14F1-8BBD-4D33-A3D6-C0987EDCBAFC}" type="datetime1">
              <a:rPr lang="en-US" smtClean="0"/>
              <a:pPr>
                <a:defRPr/>
              </a:pPr>
              <a:t>10/17/2017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859B67E-0ABD-4193-ADB9-65F50167CD63}"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82180"/>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5322888" y="2887663"/>
            <a:ext cx="3184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fontAlgn="base" hangingPunct="0">
              <a:spcAft>
                <a:spcPct val="0"/>
              </a:spcAft>
              <a:buFont typeface="Arial" charset="0"/>
              <a:buChar char="»"/>
              <a:defRPr sz="2000">
                <a:solidFill>
                  <a:schemeClr val="tx1"/>
                </a:solidFill>
                <a:latin typeface="Arial" charset="0"/>
                <a:ea typeface="ＭＳ Ｐゴシック" pitchFamily="34" charset="-128"/>
              </a:defRPr>
            </a:lvl6pPr>
            <a:lvl7pPr eaLnBrk="0" fontAlgn="base" hangingPunct="0">
              <a:spcAft>
                <a:spcPct val="0"/>
              </a:spcAft>
              <a:buFont typeface="Arial" charset="0"/>
              <a:buChar char="»"/>
              <a:defRPr sz="2000">
                <a:solidFill>
                  <a:schemeClr val="tx1"/>
                </a:solidFill>
                <a:latin typeface="Arial" charset="0"/>
                <a:ea typeface="ＭＳ Ｐゴシック" pitchFamily="34" charset="-128"/>
              </a:defRPr>
            </a:lvl7pPr>
            <a:lvl8pPr eaLnBrk="0" fontAlgn="base" hangingPunct="0">
              <a:spcAft>
                <a:spcPct val="0"/>
              </a:spcAft>
              <a:buFont typeface="Arial" charset="0"/>
              <a:buChar char="»"/>
              <a:defRPr sz="2000">
                <a:solidFill>
                  <a:schemeClr val="tx1"/>
                </a:solidFill>
                <a:latin typeface="Arial" charset="0"/>
                <a:ea typeface="ＭＳ Ｐゴシック" pitchFamily="34" charset="-128"/>
              </a:defRPr>
            </a:lvl8pPr>
            <a:lvl9pPr eaLnBrk="0" fontAlgn="base" hangingPunct="0">
              <a:spcAft>
                <a:spcPct val="0"/>
              </a:spcAft>
              <a:buFont typeface="Arial" charset="0"/>
              <a:buChar char="»"/>
              <a:defRPr sz="2000">
                <a:solidFill>
                  <a:schemeClr val="tx1"/>
                </a:solidFill>
                <a:latin typeface="Arial" charset="0"/>
                <a:ea typeface="ＭＳ Ｐゴシック" pitchFamily="34" charset="-128"/>
              </a:defRPr>
            </a:lvl9pPr>
          </a:lstStyle>
          <a:p>
            <a:pPr algn="ctr"/>
            <a:endParaRPr lang="en-US" altLang="en-US" b="1" dirty="0">
              <a:solidFill>
                <a:srgbClr val="000000"/>
              </a:solidFill>
              <a:latin typeface="Calibri" pitchFamily="34" charset="0"/>
            </a:endParaRPr>
          </a:p>
        </p:txBody>
      </p:sp>
      <p:sp>
        <p:nvSpPr>
          <p:cNvPr id="3075" name="Text Box 6"/>
          <p:cNvSpPr txBox="1">
            <a:spLocks noChangeArrowheads="1"/>
          </p:cNvSpPr>
          <p:nvPr/>
        </p:nvSpPr>
        <p:spPr bwMode="auto">
          <a:xfrm>
            <a:off x="1682750" y="5613400"/>
            <a:ext cx="5778500" cy="706438"/>
          </a:xfrm>
          <a:prstGeom prst="rect">
            <a:avLst/>
          </a:prstGeom>
          <a:solidFill>
            <a:srgbClr val="0045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fontAlgn="base" hangingPunct="0">
              <a:spcAft>
                <a:spcPct val="0"/>
              </a:spcAft>
              <a:buFont typeface="Arial" charset="0"/>
              <a:buChar char="»"/>
              <a:defRPr sz="2000">
                <a:solidFill>
                  <a:schemeClr val="tx1"/>
                </a:solidFill>
                <a:latin typeface="Arial" charset="0"/>
                <a:ea typeface="ＭＳ Ｐゴシック" pitchFamily="34" charset="-128"/>
              </a:defRPr>
            </a:lvl6pPr>
            <a:lvl7pPr eaLnBrk="0" fontAlgn="base" hangingPunct="0">
              <a:spcAft>
                <a:spcPct val="0"/>
              </a:spcAft>
              <a:buFont typeface="Arial" charset="0"/>
              <a:buChar char="»"/>
              <a:defRPr sz="2000">
                <a:solidFill>
                  <a:schemeClr val="tx1"/>
                </a:solidFill>
                <a:latin typeface="Arial" charset="0"/>
                <a:ea typeface="ＭＳ Ｐゴシック" pitchFamily="34" charset="-128"/>
              </a:defRPr>
            </a:lvl7pPr>
            <a:lvl8pPr eaLnBrk="0" fontAlgn="base" hangingPunct="0">
              <a:spcAft>
                <a:spcPct val="0"/>
              </a:spcAft>
              <a:buFont typeface="Arial" charset="0"/>
              <a:buChar char="»"/>
              <a:defRPr sz="2000">
                <a:solidFill>
                  <a:schemeClr val="tx1"/>
                </a:solidFill>
                <a:latin typeface="Arial" charset="0"/>
                <a:ea typeface="ＭＳ Ｐゴシック" pitchFamily="34" charset="-128"/>
              </a:defRPr>
            </a:lvl8pPr>
            <a:lvl9pPr eaLnBrk="0" fontAlgn="base" hangingPunct="0">
              <a:spcAft>
                <a:spcPct val="0"/>
              </a:spcAft>
              <a:buFont typeface="Arial" charset="0"/>
              <a:buChar char="»"/>
              <a:defRPr sz="2000">
                <a:solidFill>
                  <a:schemeClr val="tx1"/>
                </a:solidFill>
                <a:latin typeface="Arial" charset="0"/>
                <a:ea typeface="ＭＳ Ｐゴシック" pitchFamily="34" charset="-128"/>
              </a:defRPr>
            </a:lvl9pPr>
          </a:lstStyle>
          <a:p>
            <a:pPr algn="ctr">
              <a:spcBef>
                <a:spcPct val="50000"/>
              </a:spcBef>
            </a:pPr>
            <a:r>
              <a:rPr lang="en-US" altLang="en-US" sz="4000" dirty="0">
                <a:solidFill>
                  <a:schemeClr val="bg1"/>
                </a:solidFill>
                <a:latin typeface="Times New Roman" pitchFamily="18" charset="0"/>
              </a:rPr>
              <a:t>Cell Communication</a:t>
            </a:r>
          </a:p>
        </p:txBody>
      </p:sp>
      <p:pic>
        <p:nvPicPr>
          <p:cNvPr id="3076" name="Picture 4" descr="C:\Documents and Settings\cleibl\My Documents\My Stuff\Pictures\My Pictures\YeastCellsforW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1244600"/>
            <a:ext cx="4445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Reception</a:t>
            </a:r>
            <a:br>
              <a:rPr lang="en-US" dirty="0">
                <a:solidFill>
                  <a:schemeClr val="bg1"/>
                </a:solidFill>
              </a:rPr>
            </a:br>
            <a:endParaRPr lang="en-US" dirty="0"/>
          </a:p>
        </p:txBody>
      </p:sp>
      <p:sp>
        <p:nvSpPr>
          <p:cNvPr id="5" name="Content Placeholder 4"/>
          <p:cNvSpPr>
            <a:spLocks noGrp="1"/>
          </p:cNvSpPr>
          <p:nvPr>
            <p:ph idx="1"/>
          </p:nvPr>
        </p:nvSpPr>
        <p:spPr>
          <a:xfrm>
            <a:off x="2971800" y="1143000"/>
            <a:ext cx="5715000" cy="4983163"/>
          </a:xfrm>
        </p:spPr>
        <p:txBody>
          <a:bodyPr>
            <a:normAutofit/>
          </a:bodyPr>
          <a:lstStyle/>
          <a:p>
            <a:pPr marL="0" indent="0">
              <a:buNone/>
            </a:pPr>
            <a:r>
              <a:rPr lang="en-US" altLang="en-US" sz="2800" dirty="0">
                <a:solidFill>
                  <a:srgbClr val="440000"/>
                </a:solidFill>
              </a:rPr>
              <a:t> Reception- Begins with the signal (non-steroid) interacting with a receptor site located on the outside surface of the plasma membrane.  The non-steroid signals never enter the cell. When the signal attaches to the receptor, it will cause a change in the shape of the receptor site. Receptors are usually proteins inserted into the plasma membrane.</a:t>
            </a:r>
          </a:p>
          <a:p>
            <a:endParaRPr lang="en-US" sz="2800" dirty="0"/>
          </a:p>
        </p:txBody>
      </p:sp>
      <p:sp>
        <p:nvSpPr>
          <p:cNvPr id="2" name="Slide Number Placeholder 1"/>
          <p:cNvSpPr>
            <a:spLocks noGrp="1"/>
          </p:cNvSpPr>
          <p:nvPr>
            <p:ph type="sldNum" sz="quarter" idx="12"/>
          </p:nvPr>
        </p:nvSpPr>
        <p:spPr/>
        <p:txBody>
          <a:bodyPr/>
          <a:lstStyle/>
          <a:p>
            <a:pPr>
              <a:defRPr/>
            </a:pPr>
            <a:fld id="{63986AAE-E874-4EF4-A448-45DE44BA5AF9}" type="slidenum">
              <a:rPr lang="en-US" smtClean="0"/>
              <a:pPr>
                <a:defRPr/>
              </a:pPr>
              <a:t>10</a:t>
            </a:fld>
            <a:endParaRPr lang="en-US"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0" y="1219200"/>
            <a:ext cx="27559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bg1"/>
                </a:solidFill>
              </a:rPr>
              <a:t>Types of Membrane Receptors</a:t>
            </a:r>
            <a:br>
              <a:rPr lang="en-US" dirty="0">
                <a:solidFill>
                  <a:schemeClr val="bg1"/>
                </a:solidFill>
              </a:rPr>
            </a:br>
            <a:endParaRPr lang="en-US" dirty="0"/>
          </a:p>
        </p:txBody>
      </p:sp>
      <p:sp>
        <p:nvSpPr>
          <p:cNvPr id="4" name="Content Placeholder 3"/>
          <p:cNvSpPr>
            <a:spLocks noGrp="1"/>
          </p:cNvSpPr>
          <p:nvPr>
            <p:ph idx="1"/>
          </p:nvPr>
        </p:nvSpPr>
        <p:spPr>
          <a:xfrm>
            <a:off x="381000" y="1143000"/>
            <a:ext cx="4191000" cy="4952999"/>
          </a:xfrm>
        </p:spPr>
        <p:txBody>
          <a:bodyPr/>
          <a:lstStyle/>
          <a:p>
            <a:pPr marL="0" indent="0">
              <a:spcBef>
                <a:spcPct val="50000"/>
              </a:spcBef>
              <a:buNone/>
            </a:pPr>
            <a:r>
              <a:rPr lang="en-US" altLang="en-US" dirty="0">
                <a:solidFill>
                  <a:srgbClr val="440000"/>
                </a:solidFill>
              </a:rPr>
              <a:t>Three major types of membrane receptors are</a:t>
            </a:r>
          </a:p>
          <a:p>
            <a:pPr marL="514350" indent="-514350">
              <a:spcBef>
                <a:spcPct val="50000"/>
              </a:spcBef>
              <a:buFont typeface="+mj-lt"/>
              <a:buAutoNum type="alphaLcPeriod"/>
            </a:pPr>
            <a:r>
              <a:rPr lang="en-US" altLang="en-US" dirty="0" smtClean="0">
                <a:solidFill>
                  <a:srgbClr val="440000"/>
                </a:solidFill>
              </a:rPr>
              <a:t>G</a:t>
            </a:r>
            <a:r>
              <a:rPr lang="en-US" altLang="en-US" dirty="0">
                <a:solidFill>
                  <a:srgbClr val="440000"/>
                </a:solidFill>
              </a:rPr>
              <a:t>-protein linked receptors</a:t>
            </a:r>
          </a:p>
          <a:p>
            <a:pPr marL="514350" indent="-514350">
              <a:spcBef>
                <a:spcPct val="50000"/>
              </a:spcBef>
              <a:buFont typeface="+mj-lt"/>
              <a:buAutoNum type="alphaLcPeriod"/>
            </a:pPr>
            <a:r>
              <a:rPr lang="en-US" altLang="en-US" dirty="0" smtClean="0">
                <a:solidFill>
                  <a:srgbClr val="440000"/>
                </a:solidFill>
              </a:rPr>
              <a:t>Tyrosine</a:t>
            </a:r>
            <a:r>
              <a:rPr lang="en-US" altLang="en-US" dirty="0">
                <a:solidFill>
                  <a:srgbClr val="440000"/>
                </a:solidFill>
              </a:rPr>
              <a:t>-kinase receptors</a:t>
            </a:r>
          </a:p>
          <a:p>
            <a:pPr marL="514350" indent="-514350">
              <a:spcBef>
                <a:spcPct val="50000"/>
              </a:spcBef>
              <a:buFont typeface="+mj-lt"/>
              <a:buAutoNum type="alphaLcPeriod"/>
            </a:pPr>
            <a:r>
              <a:rPr lang="en-US" altLang="en-US" dirty="0" smtClean="0">
                <a:solidFill>
                  <a:srgbClr val="440000"/>
                </a:solidFill>
              </a:rPr>
              <a:t>Ligand</a:t>
            </a:r>
            <a:r>
              <a:rPr lang="en-US" altLang="en-US" dirty="0">
                <a:solidFill>
                  <a:srgbClr val="440000"/>
                </a:solidFill>
              </a:rPr>
              <a:t>-gated ion channels</a:t>
            </a:r>
          </a:p>
          <a:p>
            <a:pPr marL="0" indent="0">
              <a:buNone/>
            </a:pPr>
            <a:endParaRPr lang="en-US" sz="2800" dirty="0"/>
          </a:p>
        </p:txBody>
      </p:sp>
      <p:sp>
        <p:nvSpPr>
          <p:cNvPr id="2" name="Slide Number Placeholder 1"/>
          <p:cNvSpPr>
            <a:spLocks noGrp="1"/>
          </p:cNvSpPr>
          <p:nvPr>
            <p:ph type="sldNum" sz="quarter" idx="12"/>
          </p:nvPr>
        </p:nvSpPr>
        <p:spPr/>
        <p:txBody>
          <a:bodyPr/>
          <a:lstStyle/>
          <a:p>
            <a:pPr>
              <a:defRPr/>
            </a:pPr>
            <a:fld id="{A9EE062F-4A15-45F8-9866-3CD164906F99}" type="slidenum">
              <a:rPr lang="en-US" smtClean="0"/>
              <a:pPr>
                <a:defRPr/>
              </a:pPr>
              <a:t>11</a:t>
            </a:fld>
            <a:endParaRPr lang="en-US"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16" y="1295400"/>
            <a:ext cx="4564117" cy="335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G protein-linked Receptors</a:t>
            </a:r>
            <a:br>
              <a:rPr lang="en-US" dirty="0">
                <a:solidFill>
                  <a:schemeClr val="bg1"/>
                </a:solidFill>
              </a:rPr>
            </a:br>
            <a:endParaRPr lang="en-US" dirty="0"/>
          </a:p>
        </p:txBody>
      </p:sp>
      <p:sp>
        <p:nvSpPr>
          <p:cNvPr id="4" name="Content Placeholder 3"/>
          <p:cNvSpPr>
            <a:spLocks noGrp="1"/>
          </p:cNvSpPr>
          <p:nvPr>
            <p:ph idx="1"/>
          </p:nvPr>
        </p:nvSpPr>
        <p:spPr>
          <a:xfrm>
            <a:off x="5486400" y="1143000"/>
            <a:ext cx="3657600" cy="4983163"/>
          </a:xfrm>
        </p:spPr>
        <p:txBody>
          <a:bodyPr>
            <a:normAutofit/>
          </a:bodyPr>
          <a:lstStyle/>
          <a:p>
            <a:pPr marL="236538" indent="-236538">
              <a:spcBef>
                <a:spcPct val="50000"/>
              </a:spcBef>
              <a:buFont typeface="Arial" pitchFamily="34" charset="0"/>
              <a:buChar char="•"/>
            </a:pPr>
            <a:r>
              <a:rPr lang="en-US" sz="2800" dirty="0">
                <a:solidFill>
                  <a:srgbClr val="440000"/>
                </a:solidFill>
              </a:rPr>
              <a:t>G-protein linked receptors vary in their binding sites and recognize and activate different G proteins.</a:t>
            </a:r>
          </a:p>
          <a:p>
            <a:pPr marL="236538" indent="-236538">
              <a:spcBef>
                <a:spcPct val="50000"/>
              </a:spcBef>
              <a:buFont typeface="Arial" pitchFamily="34" charset="0"/>
              <a:buChar char="•"/>
            </a:pPr>
            <a:r>
              <a:rPr lang="en-US" altLang="en-US" sz="2800" dirty="0">
                <a:solidFill>
                  <a:srgbClr val="440000"/>
                </a:solidFill>
              </a:rPr>
              <a:t>G-proteins are also found in the plasma membrane.</a:t>
            </a:r>
          </a:p>
          <a:p>
            <a:endParaRPr lang="en-US" sz="2800" dirty="0"/>
          </a:p>
        </p:txBody>
      </p:sp>
      <p:sp>
        <p:nvSpPr>
          <p:cNvPr id="2" name="Slide Number Placeholder 1"/>
          <p:cNvSpPr>
            <a:spLocks noGrp="1"/>
          </p:cNvSpPr>
          <p:nvPr>
            <p:ph type="sldNum" sz="quarter" idx="12"/>
          </p:nvPr>
        </p:nvSpPr>
        <p:spPr/>
        <p:txBody>
          <a:bodyPr/>
          <a:lstStyle/>
          <a:p>
            <a:pPr>
              <a:defRPr/>
            </a:pPr>
            <a:fld id="{D1055721-EEFB-4F9A-9325-A3E79BAE9827}" type="slidenum">
              <a:rPr lang="en-US" smtClean="0"/>
              <a:pPr>
                <a:defRPr/>
              </a:pPr>
              <a:t>12</a:t>
            </a:fld>
            <a:endParaRPr lang="en-US" dirty="0"/>
          </a:p>
        </p:txBody>
      </p:sp>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79" y="1295400"/>
            <a:ext cx="5181600" cy="37338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G protein-linked Receptors</a:t>
            </a:r>
            <a:br>
              <a:rPr lang="en-US" dirty="0">
                <a:solidFill>
                  <a:schemeClr val="bg1"/>
                </a:solidFill>
              </a:rPr>
            </a:br>
            <a:endParaRPr lang="en-US" dirty="0"/>
          </a:p>
        </p:txBody>
      </p:sp>
      <p:sp>
        <p:nvSpPr>
          <p:cNvPr id="2" name="Slide Number Placeholder 1"/>
          <p:cNvSpPr>
            <a:spLocks noGrp="1"/>
          </p:cNvSpPr>
          <p:nvPr>
            <p:ph type="sldNum" sz="quarter" idx="12"/>
          </p:nvPr>
        </p:nvSpPr>
        <p:spPr/>
        <p:txBody>
          <a:bodyPr/>
          <a:lstStyle/>
          <a:p>
            <a:pPr>
              <a:defRPr/>
            </a:pPr>
            <a:fld id="{14AA6DA6-7DF0-4132-A41F-E2328C7ED8EA}" type="slidenum">
              <a:rPr lang="en-US" smtClean="0"/>
              <a:pPr>
                <a:defRPr/>
              </a:pPr>
              <a:t>13</a:t>
            </a:fld>
            <a:endParaRPr lang="en-US" dirty="0"/>
          </a:p>
        </p:txBody>
      </p:sp>
      <p:pic>
        <p:nvPicPr>
          <p:cNvPr id="16387" name="Picture 2" descr="C:\Documents and Settings\Carol\My Documents\Carols Stuff\animations\Cell communication\Animation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4296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Tyrosine-kinase Receptor</a:t>
            </a:r>
            <a:br>
              <a:rPr lang="en-US" dirty="0">
                <a:solidFill>
                  <a:schemeClr val="bg1"/>
                </a:solidFill>
              </a:rPr>
            </a:br>
            <a:endParaRPr lang="en-US" dirty="0"/>
          </a:p>
        </p:txBody>
      </p:sp>
      <p:sp>
        <p:nvSpPr>
          <p:cNvPr id="4" name="Content Placeholder 3"/>
          <p:cNvSpPr>
            <a:spLocks noGrp="1"/>
          </p:cNvSpPr>
          <p:nvPr>
            <p:ph idx="1"/>
          </p:nvPr>
        </p:nvSpPr>
        <p:spPr>
          <a:xfrm>
            <a:off x="5334000" y="1143000"/>
            <a:ext cx="3810000" cy="4983163"/>
          </a:xfrm>
        </p:spPr>
        <p:txBody>
          <a:bodyPr>
            <a:normAutofit/>
          </a:bodyPr>
          <a:lstStyle/>
          <a:p>
            <a:r>
              <a:rPr lang="en-US" altLang="en-US" sz="2800" dirty="0">
                <a:solidFill>
                  <a:srgbClr val="440000"/>
                </a:solidFill>
              </a:rPr>
              <a:t>Tyrosine-kinase receptors can activate more than one signal-transduction pathway at one time.  This is important when an event like cell reproduction requires multiple pathways to be activated. </a:t>
            </a:r>
          </a:p>
          <a:p>
            <a:endParaRPr lang="en-US" sz="2800" dirty="0"/>
          </a:p>
        </p:txBody>
      </p:sp>
      <p:sp>
        <p:nvSpPr>
          <p:cNvPr id="2" name="Slide Number Placeholder 1"/>
          <p:cNvSpPr>
            <a:spLocks noGrp="1"/>
          </p:cNvSpPr>
          <p:nvPr>
            <p:ph type="sldNum" sz="quarter" idx="12"/>
          </p:nvPr>
        </p:nvSpPr>
        <p:spPr/>
        <p:txBody>
          <a:bodyPr/>
          <a:lstStyle/>
          <a:p>
            <a:pPr>
              <a:defRPr/>
            </a:pPr>
            <a:fld id="{3BD2DBF6-ED9C-4BE0-97DB-90F1A940B1B7}" type="slidenum">
              <a:rPr lang="en-US" smtClean="0"/>
              <a:pPr>
                <a:defRPr/>
              </a:pPr>
              <a:t>14</a:t>
            </a:fld>
            <a:endParaRPr lang="en-US"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5369914"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A751D8E-653E-43E5-A6F7-8135E6FC414E}" type="slidenum">
              <a:rPr lang="en-US" smtClean="0"/>
              <a:pPr>
                <a:defRPr/>
              </a:pPr>
              <a:t>15</a:t>
            </a:fld>
            <a:endParaRPr lang="en-US" dirty="0"/>
          </a:p>
        </p:txBody>
      </p:sp>
      <p:sp>
        <p:nvSpPr>
          <p:cNvPr id="23556" name="Rectangle 3"/>
          <p:cNvSpPr>
            <a:spLocks noChangeArrowheads="1"/>
          </p:cNvSpPr>
          <p:nvPr/>
        </p:nvSpPr>
        <p:spPr bwMode="auto">
          <a:xfrm>
            <a:off x="3407777" y="1219199"/>
            <a:ext cx="5736223" cy="4524316"/>
          </a:xfrm>
          <a:prstGeom prst="rect">
            <a:avLst/>
          </a:prstGeom>
          <a:solidFill>
            <a:schemeClr val="bg1"/>
          </a:solidFill>
          <a:ln>
            <a:noFill/>
          </a:ln>
        </p:spPr>
        <p:txBody>
          <a:bodyPr wrap="square">
            <a:spAutoFit/>
          </a:bodyPr>
          <a:lstStyle/>
          <a:p>
            <a:pPr>
              <a:spcBef>
                <a:spcPct val="50000"/>
              </a:spcBef>
            </a:pPr>
            <a:r>
              <a:rPr lang="en-US" altLang="en-US" sz="3600" dirty="0" smtClean="0">
                <a:solidFill>
                  <a:srgbClr val="440000"/>
                </a:solidFill>
                <a:latin typeface="Arial"/>
                <a:cs typeface="Arial"/>
              </a:rPr>
              <a:t>Ligand</a:t>
            </a:r>
            <a:r>
              <a:rPr lang="en-US" altLang="en-US" sz="3600" dirty="0">
                <a:solidFill>
                  <a:srgbClr val="440000"/>
                </a:solidFill>
                <a:latin typeface="Arial"/>
                <a:cs typeface="Arial"/>
              </a:rPr>
              <a:t>-gated ion </a:t>
            </a:r>
            <a:r>
              <a:rPr lang="en-US" altLang="en-US" sz="3600" dirty="0" smtClean="0">
                <a:solidFill>
                  <a:srgbClr val="440000"/>
                </a:solidFill>
                <a:latin typeface="Arial"/>
                <a:cs typeface="Arial"/>
              </a:rPr>
              <a:t>channels are </a:t>
            </a:r>
            <a:r>
              <a:rPr lang="en-US" altLang="en-US" sz="3600" dirty="0">
                <a:solidFill>
                  <a:srgbClr val="440000"/>
                </a:solidFill>
                <a:latin typeface="Arial"/>
                <a:cs typeface="Arial"/>
              </a:rPr>
              <a:t>protein pores </a:t>
            </a:r>
            <a:r>
              <a:rPr lang="en-US" altLang="en-US" sz="3600" dirty="0" smtClean="0">
                <a:solidFill>
                  <a:srgbClr val="440000"/>
                </a:solidFill>
                <a:latin typeface="Arial"/>
                <a:cs typeface="Arial"/>
              </a:rPr>
              <a:t>in a membrane that open </a:t>
            </a:r>
            <a:r>
              <a:rPr lang="en-US" altLang="en-US" sz="3600" dirty="0">
                <a:solidFill>
                  <a:srgbClr val="440000"/>
                </a:solidFill>
                <a:latin typeface="Arial"/>
                <a:cs typeface="Arial"/>
              </a:rPr>
              <a:t>or </a:t>
            </a:r>
            <a:r>
              <a:rPr lang="en-US" altLang="en-US" sz="3600" dirty="0" smtClean="0">
                <a:solidFill>
                  <a:srgbClr val="440000"/>
                </a:solidFill>
                <a:latin typeface="Arial"/>
                <a:cs typeface="Arial"/>
              </a:rPr>
              <a:t>close in </a:t>
            </a:r>
            <a:r>
              <a:rPr lang="en-US" altLang="en-US" sz="3600" dirty="0">
                <a:solidFill>
                  <a:srgbClr val="440000"/>
                </a:solidFill>
                <a:latin typeface="Arial"/>
                <a:cs typeface="Arial"/>
              </a:rPr>
              <a:t>response to a chemical </a:t>
            </a:r>
            <a:r>
              <a:rPr lang="en-US" altLang="en-US" sz="3600" dirty="0" smtClean="0">
                <a:solidFill>
                  <a:srgbClr val="440000"/>
                </a:solidFill>
                <a:latin typeface="Arial"/>
                <a:cs typeface="Arial"/>
              </a:rPr>
              <a:t>signal.  This will allow </a:t>
            </a:r>
            <a:r>
              <a:rPr lang="en-US" altLang="en-US" sz="3600" dirty="0">
                <a:solidFill>
                  <a:srgbClr val="440000"/>
                </a:solidFill>
                <a:latin typeface="Arial"/>
                <a:cs typeface="Arial"/>
              </a:rPr>
              <a:t>or </a:t>
            </a:r>
            <a:r>
              <a:rPr lang="en-US" altLang="en-US" sz="3600" dirty="0" smtClean="0">
                <a:solidFill>
                  <a:srgbClr val="440000"/>
                </a:solidFill>
                <a:latin typeface="Arial"/>
                <a:cs typeface="Arial"/>
              </a:rPr>
              <a:t>prevent </a:t>
            </a:r>
            <a:r>
              <a:rPr lang="en-US" altLang="en-US" sz="3600" dirty="0">
                <a:solidFill>
                  <a:srgbClr val="440000"/>
                </a:solidFill>
                <a:latin typeface="Arial"/>
                <a:cs typeface="Arial"/>
              </a:rPr>
              <a:t>the flow of ions into or out of the </a:t>
            </a:r>
            <a:r>
              <a:rPr lang="en-US" altLang="en-US" sz="3600" dirty="0" smtClean="0">
                <a:solidFill>
                  <a:srgbClr val="440000"/>
                </a:solidFill>
                <a:latin typeface="Arial"/>
                <a:cs typeface="Arial"/>
              </a:rPr>
              <a:t>cell (or organelles). </a:t>
            </a:r>
            <a:endParaRPr lang="en-US" altLang="en-US" sz="3600" dirty="0">
              <a:solidFill>
                <a:srgbClr val="440000"/>
              </a:solidFill>
              <a:latin typeface="Arial"/>
              <a:cs typeface="Arial"/>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1" y="0"/>
            <a:ext cx="33762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30636" y="168166"/>
            <a:ext cx="5489354" cy="707886"/>
          </a:xfrm>
          <a:prstGeom prst="rect">
            <a:avLst/>
          </a:prstGeom>
          <a:noFill/>
        </p:spPr>
        <p:txBody>
          <a:bodyPr wrap="none" rtlCol="0">
            <a:spAutoFit/>
          </a:bodyPr>
          <a:lstStyle/>
          <a:p>
            <a:r>
              <a:rPr lang="en-US" sz="4000" dirty="0" smtClean="0">
                <a:solidFill>
                  <a:schemeClr val="bg1"/>
                </a:solidFill>
                <a:latin typeface="Arial"/>
                <a:cs typeface="Arial"/>
              </a:rPr>
              <a:t>Ligand-gated Channels</a:t>
            </a:r>
            <a:endParaRPr lang="en-US" sz="40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Cyclic AMP</a:t>
            </a:r>
            <a:br>
              <a:rPr lang="en-US" dirty="0">
                <a:solidFill>
                  <a:schemeClr val="bg1"/>
                </a:solidFill>
              </a:rPr>
            </a:br>
            <a:endParaRPr lang="en-US" dirty="0"/>
          </a:p>
        </p:txBody>
      </p:sp>
      <p:sp>
        <p:nvSpPr>
          <p:cNvPr id="5" name="Content Placeholder 4"/>
          <p:cNvSpPr>
            <a:spLocks noGrp="1"/>
          </p:cNvSpPr>
          <p:nvPr>
            <p:ph idx="1"/>
          </p:nvPr>
        </p:nvSpPr>
        <p:spPr>
          <a:xfrm>
            <a:off x="457200" y="3733800"/>
            <a:ext cx="8229600" cy="2392363"/>
          </a:xfrm>
        </p:spPr>
        <p:txBody>
          <a:bodyPr/>
          <a:lstStyle/>
          <a:p>
            <a:r>
              <a:rPr lang="en-US" altLang="en-US" dirty="0" err="1">
                <a:solidFill>
                  <a:srgbClr val="420000"/>
                </a:solidFill>
              </a:rPr>
              <a:t>cAMP</a:t>
            </a:r>
            <a:r>
              <a:rPr lang="en-US" altLang="en-US" dirty="0">
                <a:solidFill>
                  <a:srgbClr val="420000"/>
                </a:solidFill>
              </a:rPr>
              <a:t> is a derivative of ATP.  An enzyme, adenylyl </a:t>
            </a:r>
            <a:r>
              <a:rPr lang="en-US" altLang="en-US" dirty="0" err="1">
                <a:solidFill>
                  <a:srgbClr val="420000"/>
                </a:solidFill>
              </a:rPr>
              <a:t>cyclase</a:t>
            </a:r>
            <a:r>
              <a:rPr lang="en-US" altLang="en-US" dirty="0">
                <a:solidFill>
                  <a:srgbClr val="420000"/>
                </a:solidFill>
              </a:rPr>
              <a:t> found in the plasma  membrane, coverts ATP into </a:t>
            </a:r>
            <a:r>
              <a:rPr lang="en-US" altLang="en-US" dirty="0" err="1">
                <a:solidFill>
                  <a:srgbClr val="420000"/>
                </a:solidFill>
              </a:rPr>
              <a:t>cAMP</a:t>
            </a:r>
            <a:r>
              <a:rPr lang="en-US" altLang="en-US" dirty="0">
                <a:solidFill>
                  <a:srgbClr val="420000"/>
                </a:solidFill>
              </a:rPr>
              <a:t>.  </a:t>
            </a:r>
            <a:endParaRPr lang="en-US" dirty="0">
              <a:solidFill>
                <a:srgbClr val="42000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1E404902-4E56-4517-ACCD-3470C858FE16}" type="slidenum">
              <a:rPr lang="en-US" smtClean="0"/>
              <a:pPr>
                <a:defRPr/>
              </a:pPr>
              <a:t>16</a:t>
            </a:fld>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447800"/>
            <a:ext cx="870527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07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bg1"/>
                </a:solidFill>
              </a:rPr>
              <a:t>Calcium Ions Removed from the Cytosol </a:t>
            </a:r>
            <a:br>
              <a:rPr lang="en-US" sz="3200" dirty="0">
                <a:solidFill>
                  <a:schemeClr val="bg1"/>
                </a:solidFill>
              </a:rPr>
            </a:br>
            <a:endParaRPr lang="en-US" sz="3200" dirty="0"/>
          </a:p>
        </p:txBody>
      </p:sp>
      <p:sp>
        <p:nvSpPr>
          <p:cNvPr id="4" name="Content Placeholder 3"/>
          <p:cNvSpPr>
            <a:spLocks noGrp="1"/>
          </p:cNvSpPr>
          <p:nvPr>
            <p:ph idx="1"/>
          </p:nvPr>
        </p:nvSpPr>
        <p:spPr>
          <a:xfrm>
            <a:off x="5181600" y="1066800"/>
            <a:ext cx="3962400" cy="5059363"/>
          </a:xfrm>
        </p:spPr>
        <p:txBody>
          <a:bodyPr>
            <a:normAutofit/>
          </a:bodyPr>
          <a:lstStyle/>
          <a:p>
            <a:pPr>
              <a:spcBef>
                <a:spcPct val="50000"/>
              </a:spcBef>
            </a:pPr>
            <a:r>
              <a:rPr lang="en-US" altLang="en-US" sz="2800" dirty="0">
                <a:solidFill>
                  <a:srgbClr val="420000"/>
                </a:solidFill>
              </a:rPr>
              <a:t>Most of the time </a:t>
            </a:r>
            <a:r>
              <a:rPr lang="en-US" altLang="en-US" sz="2800" dirty="0" err="1">
                <a:solidFill>
                  <a:srgbClr val="420000"/>
                </a:solidFill>
              </a:rPr>
              <a:t>Ca</a:t>
            </a:r>
            <a:r>
              <a:rPr lang="en-US" altLang="en-US" sz="2800" baseline="30000" dirty="0">
                <a:solidFill>
                  <a:srgbClr val="420000"/>
                </a:solidFill>
              </a:rPr>
              <a:t>++</a:t>
            </a:r>
            <a:r>
              <a:rPr lang="en-US" altLang="en-US" sz="2800" dirty="0">
                <a:solidFill>
                  <a:srgbClr val="420000"/>
                </a:solidFill>
              </a:rPr>
              <a:t> in the cytosol is low because it is pumped into the E.R., the mitochondria and also pumped outside of the cell. </a:t>
            </a:r>
          </a:p>
          <a:p>
            <a:pPr>
              <a:spcBef>
                <a:spcPct val="50000"/>
              </a:spcBef>
            </a:pPr>
            <a:r>
              <a:rPr lang="en-US" altLang="en-US" sz="2800" dirty="0">
                <a:solidFill>
                  <a:srgbClr val="420000"/>
                </a:solidFill>
              </a:rPr>
              <a:t>When </a:t>
            </a:r>
            <a:r>
              <a:rPr lang="en-US" altLang="en-US" sz="2800" dirty="0" err="1">
                <a:solidFill>
                  <a:srgbClr val="420000"/>
                </a:solidFill>
              </a:rPr>
              <a:t>Ca</a:t>
            </a:r>
            <a:r>
              <a:rPr lang="en-US" altLang="en-US" sz="2800" baseline="30000" dirty="0">
                <a:solidFill>
                  <a:srgbClr val="420000"/>
                </a:solidFill>
              </a:rPr>
              <a:t>++</a:t>
            </a:r>
            <a:r>
              <a:rPr lang="en-US" altLang="en-US" sz="2800" dirty="0">
                <a:solidFill>
                  <a:srgbClr val="420000"/>
                </a:solidFill>
              </a:rPr>
              <a:t> ions flood the </a:t>
            </a:r>
            <a:r>
              <a:rPr lang="en-US" altLang="en-US" sz="2800" dirty="0" err="1" smtClean="0">
                <a:solidFill>
                  <a:srgbClr val="420000"/>
                </a:solidFill>
              </a:rPr>
              <a:t>cytosol,they</a:t>
            </a:r>
            <a:r>
              <a:rPr lang="en-US" altLang="en-US" sz="2800" dirty="0" smtClean="0">
                <a:solidFill>
                  <a:srgbClr val="420000"/>
                </a:solidFill>
              </a:rPr>
              <a:t> can </a:t>
            </a:r>
            <a:r>
              <a:rPr lang="en-US" altLang="en-US" sz="2800" dirty="0">
                <a:solidFill>
                  <a:srgbClr val="420000"/>
                </a:solidFill>
              </a:rPr>
              <a:t>be used as second messenger. </a:t>
            </a:r>
            <a:endParaRPr lang="en-US" altLang="en-US" sz="2800" dirty="0"/>
          </a:p>
          <a:p>
            <a:endParaRPr lang="en-US" sz="2800" dirty="0"/>
          </a:p>
        </p:txBody>
      </p:sp>
      <p:sp>
        <p:nvSpPr>
          <p:cNvPr id="2" name="Slide Number Placeholder 1"/>
          <p:cNvSpPr>
            <a:spLocks noGrp="1"/>
          </p:cNvSpPr>
          <p:nvPr>
            <p:ph type="sldNum" sz="quarter" idx="12"/>
          </p:nvPr>
        </p:nvSpPr>
        <p:spPr/>
        <p:txBody>
          <a:bodyPr/>
          <a:lstStyle/>
          <a:p>
            <a:pPr>
              <a:defRPr/>
            </a:pPr>
            <a:fld id="{BC63D569-4D9D-4AA5-887E-B321E9550D60}" type="slidenum">
              <a:rPr lang="en-US" smtClean="0"/>
              <a:pPr>
                <a:defRPr/>
              </a:pPr>
              <a:t>17</a:t>
            </a:fld>
            <a:endParaRPr lang="en-US" dirty="0"/>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128"/>
            <a:ext cx="5181600" cy="52578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56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763602F-E773-4963-BBBD-82BBFE838135}" type="slidenum">
              <a:rPr lang="en-US" smtClean="0"/>
              <a:pPr>
                <a:defRPr/>
              </a:pPr>
              <a:t>18</a:t>
            </a:fld>
            <a:endParaRPr lang="en-US" dirty="0"/>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371600"/>
            <a:ext cx="8763000" cy="48545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39262"/>
            <a:ext cx="9144000" cy="646331"/>
          </a:xfrm>
          <a:prstGeom prst="rect">
            <a:avLst/>
          </a:prstGeom>
          <a:noFill/>
        </p:spPr>
        <p:txBody>
          <a:bodyPr wrap="square" rtlCol="0">
            <a:spAutoFit/>
          </a:bodyPr>
          <a:lstStyle/>
          <a:p>
            <a:r>
              <a:rPr lang="en-US" sz="3600" dirty="0" err="1" smtClean="0">
                <a:solidFill>
                  <a:schemeClr val="bg1"/>
                </a:solidFill>
                <a:latin typeface="Arial"/>
                <a:cs typeface="Arial"/>
              </a:rPr>
              <a:t>Ca</a:t>
            </a:r>
            <a:r>
              <a:rPr lang="en-US" sz="3600" baseline="30000" dirty="0" smtClean="0">
                <a:solidFill>
                  <a:schemeClr val="bg1"/>
                </a:solidFill>
                <a:latin typeface="Arial"/>
                <a:cs typeface="Arial"/>
              </a:rPr>
              <a:t>++</a:t>
            </a:r>
            <a:r>
              <a:rPr lang="en-US" sz="3600" dirty="0" smtClean="0">
                <a:solidFill>
                  <a:schemeClr val="bg1"/>
                </a:solidFill>
                <a:latin typeface="Arial"/>
                <a:cs typeface="Arial"/>
              </a:rPr>
              <a:t> and IP</a:t>
            </a:r>
            <a:r>
              <a:rPr lang="en-US" sz="3600" baseline="-25000" dirty="0" smtClean="0">
                <a:solidFill>
                  <a:schemeClr val="bg1"/>
                </a:solidFill>
                <a:latin typeface="Arial"/>
                <a:cs typeface="Arial"/>
              </a:rPr>
              <a:t>3</a:t>
            </a:r>
            <a:r>
              <a:rPr lang="en-US" sz="3600" dirty="0" smtClean="0">
                <a:solidFill>
                  <a:schemeClr val="bg1"/>
                </a:solidFill>
                <a:latin typeface="Arial"/>
                <a:cs typeface="Arial"/>
              </a:rPr>
              <a:t> used as Second Messengers</a:t>
            </a:r>
            <a:endParaRPr lang="en-US" sz="3600" dirty="0">
              <a:solidFill>
                <a:schemeClr val="bg1"/>
              </a:solidFill>
              <a:latin typeface="Arial"/>
              <a:cs typeface="Arial"/>
            </a:endParaRPr>
          </a:p>
        </p:txBody>
      </p:sp>
    </p:spTree>
    <p:extLst>
      <p:ext uri="{BB962C8B-B14F-4D97-AF65-F5344CB8AC3E}">
        <p14:creationId xmlns:p14="http://schemas.microsoft.com/office/powerpoint/2010/main" val="225852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877FABE-FDA0-4E64-80FB-1AF0A9C81CAF}" type="slidenum">
              <a:rPr lang="en-US" smtClean="0"/>
              <a:pPr>
                <a:defRPr/>
              </a:pPr>
              <a:t>19</a:t>
            </a:fld>
            <a:endParaRPr lang="en-US" dirty="0"/>
          </a:p>
        </p:txBody>
      </p:sp>
      <p:pic>
        <p:nvPicPr>
          <p:cNvPr id="35843" name="Picture 2" descr="C:\Documents and Settings\Carol\My Documents\Carols Stuff\diagrams\Animations\Channel Opening\DAG system\DAGAnimation1Transition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447800"/>
            <a:ext cx="85820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36" y="139262"/>
            <a:ext cx="8845691" cy="646331"/>
          </a:xfrm>
          <a:prstGeom prst="rect">
            <a:avLst/>
          </a:prstGeom>
          <a:noFill/>
        </p:spPr>
        <p:txBody>
          <a:bodyPr wrap="none" rtlCol="0">
            <a:spAutoFit/>
          </a:bodyPr>
          <a:lstStyle/>
          <a:p>
            <a:r>
              <a:rPr lang="en-US" sz="3600" dirty="0" err="1" smtClean="0">
                <a:solidFill>
                  <a:schemeClr val="bg1"/>
                </a:solidFill>
                <a:latin typeface="Arial"/>
                <a:cs typeface="Arial"/>
              </a:rPr>
              <a:t>Ca</a:t>
            </a:r>
            <a:r>
              <a:rPr lang="en-US" sz="3600" baseline="30000" dirty="0" smtClean="0">
                <a:solidFill>
                  <a:schemeClr val="bg1"/>
                </a:solidFill>
                <a:latin typeface="Arial"/>
                <a:cs typeface="Arial"/>
              </a:rPr>
              <a:t>++</a:t>
            </a:r>
            <a:r>
              <a:rPr lang="en-US" sz="3600" dirty="0" smtClean="0">
                <a:solidFill>
                  <a:schemeClr val="bg1"/>
                </a:solidFill>
                <a:latin typeface="Arial"/>
                <a:cs typeface="Arial"/>
              </a:rPr>
              <a:t> and IP</a:t>
            </a:r>
            <a:r>
              <a:rPr lang="en-US" sz="3600" baseline="-25000" dirty="0" smtClean="0">
                <a:solidFill>
                  <a:schemeClr val="bg1"/>
                </a:solidFill>
                <a:latin typeface="Arial"/>
                <a:cs typeface="Arial"/>
              </a:rPr>
              <a:t>3</a:t>
            </a:r>
            <a:r>
              <a:rPr lang="en-US" sz="3600" dirty="0" smtClean="0">
                <a:solidFill>
                  <a:schemeClr val="bg1"/>
                </a:solidFill>
                <a:latin typeface="Arial"/>
                <a:cs typeface="Arial"/>
              </a:rPr>
              <a:t> used as Second Messengers</a:t>
            </a:r>
            <a:endParaRPr lang="en-US" sz="3600" dirty="0">
              <a:solidFill>
                <a:schemeClr val="bg1"/>
              </a:solidFill>
              <a:latin typeface="Arial"/>
              <a:cs typeface="Arial"/>
            </a:endParaRPr>
          </a:p>
        </p:txBody>
      </p:sp>
    </p:spTree>
    <p:extLst>
      <p:ext uri="{BB962C8B-B14F-4D97-AF65-F5344CB8AC3E}">
        <p14:creationId xmlns:p14="http://schemas.microsoft.com/office/powerpoint/2010/main" val="357206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bg1"/>
                </a:solidFill>
              </a:rPr>
              <a:t>Communication Between Cells</a:t>
            </a:r>
            <a:br>
              <a:rPr lang="en-US" dirty="0">
                <a:solidFill>
                  <a:schemeClr val="bg1"/>
                </a:solidFill>
              </a:rPr>
            </a:br>
            <a:endParaRPr lang="en-US" dirty="0"/>
          </a:p>
        </p:txBody>
      </p:sp>
      <p:sp>
        <p:nvSpPr>
          <p:cNvPr id="2" name="Slide Number Placeholder 1"/>
          <p:cNvSpPr>
            <a:spLocks noGrp="1"/>
          </p:cNvSpPr>
          <p:nvPr>
            <p:ph type="sldNum" sz="quarter" idx="12"/>
          </p:nvPr>
        </p:nvSpPr>
        <p:spPr/>
        <p:txBody>
          <a:bodyPr/>
          <a:lstStyle/>
          <a:p>
            <a:pPr>
              <a:defRPr/>
            </a:pPr>
            <a:endParaRPr lang="en-US" dirty="0"/>
          </a:p>
        </p:txBody>
      </p:sp>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8139"/>
            <a:ext cx="5029200" cy="32766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3"/>
          <p:cNvSpPr>
            <a:spLocks noChangeArrowheads="1"/>
          </p:cNvSpPr>
          <p:nvPr/>
        </p:nvSpPr>
        <p:spPr bwMode="auto">
          <a:xfrm>
            <a:off x="5039710" y="1116724"/>
            <a:ext cx="3962400" cy="3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2800" dirty="0" smtClean="0">
                <a:solidFill>
                  <a:srgbClr val="420000"/>
                </a:solidFill>
                <a:latin typeface="Arial"/>
                <a:cs typeface="Arial"/>
              </a:rPr>
              <a:t>Yeast Cells Signaling</a:t>
            </a:r>
          </a:p>
          <a:p>
            <a:pPr>
              <a:spcBef>
                <a:spcPct val="50000"/>
              </a:spcBef>
            </a:pPr>
            <a:r>
              <a:rPr lang="en-US" altLang="en-US" sz="2800" dirty="0" smtClean="0">
                <a:solidFill>
                  <a:srgbClr val="420000"/>
                </a:solidFill>
                <a:latin typeface="Arial"/>
                <a:cs typeface="Arial"/>
              </a:rPr>
              <a:t>Two mating types</a:t>
            </a:r>
          </a:p>
          <a:p>
            <a:pPr marL="236538" indent="-236538">
              <a:spcBef>
                <a:spcPct val="50000"/>
              </a:spcBef>
              <a:buFont typeface="Arial" pitchFamily="34" charset="0"/>
              <a:buChar char="•"/>
            </a:pPr>
            <a:r>
              <a:rPr lang="en-US" altLang="en-US" sz="2800" i="1" dirty="0" smtClean="0">
                <a:solidFill>
                  <a:srgbClr val="420000"/>
                </a:solidFill>
                <a:latin typeface="Arial"/>
                <a:cs typeface="Arial"/>
              </a:rPr>
              <a:t>α</a:t>
            </a:r>
            <a:r>
              <a:rPr lang="en-US" altLang="en-US" sz="2800" dirty="0" smtClean="0">
                <a:solidFill>
                  <a:srgbClr val="420000"/>
                </a:solidFill>
                <a:latin typeface="Arial"/>
                <a:cs typeface="Arial"/>
              </a:rPr>
              <a:t> cells have receptor sites for the </a:t>
            </a:r>
            <a:r>
              <a:rPr lang="en-US" altLang="en-US" sz="2800" i="1" dirty="0" smtClean="0">
                <a:solidFill>
                  <a:srgbClr val="420000"/>
                </a:solidFill>
                <a:latin typeface="Arial"/>
                <a:cs typeface="Arial"/>
              </a:rPr>
              <a:t>a</a:t>
            </a:r>
            <a:r>
              <a:rPr lang="en-US" altLang="en-US" sz="2800" dirty="0" smtClean="0">
                <a:solidFill>
                  <a:srgbClr val="420000"/>
                </a:solidFill>
                <a:latin typeface="Arial"/>
                <a:cs typeface="Arial"/>
              </a:rPr>
              <a:t> factor and also produce </a:t>
            </a:r>
            <a:r>
              <a:rPr lang="en-US" altLang="en-US" sz="2800" i="1" dirty="0" smtClean="0">
                <a:solidFill>
                  <a:srgbClr val="420000"/>
                </a:solidFill>
                <a:latin typeface="Arial"/>
                <a:cs typeface="Arial"/>
              </a:rPr>
              <a:t>α</a:t>
            </a:r>
            <a:r>
              <a:rPr lang="en-US" altLang="en-US" sz="2800" dirty="0" smtClean="0">
                <a:solidFill>
                  <a:srgbClr val="420000"/>
                </a:solidFill>
                <a:latin typeface="Arial"/>
                <a:cs typeface="Arial"/>
              </a:rPr>
              <a:t> factor</a:t>
            </a:r>
            <a:endParaRPr lang="en-US" altLang="en-US" sz="2800" dirty="0">
              <a:solidFill>
                <a:srgbClr val="420000"/>
              </a:solidFill>
              <a:latin typeface="Arial"/>
              <a:cs typeface="Arial"/>
            </a:endParaRPr>
          </a:p>
        </p:txBody>
      </p:sp>
      <p:sp>
        <p:nvSpPr>
          <p:cNvPr id="6" name="Rectangle 3"/>
          <p:cNvSpPr>
            <a:spLocks noChangeArrowheads="1"/>
          </p:cNvSpPr>
          <p:nvPr/>
        </p:nvSpPr>
        <p:spPr bwMode="auto">
          <a:xfrm>
            <a:off x="34159" y="4597008"/>
            <a:ext cx="8996855" cy="2031325"/>
          </a:xfrm>
          <a:prstGeom prst="rect">
            <a:avLst/>
          </a:prstGeom>
          <a:solidFill>
            <a:schemeClr val="bg1"/>
          </a:solidFill>
          <a:ln>
            <a:noFill/>
          </a:ln>
        </p:spPr>
        <p:txBody>
          <a:bodyPr wrap="square">
            <a:spAutoFit/>
          </a:bodyPr>
          <a:lstStyle/>
          <a:p>
            <a:pPr marL="457200" indent="-457200">
              <a:spcBef>
                <a:spcPct val="50000"/>
              </a:spcBef>
              <a:buFont typeface="Arial"/>
              <a:buChar char="•"/>
            </a:pPr>
            <a:r>
              <a:rPr lang="en-US" altLang="en-US" sz="2800" i="1" dirty="0" smtClean="0">
                <a:solidFill>
                  <a:srgbClr val="420000"/>
                </a:solidFill>
                <a:latin typeface="Arial"/>
                <a:cs typeface="Arial"/>
              </a:rPr>
              <a:t>a</a:t>
            </a:r>
            <a:r>
              <a:rPr lang="en-US" altLang="en-US" sz="2800" dirty="0" smtClean="0">
                <a:solidFill>
                  <a:srgbClr val="420000"/>
                </a:solidFill>
                <a:latin typeface="Arial"/>
                <a:cs typeface="Arial"/>
              </a:rPr>
              <a:t> cells have receptor sites for the α factor and also produce the </a:t>
            </a:r>
            <a:r>
              <a:rPr lang="en-US" altLang="en-US" sz="2800" i="1" dirty="0" smtClean="0">
                <a:solidFill>
                  <a:srgbClr val="420000"/>
                </a:solidFill>
                <a:latin typeface="Arial"/>
                <a:cs typeface="Arial"/>
              </a:rPr>
              <a:t>a</a:t>
            </a:r>
            <a:r>
              <a:rPr lang="en-US" altLang="en-US" sz="2800" dirty="0" smtClean="0">
                <a:solidFill>
                  <a:srgbClr val="420000"/>
                </a:solidFill>
                <a:latin typeface="Arial"/>
                <a:cs typeface="Arial"/>
              </a:rPr>
              <a:t> factor.</a:t>
            </a:r>
            <a:endParaRPr lang="en-US" altLang="en-US" sz="2800" i="1" dirty="0" smtClean="0">
              <a:solidFill>
                <a:srgbClr val="420000"/>
              </a:solidFill>
              <a:latin typeface="Arial"/>
              <a:cs typeface="Arial"/>
            </a:endParaRPr>
          </a:p>
          <a:p>
            <a:pPr marL="457200" indent="-457200">
              <a:spcBef>
                <a:spcPct val="50000"/>
              </a:spcBef>
              <a:buFont typeface="Arial"/>
              <a:buChar char="•"/>
            </a:pPr>
            <a:r>
              <a:rPr lang="en-US" altLang="en-US" sz="2800" dirty="0" smtClean="0">
                <a:solidFill>
                  <a:srgbClr val="420000"/>
                </a:solidFill>
                <a:latin typeface="Arial"/>
                <a:cs typeface="Arial"/>
              </a:rPr>
              <a:t>When mating factors are exchanged, it causes the two cells to fuse and meiosis to occur.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57800" y="274638"/>
            <a:ext cx="3581400" cy="1143000"/>
          </a:xfrm>
        </p:spPr>
        <p:txBody>
          <a:bodyPr>
            <a:normAutofit fontScale="90000"/>
          </a:bodyPr>
          <a:lstStyle/>
          <a:p>
            <a:r>
              <a:rPr lang="en-US" dirty="0">
                <a:solidFill>
                  <a:schemeClr val="bg1"/>
                </a:solidFill>
              </a:rPr>
              <a:t>Transduction</a:t>
            </a:r>
            <a:br>
              <a:rPr lang="en-US" dirty="0">
                <a:solidFill>
                  <a:schemeClr val="bg1"/>
                </a:solidFill>
              </a:rPr>
            </a:br>
            <a:endParaRPr lang="en-US" dirty="0"/>
          </a:p>
        </p:txBody>
      </p:sp>
      <p:sp>
        <p:nvSpPr>
          <p:cNvPr id="8" name="Content Placeholder 7"/>
          <p:cNvSpPr>
            <a:spLocks noGrp="1"/>
          </p:cNvSpPr>
          <p:nvPr>
            <p:ph idx="1"/>
          </p:nvPr>
        </p:nvSpPr>
        <p:spPr>
          <a:xfrm>
            <a:off x="5257800" y="1143000"/>
            <a:ext cx="3886200" cy="4983163"/>
          </a:xfrm>
        </p:spPr>
        <p:txBody>
          <a:bodyPr>
            <a:normAutofit/>
          </a:bodyPr>
          <a:lstStyle/>
          <a:p>
            <a:r>
              <a:rPr lang="en-US" altLang="en-US" sz="2800" u="sng" dirty="0">
                <a:solidFill>
                  <a:srgbClr val="420000"/>
                </a:solidFill>
              </a:rPr>
              <a:t>Transduction-</a:t>
            </a:r>
            <a:r>
              <a:rPr lang="en-US" altLang="en-US" sz="2800" dirty="0">
                <a:solidFill>
                  <a:srgbClr val="420000"/>
                </a:solidFill>
              </a:rPr>
              <a:t>This occurs after the reception, the cell needs to process the signal. The biochemical pathway or transduction pathway quite often results in a cascading effect which amplifies each product. </a:t>
            </a:r>
            <a:endParaRPr lang="en-US" altLang="en-US" sz="2800" dirty="0"/>
          </a:p>
          <a:p>
            <a:endParaRPr lang="en-US" sz="2800" dirty="0"/>
          </a:p>
        </p:txBody>
      </p:sp>
      <p:sp>
        <p:nvSpPr>
          <p:cNvPr id="2" name="Slide Number Placeholder 1"/>
          <p:cNvSpPr>
            <a:spLocks noGrp="1"/>
          </p:cNvSpPr>
          <p:nvPr>
            <p:ph type="sldNum" sz="quarter" idx="12"/>
          </p:nvPr>
        </p:nvSpPr>
        <p:spPr/>
        <p:txBody>
          <a:bodyPr/>
          <a:lstStyle/>
          <a:p>
            <a:pPr>
              <a:defRPr/>
            </a:pPr>
            <a:fld id="{DBA618D7-2448-40C3-BA0E-5C0643177C0E}" type="slidenum">
              <a:rPr lang="en-US" smtClean="0"/>
              <a:pPr>
                <a:defRPr/>
              </a:pPr>
              <a:t>20</a:t>
            </a:fld>
            <a:endParaRPr lang="en-US" dirty="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 y="-1"/>
            <a:ext cx="5100146" cy="697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894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0" y="274638"/>
            <a:ext cx="2895600" cy="1143000"/>
          </a:xfrm>
        </p:spPr>
        <p:txBody>
          <a:bodyPr>
            <a:normAutofit/>
          </a:bodyPr>
          <a:lstStyle/>
          <a:p>
            <a:r>
              <a:rPr lang="en-US" sz="2400" dirty="0">
                <a:solidFill>
                  <a:schemeClr val="bg1"/>
                </a:solidFill>
              </a:rPr>
              <a:t>Role of Scaffolding Proteins </a:t>
            </a:r>
            <a:br>
              <a:rPr lang="en-US" sz="2400" dirty="0">
                <a:solidFill>
                  <a:schemeClr val="bg1"/>
                </a:solidFill>
              </a:rPr>
            </a:br>
            <a:endParaRPr lang="en-US" sz="2400" dirty="0"/>
          </a:p>
        </p:txBody>
      </p:sp>
      <p:sp>
        <p:nvSpPr>
          <p:cNvPr id="4" name="Content Placeholder 3"/>
          <p:cNvSpPr>
            <a:spLocks noGrp="1"/>
          </p:cNvSpPr>
          <p:nvPr>
            <p:ph idx="1"/>
          </p:nvPr>
        </p:nvSpPr>
        <p:spPr>
          <a:xfrm>
            <a:off x="457200" y="3810000"/>
            <a:ext cx="8229600" cy="2163763"/>
          </a:xfrm>
        </p:spPr>
        <p:txBody>
          <a:bodyPr>
            <a:normAutofit fontScale="92500" lnSpcReduction="10000"/>
          </a:bodyPr>
          <a:lstStyle/>
          <a:p>
            <a:pPr>
              <a:spcBef>
                <a:spcPct val="45000"/>
              </a:spcBef>
              <a:spcAft>
                <a:spcPct val="20000"/>
              </a:spcAft>
              <a:buClr>
                <a:schemeClr val="tx2"/>
              </a:buClr>
              <a:buFontTx/>
              <a:buChar char="•"/>
            </a:pPr>
            <a:r>
              <a:rPr lang="en-US" altLang="en-US" sz="2800" dirty="0">
                <a:latin typeface="Arial" charset="0"/>
                <a:cs typeface="Arial" charset="0"/>
              </a:rPr>
              <a:t>Scaffolding proteins are large relay proteins to which other relay proteins are attached</a:t>
            </a:r>
          </a:p>
          <a:p>
            <a:pPr>
              <a:spcBef>
                <a:spcPct val="45000"/>
              </a:spcBef>
              <a:spcAft>
                <a:spcPct val="20000"/>
              </a:spcAft>
              <a:buClr>
                <a:schemeClr val="tx2"/>
              </a:buClr>
              <a:buFontTx/>
              <a:buChar char="•"/>
            </a:pPr>
            <a:r>
              <a:rPr lang="en-US" altLang="en-US" sz="2800" dirty="0">
                <a:latin typeface="Arial" charset="0"/>
                <a:cs typeface="Arial" charset="0"/>
              </a:rPr>
              <a:t>Scaffolding proteins can increase the signal transduction efficiency by grouping together different proteins involved in the same pathway.</a:t>
            </a:r>
          </a:p>
          <a:p>
            <a:endParaRPr lang="en-US" sz="2800" dirty="0"/>
          </a:p>
        </p:txBody>
      </p:sp>
      <p:sp>
        <p:nvSpPr>
          <p:cNvPr id="2" name="Slide Number Placeholder 1"/>
          <p:cNvSpPr>
            <a:spLocks noGrp="1"/>
          </p:cNvSpPr>
          <p:nvPr>
            <p:ph type="sldNum" sz="quarter" idx="12"/>
          </p:nvPr>
        </p:nvSpPr>
        <p:spPr/>
        <p:txBody>
          <a:bodyPr/>
          <a:lstStyle/>
          <a:p>
            <a:pPr>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23648"/>
            <a:ext cx="57150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bg1"/>
                </a:solidFill>
              </a:rPr>
              <a:t>Communication Evolved Early </a:t>
            </a:r>
            <a:br>
              <a:rPr lang="en-US" dirty="0">
                <a:solidFill>
                  <a:schemeClr val="bg1"/>
                </a:solidFill>
              </a:rPr>
            </a:br>
            <a:endParaRPr lang="en-US" dirty="0"/>
          </a:p>
        </p:txBody>
      </p:sp>
      <p:sp>
        <p:nvSpPr>
          <p:cNvPr id="5" name="Content Placeholder 4"/>
          <p:cNvSpPr>
            <a:spLocks noGrp="1"/>
          </p:cNvSpPr>
          <p:nvPr>
            <p:ph idx="1"/>
          </p:nvPr>
        </p:nvSpPr>
        <p:spPr>
          <a:xfrm>
            <a:off x="5410200" y="1447800"/>
            <a:ext cx="3276600" cy="4678363"/>
          </a:xfrm>
        </p:spPr>
        <p:txBody>
          <a:bodyPr/>
          <a:lstStyle/>
          <a:p>
            <a:pPr marL="0" indent="0">
              <a:buNone/>
            </a:pPr>
            <a:r>
              <a:rPr lang="en-US" altLang="en-US" dirty="0">
                <a:solidFill>
                  <a:srgbClr val="420000"/>
                </a:solidFill>
              </a:rPr>
              <a:t>When mating factors are exchanged, it causes the two cells to fuse and meiosis to occur. </a:t>
            </a:r>
          </a:p>
          <a:p>
            <a:endParaRPr lang="en-US" dirty="0"/>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9539"/>
            <a:ext cx="5181600" cy="34290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Local Communication</a:t>
            </a:r>
            <a:br>
              <a:rPr lang="en-US" dirty="0">
                <a:solidFill>
                  <a:schemeClr val="bg1"/>
                </a:solidFill>
              </a:rPr>
            </a:br>
            <a:endParaRPr lang="en-US" dirty="0"/>
          </a:p>
        </p:txBody>
      </p:sp>
      <p:sp>
        <p:nvSpPr>
          <p:cNvPr id="4" name="Content Placeholder 3"/>
          <p:cNvSpPr>
            <a:spLocks noGrp="1"/>
          </p:cNvSpPr>
          <p:nvPr>
            <p:ph idx="1"/>
          </p:nvPr>
        </p:nvSpPr>
        <p:spPr>
          <a:xfrm>
            <a:off x="3733800" y="1143000"/>
            <a:ext cx="5410200" cy="4983163"/>
          </a:xfrm>
        </p:spPr>
        <p:txBody>
          <a:bodyPr/>
          <a:lstStyle/>
          <a:p>
            <a:pPr marL="0" indent="0">
              <a:spcBef>
                <a:spcPct val="50000"/>
              </a:spcBef>
              <a:buNone/>
            </a:pPr>
            <a:r>
              <a:rPr lang="en-US" altLang="en-US" dirty="0"/>
              <a:t>Local signaling</a:t>
            </a:r>
          </a:p>
          <a:p>
            <a:pPr>
              <a:spcBef>
                <a:spcPct val="50000"/>
              </a:spcBef>
            </a:pPr>
            <a:r>
              <a:rPr lang="en-US" altLang="en-US" dirty="0" err="1">
                <a:solidFill>
                  <a:srgbClr val="440000"/>
                </a:solidFill>
              </a:rPr>
              <a:t>Paracine</a:t>
            </a:r>
            <a:r>
              <a:rPr lang="en-US" altLang="en-US" dirty="0">
                <a:solidFill>
                  <a:srgbClr val="440000"/>
                </a:solidFill>
              </a:rPr>
              <a:t> signaling involves a cell secreting a chemical that induces the differentiation or behavior </a:t>
            </a:r>
            <a:r>
              <a:rPr lang="en-US" altLang="en-US" dirty="0" smtClean="0">
                <a:solidFill>
                  <a:srgbClr val="440000"/>
                </a:solidFill>
              </a:rPr>
              <a:t>of nearby </a:t>
            </a:r>
            <a:r>
              <a:rPr lang="en-US" altLang="en-US" dirty="0">
                <a:solidFill>
                  <a:srgbClr val="440000"/>
                </a:solidFill>
              </a:rPr>
              <a:t>target cells. A cell may release a growth factor that may cause surrounding cells to grow and multiply.</a:t>
            </a:r>
          </a:p>
          <a:p>
            <a:pPr>
              <a:spcBef>
                <a:spcPct val="50000"/>
              </a:spcBef>
            </a:pPr>
            <a:endParaRPr lang="en-US" altLang="en-US" dirty="0"/>
          </a:p>
          <a:p>
            <a:endParaRPr lang="en-US" dirty="0"/>
          </a:p>
        </p:txBody>
      </p:sp>
      <p:pic>
        <p:nvPicPr>
          <p:cNvPr id="61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198563"/>
            <a:ext cx="3386138" cy="37338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Neurons Communication</a:t>
            </a:r>
            <a:br>
              <a:rPr lang="en-US" dirty="0">
                <a:solidFill>
                  <a:schemeClr val="bg1"/>
                </a:solidFill>
              </a:rPr>
            </a:br>
            <a:endParaRPr lang="en-US" dirty="0"/>
          </a:p>
        </p:txBody>
      </p:sp>
      <p:sp>
        <p:nvSpPr>
          <p:cNvPr id="4" name="Content Placeholder 3"/>
          <p:cNvSpPr>
            <a:spLocks noGrp="1"/>
          </p:cNvSpPr>
          <p:nvPr>
            <p:ph idx="1"/>
          </p:nvPr>
        </p:nvSpPr>
        <p:spPr>
          <a:xfrm>
            <a:off x="457200" y="4419600"/>
            <a:ext cx="8229600" cy="1706563"/>
          </a:xfrm>
        </p:spPr>
        <p:txBody>
          <a:bodyPr/>
          <a:lstStyle/>
          <a:p>
            <a:pPr lvl="0"/>
            <a:r>
              <a:rPr lang="en-US" dirty="0"/>
              <a:t>Neurons secrete neurotransmitters that diffuse across an intercellular space (synapse) and interact with another neuron. </a:t>
            </a:r>
          </a:p>
          <a:p>
            <a:endParaRPr lang="en-US" dirty="0"/>
          </a:p>
        </p:txBody>
      </p:sp>
      <p:sp>
        <p:nvSpPr>
          <p:cNvPr id="2" name="Slide Number Placeholder 1"/>
          <p:cNvSpPr>
            <a:spLocks noGrp="1"/>
          </p:cNvSpPr>
          <p:nvPr>
            <p:ph type="sldNum" sz="quarter" idx="12"/>
          </p:nvPr>
        </p:nvSpPr>
        <p:spPr/>
        <p:txBody>
          <a:bodyPr/>
          <a:lstStyle/>
          <a:p>
            <a:pPr>
              <a:defRPr/>
            </a:pPr>
            <a:fld id="{E03EC7FF-86A7-470E-B66B-633482B6056C}" type="slidenum">
              <a:rPr lang="en-US" smtClean="0"/>
              <a:pPr>
                <a:defRPr/>
              </a:pPr>
              <a:t>5</a:t>
            </a:fld>
            <a:endParaRPr lang="en-US" dirty="0"/>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1219200"/>
            <a:ext cx="3878263" cy="3303588"/>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bg1"/>
                </a:solidFill>
              </a:rPr>
              <a:t>Communication through Direct Contact</a:t>
            </a:r>
            <a:br>
              <a:rPr lang="en-US" sz="3600" dirty="0">
                <a:solidFill>
                  <a:schemeClr val="bg1"/>
                </a:solidFill>
              </a:rPr>
            </a:br>
            <a:endParaRPr lang="en-US" sz="3600" dirty="0"/>
          </a:p>
        </p:txBody>
      </p:sp>
      <p:sp>
        <p:nvSpPr>
          <p:cNvPr id="4" name="Content Placeholder 3"/>
          <p:cNvSpPr>
            <a:spLocks noGrp="1"/>
          </p:cNvSpPr>
          <p:nvPr>
            <p:ph idx="1"/>
          </p:nvPr>
        </p:nvSpPr>
        <p:spPr>
          <a:xfrm>
            <a:off x="457200" y="3886200"/>
            <a:ext cx="8229600" cy="2239963"/>
          </a:xfrm>
        </p:spPr>
        <p:txBody>
          <a:bodyPr/>
          <a:lstStyle/>
          <a:p>
            <a:r>
              <a:rPr lang="en-US" altLang="en-US" dirty="0">
                <a:solidFill>
                  <a:srgbClr val="440000"/>
                </a:solidFill>
              </a:rPr>
              <a:t>Direct contact can occur between cells that have cell junctions.  These junctions allow direct contact between the cytoplasm of adjacent </a:t>
            </a:r>
            <a:r>
              <a:rPr lang="en-US" altLang="en-US" dirty="0" smtClean="0">
                <a:solidFill>
                  <a:srgbClr val="440000"/>
                </a:solidFill>
              </a:rPr>
              <a:t>cells.  </a:t>
            </a:r>
            <a:endParaRPr lang="en-US" altLang="en-US" dirty="0"/>
          </a:p>
          <a:p>
            <a:endParaRPr lang="en-US" dirty="0"/>
          </a:p>
        </p:txBody>
      </p:sp>
      <p:sp>
        <p:nvSpPr>
          <p:cNvPr id="2" name="Slide Number Placeholder 1"/>
          <p:cNvSpPr>
            <a:spLocks noGrp="1"/>
          </p:cNvSpPr>
          <p:nvPr>
            <p:ph type="sldNum" sz="quarter" idx="12"/>
          </p:nvPr>
        </p:nvSpPr>
        <p:spPr/>
        <p:txBody>
          <a:bodyPr/>
          <a:lstStyle/>
          <a:p>
            <a:pPr>
              <a:defRPr/>
            </a:pPr>
            <a:fld id="{081ABC8D-DB5C-4230-A115-2CB709DDDCA6}" type="slidenum">
              <a:rPr lang="en-US" smtClean="0"/>
              <a:pPr>
                <a:defRPr/>
              </a:pPr>
              <a:t>6</a:t>
            </a:fld>
            <a:endParaRPr lang="en-US" dirty="0"/>
          </a:p>
        </p:txBody>
      </p:sp>
      <p:pic>
        <p:nvPicPr>
          <p:cNvPr id="10243" name="Picture 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534400" cy="25304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05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Long Distance Signaling</a:t>
            </a:r>
            <a:br>
              <a:rPr lang="en-US" dirty="0">
                <a:solidFill>
                  <a:schemeClr val="bg1"/>
                </a:solidFill>
              </a:rPr>
            </a:br>
            <a:endParaRPr lang="en-US" dirty="0"/>
          </a:p>
        </p:txBody>
      </p:sp>
      <p:sp>
        <p:nvSpPr>
          <p:cNvPr id="4" name="Content Placeholder 3"/>
          <p:cNvSpPr>
            <a:spLocks noGrp="1"/>
          </p:cNvSpPr>
          <p:nvPr>
            <p:ph idx="1"/>
          </p:nvPr>
        </p:nvSpPr>
        <p:spPr>
          <a:xfrm>
            <a:off x="4038600" y="1143000"/>
            <a:ext cx="5105400" cy="4983163"/>
          </a:xfrm>
        </p:spPr>
        <p:txBody>
          <a:bodyPr>
            <a:normAutofit/>
          </a:bodyPr>
          <a:lstStyle/>
          <a:p>
            <a:pPr marL="0" indent="0">
              <a:spcBef>
                <a:spcPct val="50000"/>
              </a:spcBef>
              <a:buNone/>
            </a:pPr>
            <a:r>
              <a:rPr lang="en-US" altLang="en-US" dirty="0">
                <a:solidFill>
                  <a:srgbClr val="440000"/>
                </a:solidFill>
              </a:rPr>
              <a:t>Long distance signaling</a:t>
            </a:r>
          </a:p>
          <a:p>
            <a:pPr>
              <a:spcBef>
                <a:spcPct val="50000"/>
              </a:spcBef>
            </a:pPr>
            <a:r>
              <a:rPr lang="en-US" altLang="en-US" sz="3100" dirty="0">
                <a:solidFill>
                  <a:srgbClr val="440000"/>
                </a:solidFill>
              </a:rPr>
              <a:t>This involves the use of hormones.  Animals release hormones into </a:t>
            </a:r>
            <a:r>
              <a:rPr lang="en-US" altLang="en-US" sz="3100" dirty="0" smtClean="0">
                <a:solidFill>
                  <a:srgbClr val="440000"/>
                </a:solidFill>
              </a:rPr>
              <a:t>the circulatory </a:t>
            </a:r>
            <a:r>
              <a:rPr lang="en-US" altLang="en-US" sz="3100" dirty="0">
                <a:solidFill>
                  <a:srgbClr val="440000"/>
                </a:solidFill>
              </a:rPr>
              <a:t>system. The hormones travel to target cells.  Plants release hormones that travel in their transport system or diffuse into the air as a gas.  </a:t>
            </a:r>
            <a:endParaRPr lang="en-US" altLang="en-US" sz="3100" dirty="0"/>
          </a:p>
          <a:p>
            <a:endParaRPr lang="en-US" dirty="0"/>
          </a:p>
        </p:txBody>
      </p:sp>
      <p:sp>
        <p:nvSpPr>
          <p:cNvPr id="2" name="Slide Number Placeholder 1"/>
          <p:cNvSpPr>
            <a:spLocks noGrp="1"/>
          </p:cNvSpPr>
          <p:nvPr>
            <p:ph type="sldNum" sz="quarter" idx="12"/>
          </p:nvPr>
        </p:nvSpPr>
        <p:spPr/>
        <p:txBody>
          <a:bodyPr/>
          <a:lstStyle/>
          <a:p>
            <a:pPr>
              <a:defRPr/>
            </a:pPr>
            <a:fld id="{A069EC90-AEB3-4167-BA80-C17750B6D588}" type="slidenum">
              <a:rPr lang="en-US" smtClean="0"/>
              <a:pPr>
                <a:defRPr/>
              </a:pPr>
              <a:t>7</a:t>
            </a:fld>
            <a:endParaRPr lang="en-US" dirty="0"/>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3824"/>
            <a:ext cx="3721100" cy="48768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Types of  Hormones</a:t>
            </a:r>
            <a:br>
              <a:rPr lang="en-US" dirty="0">
                <a:solidFill>
                  <a:schemeClr val="bg1"/>
                </a:solidFill>
              </a:rPr>
            </a:br>
            <a:endParaRPr lang="en-US" dirty="0"/>
          </a:p>
        </p:txBody>
      </p:sp>
      <p:sp>
        <p:nvSpPr>
          <p:cNvPr id="5" name="Content Placeholder 4"/>
          <p:cNvSpPr>
            <a:spLocks noGrp="1"/>
          </p:cNvSpPr>
          <p:nvPr>
            <p:ph idx="1"/>
          </p:nvPr>
        </p:nvSpPr>
        <p:spPr>
          <a:xfrm>
            <a:off x="457200" y="1143000"/>
            <a:ext cx="8229600" cy="3352801"/>
          </a:xfrm>
        </p:spPr>
        <p:txBody>
          <a:bodyPr>
            <a:normAutofit/>
          </a:bodyPr>
          <a:lstStyle/>
          <a:p>
            <a:pPr marL="0" indent="0">
              <a:spcBef>
                <a:spcPct val="50000"/>
              </a:spcBef>
              <a:buNone/>
            </a:pPr>
            <a:r>
              <a:rPr lang="en-US" altLang="en-US" sz="3100" dirty="0">
                <a:solidFill>
                  <a:srgbClr val="440000"/>
                </a:solidFill>
              </a:rPr>
              <a:t>Types of Animal Hormones</a:t>
            </a:r>
          </a:p>
          <a:p>
            <a:pPr>
              <a:spcBef>
                <a:spcPct val="50000"/>
              </a:spcBef>
            </a:pPr>
            <a:r>
              <a:rPr lang="en-US" altLang="en-US" sz="3100" dirty="0">
                <a:solidFill>
                  <a:srgbClr val="440000"/>
                </a:solidFill>
              </a:rPr>
              <a:t>Steroid Hormones- For example, testosterone and </a:t>
            </a:r>
            <a:r>
              <a:rPr lang="en-US" altLang="en-US" sz="3100" dirty="0" smtClean="0">
                <a:solidFill>
                  <a:srgbClr val="440000"/>
                </a:solidFill>
              </a:rPr>
              <a:t>estrogen</a:t>
            </a:r>
            <a:endParaRPr lang="en-US" altLang="en-US" sz="3100" dirty="0">
              <a:solidFill>
                <a:srgbClr val="440000"/>
              </a:solidFill>
            </a:endParaRPr>
          </a:p>
          <a:p>
            <a:pPr>
              <a:spcBef>
                <a:spcPct val="50000"/>
              </a:spcBef>
            </a:pPr>
            <a:r>
              <a:rPr lang="en-US" altLang="en-US" sz="3100" dirty="0">
                <a:solidFill>
                  <a:srgbClr val="440000"/>
                </a:solidFill>
              </a:rPr>
              <a:t>Modified amino acids- For example, </a:t>
            </a:r>
            <a:r>
              <a:rPr lang="en-US" altLang="en-US" sz="3100" dirty="0" err="1">
                <a:solidFill>
                  <a:srgbClr val="440000"/>
                </a:solidFill>
              </a:rPr>
              <a:t>thyroxine</a:t>
            </a:r>
            <a:r>
              <a:rPr lang="en-US" altLang="en-US" sz="3100" dirty="0">
                <a:solidFill>
                  <a:srgbClr val="440000"/>
                </a:solidFill>
              </a:rPr>
              <a:t> is a hormone modified from the amino acid </a:t>
            </a:r>
            <a:r>
              <a:rPr lang="en-US" altLang="en-US" sz="3100" dirty="0" smtClean="0">
                <a:solidFill>
                  <a:srgbClr val="440000"/>
                </a:solidFill>
              </a:rPr>
              <a:t>tyrosine</a:t>
            </a:r>
            <a:endParaRPr lang="en-US" altLang="en-US" sz="3100" dirty="0">
              <a:solidFill>
                <a:srgbClr val="440000"/>
              </a:solidFill>
            </a:endParaRPr>
          </a:p>
          <a:p>
            <a:pPr>
              <a:spcBef>
                <a:spcPct val="50000"/>
              </a:spcBef>
            </a:pPr>
            <a:r>
              <a:rPr lang="en-US" altLang="en-US" dirty="0">
                <a:solidFill>
                  <a:srgbClr val="440000"/>
                </a:solidFill>
              </a:rPr>
              <a:t>Proteins-For example, insulin is a large protein.</a:t>
            </a:r>
          </a:p>
          <a:p>
            <a:endParaRPr lang="en-US" dirty="0"/>
          </a:p>
        </p:txBody>
      </p:sp>
      <p:sp>
        <p:nvSpPr>
          <p:cNvPr id="2" name="Slide Number Placeholder 1"/>
          <p:cNvSpPr>
            <a:spLocks noGrp="1"/>
          </p:cNvSpPr>
          <p:nvPr>
            <p:ph type="sldNum" sz="quarter" idx="12"/>
          </p:nvPr>
        </p:nvSpPr>
        <p:spPr/>
        <p:txBody>
          <a:bodyPr/>
          <a:lstStyle/>
          <a:p>
            <a:pPr>
              <a:defRPr/>
            </a:pPr>
            <a:fld id="{C9B2F02E-E4DA-4C6D-AEA2-850551236221}" type="slidenum">
              <a:rPr lang="en-US" smtClean="0"/>
              <a:pPr>
                <a:defRPr/>
              </a:pPr>
              <a:t>8</a:t>
            </a:fld>
            <a:endParaRPr lang="en-US" dirty="0"/>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03" y="4466987"/>
            <a:ext cx="8899481" cy="2356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Stages of Cell Signaling</a:t>
            </a:r>
            <a:br>
              <a:rPr lang="en-US" dirty="0">
                <a:solidFill>
                  <a:schemeClr val="bg1"/>
                </a:solidFill>
              </a:rPr>
            </a:br>
            <a:endParaRPr lang="en-US" dirty="0"/>
          </a:p>
        </p:txBody>
      </p:sp>
      <p:sp>
        <p:nvSpPr>
          <p:cNvPr id="4" name="Content Placeholder 3"/>
          <p:cNvSpPr>
            <a:spLocks noGrp="1"/>
          </p:cNvSpPr>
          <p:nvPr>
            <p:ph idx="1"/>
          </p:nvPr>
        </p:nvSpPr>
        <p:spPr>
          <a:xfrm>
            <a:off x="457200" y="4114800"/>
            <a:ext cx="8229600" cy="2514600"/>
          </a:xfrm>
        </p:spPr>
        <p:txBody>
          <a:bodyPr>
            <a:normAutofit/>
          </a:bodyPr>
          <a:lstStyle/>
          <a:p>
            <a:pPr marL="0" indent="0">
              <a:spcBef>
                <a:spcPct val="50000"/>
              </a:spcBef>
              <a:buNone/>
            </a:pPr>
            <a:r>
              <a:rPr lang="en-US" altLang="en-US" sz="2800" dirty="0">
                <a:solidFill>
                  <a:srgbClr val="440000"/>
                </a:solidFill>
              </a:rPr>
              <a:t>The three stages of cell signaling </a:t>
            </a:r>
            <a:r>
              <a:rPr lang="en-US" altLang="en-US" sz="2800" dirty="0" smtClean="0">
                <a:solidFill>
                  <a:srgbClr val="440000"/>
                </a:solidFill>
              </a:rPr>
              <a:t>are:</a:t>
            </a:r>
            <a:endParaRPr lang="en-US" altLang="en-US" sz="2800" dirty="0">
              <a:solidFill>
                <a:srgbClr val="440000"/>
              </a:solidFill>
            </a:endParaRPr>
          </a:p>
          <a:p>
            <a:pPr marL="514350" indent="-514350">
              <a:spcBef>
                <a:spcPct val="50000"/>
              </a:spcBef>
              <a:buFont typeface="+mj-lt"/>
              <a:buAutoNum type="arabicPeriod"/>
            </a:pPr>
            <a:r>
              <a:rPr lang="en-US" altLang="en-US" sz="2800" dirty="0" smtClean="0">
                <a:solidFill>
                  <a:srgbClr val="440000"/>
                </a:solidFill>
              </a:rPr>
              <a:t>Reception</a:t>
            </a:r>
            <a:endParaRPr lang="en-US" altLang="en-US" sz="2800" dirty="0">
              <a:solidFill>
                <a:srgbClr val="440000"/>
              </a:solidFill>
            </a:endParaRPr>
          </a:p>
          <a:p>
            <a:pPr marL="514350" indent="-514350">
              <a:spcBef>
                <a:spcPct val="50000"/>
              </a:spcBef>
              <a:buFont typeface="+mj-lt"/>
              <a:buAutoNum type="arabicPeriod"/>
            </a:pPr>
            <a:r>
              <a:rPr lang="en-US" altLang="en-US" sz="2800" dirty="0" smtClean="0">
                <a:solidFill>
                  <a:srgbClr val="440000"/>
                </a:solidFill>
              </a:rPr>
              <a:t>Transduction</a:t>
            </a:r>
            <a:endParaRPr lang="en-US" altLang="en-US" sz="2800" dirty="0">
              <a:solidFill>
                <a:srgbClr val="440000"/>
              </a:solidFill>
            </a:endParaRPr>
          </a:p>
          <a:p>
            <a:pPr marL="514350" indent="-514350">
              <a:spcBef>
                <a:spcPct val="50000"/>
              </a:spcBef>
              <a:buFont typeface="+mj-lt"/>
              <a:buAutoNum type="arabicPeriod"/>
            </a:pPr>
            <a:r>
              <a:rPr lang="en-US" altLang="en-US" sz="2800" dirty="0" smtClean="0">
                <a:solidFill>
                  <a:srgbClr val="440000"/>
                </a:solidFill>
              </a:rPr>
              <a:t>Response</a:t>
            </a:r>
            <a:endParaRPr lang="en-US" altLang="en-US" sz="2800" dirty="0">
              <a:solidFill>
                <a:srgbClr val="440000"/>
              </a:solidFill>
            </a:endParaRPr>
          </a:p>
          <a:p>
            <a:endParaRPr lang="en-US" dirty="0"/>
          </a:p>
        </p:txBody>
      </p:sp>
      <p:sp>
        <p:nvSpPr>
          <p:cNvPr id="2" name="Slide Number Placeholder 1"/>
          <p:cNvSpPr>
            <a:spLocks noGrp="1"/>
          </p:cNvSpPr>
          <p:nvPr>
            <p:ph type="sldNum" sz="quarter" idx="12"/>
          </p:nvPr>
        </p:nvSpPr>
        <p:spPr/>
        <p:txBody>
          <a:bodyPr/>
          <a:lstStyle/>
          <a:p>
            <a:pPr>
              <a:defRPr/>
            </a:pPr>
            <a:fld id="{5368F1E9-C6D8-41C7-8949-CE82AF743787}" type="slidenum">
              <a:rPr lang="en-US" smtClean="0"/>
              <a:pPr>
                <a:defRPr/>
              </a:pPr>
              <a:t>9</a:t>
            </a:fld>
            <a:endParaRPr lang="en-US" dirty="0"/>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54" y="1068799"/>
            <a:ext cx="8124497" cy="30197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25278</TotalTime>
  <Words>1641</Words>
  <Application>Microsoft Office PowerPoint</Application>
  <PresentationFormat>On-screen Show (4:3)</PresentationFormat>
  <Paragraphs>131</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Calibri Light</vt:lpstr>
      <vt:lpstr>Symbol</vt:lpstr>
      <vt:lpstr>Times New Roman</vt:lpstr>
      <vt:lpstr>Retrospect</vt:lpstr>
      <vt:lpstr>PowerPoint Presentation</vt:lpstr>
      <vt:lpstr>Communication Between Cells </vt:lpstr>
      <vt:lpstr>Communication Evolved Early  </vt:lpstr>
      <vt:lpstr>Local Communication </vt:lpstr>
      <vt:lpstr>Neurons Communication </vt:lpstr>
      <vt:lpstr>Communication through Direct Contact </vt:lpstr>
      <vt:lpstr>Long Distance Signaling </vt:lpstr>
      <vt:lpstr>Types of  Hormones </vt:lpstr>
      <vt:lpstr>Stages of Cell Signaling </vt:lpstr>
      <vt:lpstr>Reception </vt:lpstr>
      <vt:lpstr>Types of Membrane Receptors </vt:lpstr>
      <vt:lpstr>G protein-linked Receptors </vt:lpstr>
      <vt:lpstr>G protein-linked Receptors </vt:lpstr>
      <vt:lpstr>Tyrosine-kinase Receptor </vt:lpstr>
      <vt:lpstr>PowerPoint Presentation</vt:lpstr>
      <vt:lpstr>Cyclic AMP </vt:lpstr>
      <vt:lpstr>Calcium Ions Removed from the Cytosol  </vt:lpstr>
      <vt:lpstr>PowerPoint Presentation</vt:lpstr>
      <vt:lpstr>PowerPoint Presentation</vt:lpstr>
      <vt:lpstr>Transduction </vt:lpstr>
      <vt:lpstr>Role of Scaffolding Proteins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529</cp:revision>
  <cp:lastPrinted>2012-08-12T15:24:01Z</cp:lastPrinted>
  <dcterms:created xsi:type="dcterms:W3CDTF">2012-07-03T19:13:49Z</dcterms:created>
  <dcterms:modified xsi:type="dcterms:W3CDTF">2017-10-17T21:17:46Z</dcterms:modified>
</cp:coreProperties>
</file>