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5"/>
  </p:notesMasterIdLst>
  <p:handoutMasterIdLst>
    <p:handoutMasterId r:id="rId26"/>
  </p:handoutMasterIdLst>
  <p:sldIdLst>
    <p:sldId id="257" r:id="rId3"/>
    <p:sldId id="337" r:id="rId4"/>
    <p:sldId id="338" r:id="rId5"/>
    <p:sldId id="339" r:id="rId6"/>
    <p:sldId id="340" r:id="rId7"/>
    <p:sldId id="341" r:id="rId8"/>
    <p:sldId id="343" r:id="rId9"/>
    <p:sldId id="345" r:id="rId10"/>
    <p:sldId id="346" r:id="rId11"/>
    <p:sldId id="401" r:id="rId12"/>
    <p:sldId id="347" r:id="rId13"/>
    <p:sldId id="400" r:id="rId14"/>
    <p:sldId id="348" r:id="rId15"/>
    <p:sldId id="353" r:id="rId16"/>
    <p:sldId id="355" r:id="rId17"/>
    <p:sldId id="356" r:id="rId18"/>
    <p:sldId id="403" r:id="rId19"/>
    <p:sldId id="357" r:id="rId20"/>
    <p:sldId id="358" r:id="rId21"/>
    <p:sldId id="406" r:id="rId22"/>
    <p:sldId id="361" r:id="rId23"/>
    <p:sldId id="362"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69136" autoAdjust="0"/>
  </p:normalViewPr>
  <p:slideViewPr>
    <p:cSldViewPr>
      <p:cViewPr varScale="1">
        <p:scale>
          <a:sx n="61" d="100"/>
          <a:sy n="61" d="100"/>
        </p:scale>
        <p:origin x="2074" y="58"/>
      </p:cViewPr>
      <p:guideLst>
        <p:guide orient="horz" pos="2160"/>
        <p:guide pos="2880"/>
      </p:guideLst>
    </p:cSldViewPr>
  </p:slideViewPr>
  <p:outlineViewPr>
    <p:cViewPr>
      <p:scale>
        <a:sx n="33" d="100"/>
        <a:sy n="33" d="100"/>
      </p:scale>
      <p:origin x="8" y="5675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4C37DCE2-3CD9-471A-A511-DE971E517464}" type="datetimeFigureOut">
              <a:rPr lang="en-US"/>
              <a:pPr>
                <a:defRPr/>
              </a:pPr>
              <a:t>10/17/2017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0C5B5B2B-1A28-4533-B934-F60DA95D7CC9}" type="slidenum">
              <a:rPr lang="en-US"/>
              <a:pPr>
                <a:defRPr/>
              </a:pPr>
              <a:t>‹#›</a:t>
            </a:fld>
            <a:endParaRPr lang="en-US" dirty="0"/>
          </a:p>
        </p:txBody>
      </p:sp>
    </p:spTree>
    <p:extLst>
      <p:ext uri="{BB962C8B-B14F-4D97-AF65-F5344CB8AC3E}">
        <p14:creationId xmlns:p14="http://schemas.microsoft.com/office/powerpoint/2010/main" val="216810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B6901F5B-C3AC-410D-B2D6-4030BE678514}" type="datetimeFigureOut">
              <a:rPr lang="en-US"/>
              <a:pPr>
                <a:defRPr/>
              </a:pPr>
              <a:t>10/17/2017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6C1D469F-0F09-44E5-8808-D732CEF1F262}" type="slidenum">
              <a:rPr lang="en-US"/>
              <a:pPr>
                <a:defRPr/>
              </a:pPr>
              <a:t>‹#›</a:t>
            </a:fld>
            <a:endParaRPr lang="en-US" dirty="0"/>
          </a:p>
        </p:txBody>
      </p:sp>
    </p:spTree>
    <p:extLst>
      <p:ext uri="{BB962C8B-B14F-4D97-AF65-F5344CB8AC3E}">
        <p14:creationId xmlns:p14="http://schemas.microsoft.com/office/powerpoint/2010/main" val="349859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MS PGothic"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26C23E06-6D26-4FDD-8AD2-763FC736257F}" type="slidenum">
              <a:rPr lang="en-US" smtClean="0">
                <a:solidFill>
                  <a:srgbClr val="000000"/>
                </a:solidFill>
                <a:latin typeface="Calibri" pitchFamily="34" charset="0"/>
                <a:ea typeface="MS PGothic" pitchFamily="34" charset="-128"/>
              </a:rPr>
              <a:pPr eaLnBrk="1" fontAlgn="base" hangingPunct="1">
                <a:spcBef>
                  <a:spcPct val="0"/>
                </a:spcBef>
                <a:spcAft>
                  <a:spcPct val="0"/>
                </a:spcAft>
              </a:pPr>
              <a:t>1</a:t>
            </a:fld>
            <a:endParaRPr lang="en-US" dirty="0" smtClean="0">
              <a:solidFill>
                <a:srgbClr val="000000"/>
              </a:solidFill>
              <a:latin typeface="Calibri" pitchFamily="34" charset="0"/>
              <a:ea typeface="MS PGothic" pitchFamily="34" charset="-128"/>
            </a:endParaRPr>
          </a:p>
        </p:txBody>
      </p:sp>
    </p:spTree>
    <p:extLst>
      <p:ext uri="{BB962C8B-B14F-4D97-AF65-F5344CB8AC3E}">
        <p14:creationId xmlns:p14="http://schemas.microsoft.com/office/powerpoint/2010/main" val="385851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extLst>
      <p:ext uri="{BB962C8B-B14F-4D97-AF65-F5344CB8AC3E}">
        <p14:creationId xmlns:p14="http://schemas.microsoft.com/office/powerpoint/2010/main" val="314506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50000"/>
              </a:spcBef>
              <a:defRPr/>
            </a:pPr>
            <a:r>
              <a:rPr lang="en-US" sz="1300" dirty="0">
                <a:solidFill>
                  <a:schemeClr val="accent4">
                    <a:lumMod val="75000"/>
                  </a:schemeClr>
                </a:solidFill>
              </a:rPr>
              <a:t>The nucleus is surrounded by a double membrane called the nuclear envelope and is pitted with protein pores that allow materials in and out.  </a:t>
            </a:r>
          </a:p>
          <a:p>
            <a:pPr defTabSz="966612" eaLnBrk="1" hangingPunct="1">
              <a:spcBef>
                <a:spcPct val="50000"/>
              </a:spcBef>
              <a:defRPr/>
            </a:pPr>
            <a:r>
              <a:rPr lang="en-US" sz="1300" dirty="0">
                <a:solidFill>
                  <a:schemeClr val="accent4">
                    <a:lumMod val="75000"/>
                  </a:schemeClr>
                </a:solidFill>
              </a:rPr>
              <a:t>For example, the pores regulate which pieces of RNA can be transported out to the cytosol. </a:t>
            </a:r>
          </a:p>
          <a:p>
            <a:pPr defTabSz="966612" eaLnBrk="1" hangingPunct="1">
              <a:spcBef>
                <a:spcPct val="50000"/>
              </a:spcBef>
              <a:defRPr/>
            </a:pPr>
            <a:endParaRPr lang="en-US" sz="1300" dirty="0">
              <a:solidFill>
                <a:schemeClr val="accent4">
                  <a:lumMod val="75000"/>
                </a:schemeClr>
              </a:solidFill>
            </a:endParaRPr>
          </a:p>
          <a:p>
            <a:pPr defTabSz="966612" eaLnBrk="1" hangingPunct="1">
              <a:spcBef>
                <a:spcPct val="50000"/>
              </a:spcBef>
              <a:defRPr/>
            </a:pPr>
            <a:r>
              <a:rPr lang="en-US" sz="1300" dirty="0">
                <a:solidFill>
                  <a:schemeClr val="accent4">
                    <a:lumMod val="75000"/>
                  </a:schemeClr>
                </a:solidFill>
              </a:rPr>
              <a:t>Contained in the nucleus:</a:t>
            </a:r>
          </a:p>
          <a:p>
            <a:pPr marL="181240" indent="-181240" defTabSz="966612" eaLnBrk="1" hangingPunct="1">
              <a:spcBef>
                <a:spcPct val="50000"/>
              </a:spcBef>
              <a:buFont typeface="Arial"/>
              <a:buChar char="•"/>
              <a:defRPr/>
            </a:pPr>
            <a:r>
              <a:rPr lang="en-US" sz="1300" dirty="0">
                <a:solidFill>
                  <a:schemeClr val="accent4">
                    <a:lumMod val="75000"/>
                  </a:schemeClr>
                </a:solidFill>
              </a:rPr>
              <a:t>Nucleolus</a:t>
            </a:r>
          </a:p>
          <a:p>
            <a:pPr marL="181240" indent="-181240" defTabSz="966612" eaLnBrk="1" hangingPunct="1">
              <a:spcBef>
                <a:spcPct val="50000"/>
              </a:spcBef>
              <a:buFont typeface="Arial"/>
              <a:buChar char="•"/>
              <a:defRPr/>
            </a:pPr>
            <a:r>
              <a:rPr lang="en-US" sz="1300" dirty="0">
                <a:solidFill>
                  <a:schemeClr val="accent4">
                    <a:lumMod val="75000"/>
                  </a:schemeClr>
                </a:solidFill>
              </a:rPr>
              <a:t>DNA (chromatin)which is the blue print for proteins.  The photo is an actual electron micrograph of nuclear pores.</a:t>
            </a:r>
          </a:p>
          <a:p>
            <a:pPr marL="181240" indent="-181240" defTabSz="966612" eaLnBrk="1" hangingPunct="1">
              <a:spcBef>
                <a:spcPct val="50000"/>
              </a:spcBef>
              <a:buFont typeface="Arial"/>
              <a:buChar char="•"/>
              <a:defRPr/>
            </a:pPr>
            <a:r>
              <a:rPr lang="en-US" sz="1300" dirty="0">
                <a:solidFill>
                  <a:schemeClr val="accent4">
                    <a:lumMod val="75000"/>
                  </a:schemeClr>
                </a:solidFill>
              </a:rPr>
              <a:t>Proteins</a:t>
            </a:r>
          </a:p>
          <a:p>
            <a:pPr marL="181240" indent="-181240" defTabSz="966612" eaLnBrk="1" hangingPunct="1">
              <a:spcBef>
                <a:spcPct val="50000"/>
              </a:spcBef>
              <a:buFont typeface="Arial"/>
              <a:buChar char="•"/>
              <a:defRPr/>
            </a:pPr>
            <a:r>
              <a:rPr lang="en-US" sz="1300" dirty="0">
                <a:solidFill>
                  <a:schemeClr val="accent4">
                    <a:lumMod val="75000"/>
                  </a:schemeClr>
                </a:solidFill>
              </a:rPr>
              <a:t>RNA</a:t>
            </a:r>
          </a:p>
          <a:p>
            <a:pPr marL="181240" indent="-181240" defTabSz="966612" eaLnBrk="1" hangingPunct="1">
              <a:spcBef>
                <a:spcPct val="50000"/>
              </a:spcBef>
              <a:buFont typeface="Arial"/>
              <a:buChar char="•"/>
              <a:defRPr/>
            </a:pPr>
            <a:r>
              <a:rPr lang="en-US" sz="1300" dirty="0">
                <a:solidFill>
                  <a:schemeClr val="accent4">
                    <a:lumMod val="75000"/>
                  </a:schemeClr>
                </a:solidFill>
              </a:rPr>
              <a:t>Other materials needed for DNA replication and translation in which DNA is used as a template to make an RNA molecule. </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11</a:t>
            </a:fld>
            <a:endParaRPr lang="en-US" smtClean="0">
              <a:latin typeface="Calibri" pitchFamily="34" charset="0"/>
            </a:endParaRPr>
          </a:p>
        </p:txBody>
      </p:sp>
    </p:spTree>
    <p:extLst>
      <p:ext uri="{BB962C8B-B14F-4D97-AF65-F5344CB8AC3E}">
        <p14:creationId xmlns:p14="http://schemas.microsoft.com/office/powerpoint/2010/main" val="159879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extLst>
      <p:ext uri="{BB962C8B-B14F-4D97-AF65-F5344CB8AC3E}">
        <p14:creationId xmlns:p14="http://schemas.microsoft.com/office/powerpoint/2010/main" val="73789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300" dirty="0">
                <a:solidFill>
                  <a:schemeClr val="accent4">
                    <a:lumMod val="75000"/>
                  </a:schemeClr>
                </a:solidFill>
              </a:rPr>
              <a:t>The endoplasmic reticulum is continuous with the nuclear membrane.  There are two types of E. R.: rough and smooth.  Rough E.R. is pitted with ribosomes.  The attached ribosomes are making proteins and threading them into to the internal part of the E.R. These proteins will be packaged later by the E.R. and shipped to the Golgi apparatus for modification before being exported or becoming part of the cell membrane.  The ribosomes on the E.R. are only attached when synthesizing proteins.  Once protein synthesis concludes the ribosomes are detached from the E.R.</a:t>
            </a:r>
          </a:p>
          <a:p>
            <a:endParaRPr lang="en-US" b="0" dirty="0" smtClean="0"/>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13</a:t>
            </a:fld>
            <a:endParaRPr lang="en-US" smtClean="0">
              <a:latin typeface="Calibri" pitchFamily="34" charset="0"/>
            </a:endParaRPr>
          </a:p>
        </p:txBody>
      </p:sp>
    </p:spTree>
    <p:extLst>
      <p:ext uri="{BB962C8B-B14F-4D97-AF65-F5344CB8AC3E}">
        <p14:creationId xmlns:p14="http://schemas.microsoft.com/office/powerpoint/2010/main" val="388131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z="1300" dirty="0">
                <a:solidFill>
                  <a:schemeClr val="accent4">
                    <a:lumMod val="75000"/>
                  </a:schemeClr>
                </a:solidFill>
              </a:rPr>
              <a:t>Functions of smooth E.R.:</a:t>
            </a:r>
          </a:p>
          <a:p>
            <a:pPr eaLnBrk="1" hangingPunct="1">
              <a:spcBef>
                <a:spcPct val="50000"/>
              </a:spcBef>
            </a:pPr>
            <a:r>
              <a:rPr lang="en-US" sz="1300" dirty="0">
                <a:solidFill>
                  <a:schemeClr val="accent4">
                    <a:lumMod val="75000"/>
                  </a:schemeClr>
                </a:solidFill>
              </a:rPr>
              <a:t>1. Synthesis of lipids and phospholipids</a:t>
            </a:r>
          </a:p>
          <a:p>
            <a:pPr eaLnBrk="1" hangingPunct="1">
              <a:spcBef>
                <a:spcPct val="50000"/>
              </a:spcBef>
            </a:pPr>
            <a:r>
              <a:rPr lang="en-US" sz="1300" dirty="0">
                <a:solidFill>
                  <a:schemeClr val="accent4">
                    <a:lumMod val="75000"/>
                  </a:schemeClr>
                </a:solidFill>
              </a:rPr>
              <a:t>2. Involved in the  breakdown of glycogen.</a:t>
            </a:r>
          </a:p>
          <a:p>
            <a:pPr eaLnBrk="1" hangingPunct="1">
              <a:spcBef>
                <a:spcPct val="50000"/>
              </a:spcBef>
            </a:pPr>
            <a:r>
              <a:rPr lang="en-US" sz="1300" dirty="0">
                <a:solidFill>
                  <a:schemeClr val="accent4">
                    <a:lumMod val="75000"/>
                  </a:schemeClr>
                </a:solidFill>
              </a:rPr>
              <a:t>3. Detoxification of drugs by adding a -OH to them making them more soluble.</a:t>
            </a:r>
          </a:p>
          <a:p>
            <a:pPr eaLnBrk="1" hangingPunct="1">
              <a:spcBef>
                <a:spcPct val="50000"/>
              </a:spcBef>
            </a:pPr>
            <a:r>
              <a:rPr lang="en-US" sz="1300" dirty="0">
                <a:solidFill>
                  <a:schemeClr val="accent4">
                    <a:lumMod val="75000"/>
                  </a:schemeClr>
                </a:solidFill>
              </a:rPr>
              <a:t>4. Storage of calcium in muscles needed for contractions.  </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extLst>
      <p:ext uri="{BB962C8B-B14F-4D97-AF65-F5344CB8AC3E}">
        <p14:creationId xmlns:p14="http://schemas.microsoft.com/office/powerpoint/2010/main" val="1481401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sz="1300" dirty="0">
                <a:solidFill>
                  <a:schemeClr val="accent4">
                    <a:lumMod val="75000"/>
                  </a:schemeClr>
                </a:solidFill>
              </a:rPr>
              <a:t>The Golgi apparatus receives vesicles from the cell and its ER  Proteins from the ER are modified and then sent out for export from the cell membrane.  It is made of flattened membranes.  It has a polarity in that there is a receiving face, </a:t>
            </a:r>
            <a:r>
              <a:rPr lang="en-US" sz="1300" i="1" dirty="0" err="1">
                <a:solidFill>
                  <a:schemeClr val="accent4">
                    <a:lumMod val="75000"/>
                  </a:schemeClr>
                </a:solidFill>
              </a:rPr>
              <a:t>cis</a:t>
            </a:r>
            <a:r>
              <a:rPr lang="en-US" sz="1300" i="1" dirty="0">
                <a:solidFill>
                  <a:schemeClr val="accent4">
                    <a:lumMod val="75000"/>
                  </a:schemeClr>
                </a:solidFill>
              </a:rPr>
              <a:t>-</a:t>
            </a:r>
            <a:r>
              <a:rPr lang="en-US" sz="1300" dirty="0">
                <a:solidFill>
                  <a:schemeClr val="accent4">
                    <a:lumMod val="75000"/>
                  </a:schemeClr>
                </a:solidFill>
              </a:rPr>
              <a:t>face and an exporting face, </a:t>
            </a:r>
            <a:r>
              <a:rPr lang="en-US" sz="1300" i="1" dirty="0">
                <a:solidFill>
                  <a:schemeClr val="accent4">
                    <a:lumMod val="75000"/>
                  </a:schemeClr>
                </a:solidFill>
              </a:rPr>
              <a:t>trans-</a:t>
            </a:r>
            <a:r>
              <a:rPr lang="en-US" sz="1300" dirty="0">
                <a:solidFill>
                  <a:schemeClr val="accent4">
                    <a:lumMod val="75000"/>
                  </a:schemeClr>
                </a:solidFill>
              </a:rPr>
              <a:t>face.  Once the vesicle has deposited its material, the molecules may go through a series of membranes as they are modified. The Golgi apparatus is derived from membrane on the ER.</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15</a:t>
            </a:fld>
            <a:endParaRPr lang="en-US" smtClean="0">
              <a:latin typeface="Calibri" pitchFamily="34" charset="0"/>
            </a:endParaRPr>
          </a:p>
        </p:txBody>
      </p:sp>
    </p:spTree>
    <p:extLst>
      <p:ext uri="{BB962C8B-B14F-4D97-AF65-F5344CB8AC3E}">
        <p14:creationId xmlns:p14="http://schemas.microsoft.com/office/powerpoint/2010/main" val="638501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16</a:t>
            </a:fld>
            <a:endParaRPr lang="en-US" smtClean="0">
              <a:latin typeface="Calibri" pitchFamily="34" charset="0"/>
            </a:endParaRPr>
          </a:p>
        </p:txBody>
      </p:sp>
    </p:spTree>
    <p:extLst>
      <p:ext uri="{BB962C8B-B14F-4D97-AF65-F5344CB8AC3E}">
        <p14:creationId xmlns:p14="http://schemas.microsoft.com/office/powerpoint/2010/main" val="82252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17</a:t>
            </a:fld>
            <a:endParaRPr lang="en-US" smtClean="0">
              <a:latin typeface="Calibri" pitchFamily="34" charset="0"/>
            </a:endParaRPr>
          </a:p>
        </p:txBody>
      </p:sp>
    </p:spTree>
    <p:extLst>
      <p:ext uri="{BB962C8B-B14F-4D97-AF65-F5344CB8AC3E}">
        <p14:creationId xmlns:p14="http://schemas.microsoft.com/office/powerpoint/2010/main" val="359724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sz="1300" dirty="0">
                <a:solidFill>
                  <a:schemeClr val="accent4">
                    <a:lumMod val="75000"/>
                  </a:schemeClr>
                </a:solidFill>
              </a:rPr>
              <a:t>Lysosomes-membrane bound organelles that contain hydrolytic enzymes to break down materials (proteins, fats, polysaccharides, nucleic acids).  These enzymes work best in a low </a:t>
            </a:r>
            <a:r>
              <a:rPr lang="en-US" sz="1300" dirty="0" err="1">
                <a:solidFill>
                  <a:schemeClr val="accent4">
                    <a:lumMod val="75000"/>
                  </a:schemeClr>
                </a:solidFill>
              </a:rPr>
              <a:t>pH.</a:t>
            </a:r>
            <a:r>
              <a:rPr lang="en-US" sz="1300" dirty="0">
                <a:solidFill>
                  <a:schemeClr val="accent4">
                    <a:lumMod val="75000"/>
                  </a:schemeClr>
                </a:solidFill>
              </a:rPr>
              <a:t>  The lysosome pumps H+ into the interior.  So if one breaks open, the high pH of the cell will denature these enzymes, but if a number of them </a:t>
            </a:r>
            <a:r>
              <a:rPr lang="en-US" b="0" dirty="0" smtClean="0">
                <a:solidFill>
                  <a:schemeClr val="accent4">
                    <a:lumMod val="75000"/>
                  </a:schemeClr>
                </a:solidFill>
              </a:rPr>
              <a:t>break open, the cell will die.  Lysosomes are used in the process of digestion of food particles and autophagy by breaking down and recycling old organelles</a:t>
            </a:r>
            <a:r>
              <a:rPr lang="en-US" b="0" dirty="0" smtClean="0">
                <a:solidFill>
                  <a:srgbClr val="440000"/>
                </a:solidFill>
              </a:rPr>
              <a:t>. </a:t>
            </a:r>
            <a:endParaRPr lang="en-US" b="0" dirty="0" smtClean="0"/>
          </a:p>
          <a:p>
            <a:pPr defTabSz="966612" eaLnBrk="1" hangingPunct="1">
              <a:spcBef>
                <a:spcPct val="0"/>
              </a:spcBef>
              <a:defRPr/>
            </a:pPr>
            <a:endParaRPr lang="en-US" sz="1300" dirty="0">
              <a:solidFill>
                <a:schemeClr val="accent4">
                  <a:lumMod val="75000"/>
                </a:schemeClr>
              </a:solidFill>
            </a:endParaRP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18</a:t>
            </a:fld>
            <a:endParaRPr lang="en-US" smtClean="0">
              <a:latin typeface="Calibri" pitchFamily="34" charset="0"/>
            </a:endParaRPr>
          </a:p>
        </p:txBody>
      </p:sp>
    </p:spTree>
    <p:extLst>
      <p:ext uri="{BB962C8B-B14F-4D97-AF65-F5344CB8AC3E}">
        <p14:creationId xmlns:p14="http://schemas.microsoft.com/office/powerpoint/2010/main" val="103448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There are water vacuoles found</a:t>
            </a:r>
            <a:r>
              <a:rPr lang="en-US" baseline="0" dirty="0" smtClean="0">
                <a:solidFill>
                  <a:srgbClr val="FF0000"/>
                </a:solidFill>
              </a:rPr>
              <a:t> in certain freshwater </a:t>
            </a:r>
            <a:r>
              <a:rPr lang="en-US" baseline="0" dirty="0" err="1" smtClean="0">
                <a:solidFill>
                  <a:srgbClr val="FF0000"/>
                </a:solidFill>
              </a:rPr>
              <a:t>protist</a:t>
            </a:r>
            <a:r>
              <a:rPr lang="en-US" baseline="0" dirty="0" smtClean="0">
                <a:solidFill>
                  <a:srgbClr val="FF0000"/>
                </a:solidFill>
              </a:rPr>
              <a:t> that will expel excess water.    </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19</a:t>
            </a:fld>
            <a:endParaRPr lang="en-US" smtClean="0">
              <a:latin typeface="Calibri" pitchFamily="34" charset="0"/>
            </a:endParaRPr>
          </a:p>
        </p:txBody>
      </p:sp>
    </p:spTree>
    <p:extLst>
      <p:ext uri="{BB962C8B-B14F-4D97-AF65-F5344CB8AC3E}">
        <p14:creationId xmlns:p14="http://schemas.microsoft.com/office/powerpoint/2010/main" val="50476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2</a:t>
            </a:fld>
            <a:endParaRPr lang="en-US" dirty="0" smtClean="0">
              <a:latin typeface="Calibri" pitchFamily="34" charset="0"/>
            </a:endParaRPr>
          </a:p>
        </p:txBody>
      </p:sp>
    </p:spTree>
    <p:extLst>
      <p:ext uri="{BB962C8B-B14F-4D97-AF65-F5344CB8AC3E}">
        <p14:creationId xmlns:p14="http://schemas.microsoft.com/office/powerpoint/2010/main" val="2841658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sz="1300" dirty="0" err="1">
                <a:solidFill>
                  <a:schemeClr val="accent4">
                    <a:lumMod val="75000"/>
                  </a:schemeClr>
                </a:solidFill>
              </a:rPr>
              <a:t>Microbodies</a:t>
            </a:r>
            <a:r>
              <a:rPr lang="en-US" sz="1300" dirty="0">
                <a:solidFill>
                  <a:schemeClr val="accent4">
                    <a:lumMod val="75000"/>
                  </a:schemeClr>
                </a:solidFill>
              </a:rPr>
              <a:t>-Collection of membrane bound organelles that contain enzymes that function in a certain manner. Ex. Peroxisomes  will remove hydrogen from toxic substances and then combine the hydrogen with oxygen forming hydrogen peroxide.  Hydrogen peroxide is toxic but peroxisomes contain catalase to break it down.  Ethanol is detoxified in this way. Ex. </a:t>
            </a:r>
            <a:r>
              <a:rPr lang="en-US" sz="1300" dirty="0" err="1">
                <a:solidFill>
                  <a:schemeClr val="accent4">
                    <a:lumMod val="75000"/>
                  </a:schemeClr>
                </a:solidFill>
              </a:rPr>
              <a:t>Glyoxysomes</a:t>
            </a:r>
            <a:r>
              <a:rPr lang="en-US" sz="1300" dirty="0">
                <a:solidFill>
                  <a:schemeClr val="accent4">
                    <a:lumMod val="75000"/>
                  </a:schemeClr>
                </a:solidFill>
              </a:rPr>
              <a:t> are </a:t>
            </a:r>
            <a:r>
              <a:rPr lang="en-US" sz="1300" dirty="0" err="1">
                <a:solidFill>
                  <a:schemeClr val="accent4">
                    <a:lumMod val="75000"/>
                  </a:schemeClr>
                </a:solidFill>
              </a:rPr>
              <a:t>microbodies</a:t>
            </a:r>
            <a:r>
              <a:rPr lang="en-US" sz="1300" dirty="0">
                <a:solidFill>
                  <a:schemeClr val="accent4">
                    <a:lumMod val="75000"/>
                  </a:schemeClr>
                </a:solidFill>
              </a:rPr>
              <a:t> in plant cells that convert fatty acids to sugars. </a:t>
            </a:r>
            <a:r>
              <a:rPr lang="en-US" sz="1300" dirty="0" err="1">
                <a:solidFill>
                  <a:schemeClr val="accent4">
                    <a:lumMod val="75000"/>
                  </a:schemeClr>
                </a:solidFill>
              </a:rPr>
              <a:t>Microbodies</a:t>
            </a:r>
            <a:r>
              <a:rPr lang="en-US" sz="1300" dirty="0">
                <a:solidFill>
                  <a:schemeClr val="accent4">
                    <a:lumMod val="75000"/>
                  </a:schemeClr>
                </a:solidFill>
              </a:rPr>
              <a:t> are made from proteins and lipids from the cytosol.</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20</a:t>
            </a:fld>
            <a:endParaRPr lang="en-US" smtClean="0">
              <a:latin typeface="Calibri" pitchFamily="34" charset="0"/>
            </a:endParaRPr>
          </a:p>
        </p:txBody>
      </p:sp>
    </p:spTree>
    <p:extLst>
      <p:ext uri="{BB962C8B-B14F-4D97-AF65-F5344CB8AC3E}">
        <p14:creationId xmlns:p14="http://schemas.microsoft.com/office/powerpoint/2010/main" val="3315985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b="0" dirty="0" smtClean="0">
                <a:solidFill>
                  <a:schemeClr val="accent4">
                    <a:lumMod val="75000"/>
                  </a:schemeClr>
                </a:solidFill>
              </a:rPr>
              <a:t>Cells may have only one mitochondrion or many depending</a:t>
            </a:r>
            <a:r>
              <a:rPr lang="en-US" b="0" baseline="0" dirty="0" smtClean="0">
                <a:solidFill>
                  <a:schemeClr val="accent4">
                    <a:lumMod val="75000"/>
                  </a:schemeClr>
                </a:solidFill>
              </a:rPr>
              <a:t> upon the function of the cell</a:t>
            </a:r>
            <a:r>
              <a:rPr lang="en-US" b="0" dirty="0" smtClean="0">
                <a:solidFill>
                  <a:schemeClr val="accent4">
                    <a:lumMod val="75000"/>
                  </a:schemeClr>
                </a:solidFill>
              </a:rPr>
              <a:t>. Mitochondria</a:t>
            </a:r>
            <a:r>
              <a:rPr lang="en-US" b="0" baseline="0" dirty="0" smtClean="0">
                <a:solidFill>
                  <a:schemeClr val="accent4">
                    <a:lumMod val="75000"/>
                  </a:schemeClr>
                </a:solidFill>
              </a:rPr>
              <a:t> </a:t>
            </a:r>
            <a:r>
              <a:rPr lang="en-US" b="0" dirty="0" smtClean="0">
                <a:solidFill>
                  <a:schemeClr val="accent4">
                    <a:lumMod val="75000"/>
                  </a:schemeClr>
                </a:solidFill>
              </a:rPr>
              <a:t>have two membranes: the outer is smooth, and the inner is folded forming the cristae. The folding increases the surface</a:t>
            </a:r>
            <a:r>
              <a:rPr lang="en-US" b="0" baseline="0" dirty="0" smtClean="0">
                <a:solidFill>
                  <a:schemeClr val="accent4">
                    <a:lumMod val="75000"/>
                  </a:schemeClr>
                </a:solidFill>
              </a:rPr>
              <a:t> area for enzymatic pathways</a:t>
            </a:r>
            <a:r>
              <a:rPr lang="en-US" b="0" dirty="0" smtClean="0">
                <a:solidFill>
                  <a:schemeClr val="accent4">
                    <a:lumMod val="75000"/>
                  </a:schemeClr>
                </a:solidFill>
              </a:rPr>
              <a:t>.  The inside of the cristae is the inner matrix which contain enzymes for cellular respiration.</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21</a:t>
            </a:fld>
            <a:endParaRPr lang="en-US" smtClean="0">
              <a:latin typeface="Calibri" pitchFamily="34" charset="0"/>
            </a:endParaRPr>
          </a:p>
        </p:txBody>
      </p:sp>
    </p:spTree>
    <p:extLst>
      <p:ext uri="{BB962C8B-B14F-4D97-AF65-F5344CB8AC3E}">
        <p14:creationId xmlns:p14="http://schemas.microsoft.com/office/powerpoint/2010/main" val="96616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612" eaLnBrk="1" hangingPunct="1">
              <a:spcBef>
                <a:spcPct val="0"/>
              </a:spcBef>
              <a:defRPr/>
            </a:pPr>
            <a:r>
              <a:rPr lang="en-US" sz="1300" dirty="0">
                <a:solidFill>
                  <a:schemeClr val="accent4">
                    <a:lumMod val="75000"/>
                  </a:schemeClr>
                </a:solidFill>
              </a:rPr>
              <a:t>The mitochondria, chloroplasts and the flagella evolved as the result of prokaryotic cells engulfing other prokaryotic cells.  Instead of being destroyed, the prokaryotic cell took up residence replicating and dividing inside the host cell.  Over time some of the genes of the engulfed cell were transferred to the host cell making them dependent on the host and becoming an organelle.  This is the endosymbiosis hypothesis. </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22</a:t>
            </a:fld>
            <a:endParaRPr lang="en-US" dirty="0" smtClean="0">
              <a:latin typeface="Calibri" pitchFamily="34" charset="0"/>
            </a:endParaRPr>
          </a:p>
        </p:txBody>
      </p:sp>
    </p:spTree>
    <p:extLst>
      <p:ext uri="{BB962C8B-B14F-4D97-AF65-F5344CB8AC3E}">
        <p14:creationId xmlns:p14="http://schemas.microsoft.com/office/powerpoint/2010/main" val="3906594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Notes</a:t>
            </a:r>
            <a:r>
              <a:rPr lang="en-US" baseline="0" dirty="0" smtClean="0">
                <a:solidFill>
                  <a:srgbClr val="FF0000"/>
                </a:solidFill>
              </a:rPr>
              <a:t> </a:t>
            </a:r>
          </a:p>
          <a:p>
            <a:pPr eaLnBrk="1" hangingPunct="1">
              <a:spcBef>
                <a:spcPct val="0"/>
              </a:spcBef>
            </a:pPr>
            <a:r>
              <a:rPr lang="en-US" baseline="0" dirty="0" smtClean="0">
                <a:solidFill>
                  <a:srgbClr val="FF0000"/>
                </a:solidFill>
              </a:rPr>
              <a:t>Prokaryotic cells, in general, are smaller and considered more primitive.</a:t>
            </a:r>
          </a:p>
          <a:p>
            <a:pPr eaLnBrk="1" hangingPunct="1">
              <a:spcBef>
                <a:spcPct val="0"/>
              </a:spcBef>
            </a:pPr>
            <a:r>
              <a:rPr lang="en-US" baseline="0" dirty="0" smtClean="0">
                <a:solidFill>
                  <a:srgbClr val="FF0000"/>
                </a:solidFill>
              </a:rPr>
              <a:t>Genomic DNA is smaller with no histone proteins and forms a circle of DNA.</a:t>
            </a:r>
          </a:p>
          <a:p>
            <a:pPr eaLnBrk="1" hangingPunct="1">
              <a:spcBef>
                <a:spcPct val="0"/>
              </a:spcBef>
            </a:pPr>
            <a:r>
              <a:rPr lang="en-US" baseline="0" dirty="0" smtClean="0">
                <a:solidFill>
                  <a:srgbClr val="FF0000"/>
                </a:solidFill>
              </a:rPr>
              <a:t>These cells are found in the domains </a:t>
            </a:r>
            <a:r>
              <a:rPr lang="en-US" i="1" baseline="0" dirty="0" err="1" smtClean="0">
                <a:solidFill>
                  <a:srgbClr val="FF0000"/>
                </a:solidFill>
              </a:rPr>
              <a:t>Archaea</a:t>
            </a:r>
            <a:r>
              <a:rPr lang="en-US" i="1" baseline="0" dirty="0" smtClean="0">
                <a:solidFill>
                  <a:srgbClr val="FF0000"/>
                </a:solidFill>
              </a:rPr>
              <a:t> </a:t>
            </a:r>
            <a:r>
              <a:rPr lang="en-US" i="0" baseline="0" dirty="0" smtClean="0">
                <a:solidFill>
                  <a:srgbClr val="FF0000"/>
                </a:solidFill>
              </a:rPr>
              <a:t>and </a:t>
            </a:r>
            <a:r>
              <a:rPr lang="en-US" i="1" baseline="0" dirty="0" smtClean="0">
                <a:solidFill>
                  <a:srgbClr val="FF0000"/>
                </a:solidFill>
              </a:rPr>
              <a:t>Bacteria.</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3</a:t>
            </a:fld>
            <a:endParaRPr lang="en-US" smtClean="0">
              <a:latin typeface="Calibri" pitchFamily="34" charset="0"/>
            </a:endParaRPr>
          </a:p>
        </p:txBody>
      </p:sp>
    </p:spTree>
    <p:extLst>
      <p:ext uri="{BB962C8B-B14F-4D97-AF65-F5344CB8AC3E}">
        <p14:creationId xmlns:p14="http://schemas.microsoft.com/office/powerpoint/2010/main" val="3959975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4</a:t>
            </a:fld>
            <a:endParaRPr lang="en-US" smtClean="0">
              <a:latin typeface="Calibri" pitchFamily="34" charset="0"/>
            </a:endParaRPr>
          </a:p>
        </p:txBody>
      </p:sp>
    </p:spTree>
    <p:extLst>
      <p:ext uri="{BB962C8B-B14F-4D97-AF65-F5344CB8AC3E}">
        <p14:creationId xmlns:p14="http://schemas.microsoft.com/office/powerpoint/2010/main" val="389249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Point</a:t>
            </a:r>
            <a:r>
              <a:rPr lang="en-US" baseline="0" dirty="0" smtClean="0">
                <a:solidFill>
                  <a:srgbClr val="FF0000"/>
                </a:solidFill>
              </a:rPr>
              <a:t> out how increasing the number of cells in a given volume will increase the overall surface area that can be used for the exchange  of material.</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extLst>
      <p:ext uri="{BB962C8B-B14F-4D97-AF65-F5344CB8AC3E}">
        <p14:creationId xmlns:p14="http://schemas.microsoft.com/office/powerpoint/2010/main" val="287666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b="0" u="none" dirty="0" smtClean="0">
                <a:solidFill>
                  <a:schemeClr val="accent4">
                    <a:lumMod val="75000"/>
                  </a:schemeClr>
                </a:solidFill>
              </a:rPr>
              <a:t>Other</a:t>
            </a:r>
            <a:r>
              <a:rPr lang="en-US" b="0" u="none" baseline="0" dirty="0" smtClean="0">
                <a:solidFill>
                  <a:schemeClr val="accent4">
                    <a:lumMod val="75000"/>
                  </a:schemeClr>
                </a:solidFill>
              </a:rPr>
              <a:t> characteristics of prokaryotic cells:</a:t>
            </a:r>
            <a:endParaRPr lang="en-US" b="0" u="none" dirty="0" smtClean="0">
              <a:solidFill>
                <a:schemeClr val="accent4">
                  <a:lumMod val="75000"/>
                </a:schemeClr>
              </a:solidFill>
            </a:endParaRPr>
          </a:p>
          <a:p>
            <a:pPr eaLnBrk="1" hangingPunct="1">
              <a:spcBef>
                <a:spcPct val="50000"/>
              </a:spcBef>
            </a:pPr>
            <a:endParaRPr lang="en-US" b="0" u="sng" dirty="0" smtClean="0">
              <a:solidFill>
                <a:schemeClr val="accent4">
                  <a:lumMod val="75000"/>
                </a:schemeClr>
              </a:solidFill>
            </a:endParaRPr>
          </a:p>
          <a:p>
            <a:pPr marL="181240" indent="-181240" eaLnBrk="1" hangingPunct="1">
              <a:spcBef>
                <a:spcPct val="50000"/>
              </a:spcBef>
              <a:buFont typeface="Arial" pitchFamily="34" charset="0"/>
              <a:buChar char="•"/>
            </a:pPr>
            <a:r>
              <a:rPr lang="en-US" b="0" u="sng" dirty="0" smtClean="0">
                <a:solidFill>
                  <a:schemeClr val="accent4">
                    <a:lumMod val="75000"/>
                  </a:schemeClr>
                </a:solidFill>
              </a:rPr>
              <a:t>Cell wall</a:t>
            </a:r>
            <a:r>
              <a:rPr lang="en-US" b="0" dirty="0" smtClean="0">
                <a:solidFill>
                  <a:schemeClr val="accent4">
                    <a:lumMod val="75000"/>
                  </a:schemeClr>
                </a:solidFill>
              </a:rPr>
              <a:t>-peptidoglycan, 3 basic shapes-</a:t>
            </a:r>
            <a:r>
              <a:rPr lang="en-US" b="0" dirty="0" err="1" smtClean="0">
                <a:solidFill>
                  <a:schemeClr val="accent4">
                    <a:lumMod val="75000"/>
                  </a:schemeClr>
                </a:solidFill>
              </a:rPr>
              <a:t>cocci</a:t>
            </a:r>
            <a:r>
              <a:rPr lang="en-US" b="0" dirty="0" smtClean="0">
                <a:solidFill>
                  <a:schemeClr val="accent4">
                    <a:lumMod val="75000"/>
                  </a:schemeClr>
                </a:solidFill>
              </a:rPr>
              <a:t>, bacilli, and </a:t>
            </a:r>
            <a:r>
              <a:rPr lang="en-US" b="0" dirty="0" err="1" smtClean="0">
                <a:solidFill>
                  <a:schemeClr val="accent4">
                    <a:lumMod val="75000"/>
                  </a:schemeClr>
                </a:solidFill>
              </a:rPr>
              <a:t>sprilla</a:t>
            </a:r>
            <a:r>
              <a:rPr lang="en-US" b="0" dirty="0" smtClean="0">
                <a:solidFill>
                  <a:schemeClr val="accent4">
                    <a:lumMod val="75000"/>
                  </a:schemeClr>
                </a:solidFill>
              </a:rPr>
              <a:t>.  Used to prevent cells from bursting.</a:t>
            </a:r>
          </a:p>
          <a:p>
            <a:pPr marL="181240" indent="-181240" eaLnBrk="1" hangingPunct="1">
              <a:spcBef>
                <a:spcPct val="50000"/>
              </a:spcBef>
              <a:buFont typeface="Arial" pitchFamily="34" charset="0"/>
              <a:buChar char="•"/>
            </a:pPr>
            <a:r>
              <a:rPr lang="en-US" b="0" u="sng" dirty="0" smtClean="0">
                <a:solidFill>
                  <a:schemeClr val="accent4">
                    <a:lumMod val="75000"/>
                  </a:schemeClr>
                </a:solidFill>
              </a:rPr>
              <a:t>Capsule</a:t>
            </a:r>
            <a:r>
              <a:rPr lang="en-US" b="0" dirty="0" smtClean="0">
                <a:solidFill>
                  <a:schemeClr val="accent4">
                    <a:lumMod val="75000"/>
                  </a:schemeClr>
                </a:solidFill>
              </a:rPr>
              <a:t>-  Some prokaryotes have these outside the cell wall.  Allows cells to adhere to substrates and offers additional protection.</a:t>
            </a:r>
          </a:p>
          <a:p>
            <a:pPr marL="181240" indent="-181240" eaLnBrk="1" hangingPunct="1">
              <a:spcBef>
                <a:spcPct val="50000"/>
              </a:spcBef>
              <a:buFont typeface="Arial" pitchFamily="34" charset="0"/>
              <a:buChar char="•"/>
            </a:pPr>
            <a:r>
              <a:rPr lang="en-US" b="0" u="sng" dirty="0" smtClean="0">
                <a:solidFill>
                  <a:schemeClr val="accent4">
                    <a:lumMod val="75000"/>
                  </a:schemeClr>
                </a:solidFill>
              </a:rPr>
              <a:t>Plasma membrane-</a:t>
            </a:r>
            <a:r>
              <a:rPr lang="en-US" b="0" dirty="0" smtClean="0">
                <a:solidFill>
                  <a:schemeClr val="accent4">
                    <a:lumMod val="75000"/>
                  </a:schemeClr>
                </a:solidFill>
              </a:rPr>
              <a:t>regulates what crosses the cell membrane. </a:t>
            </a:r>
          </a:p>
          <a:p>
            <a:pPr marL="181240" indent="-181240" eaLnBrk="1" hangingPunct="1">
              <a:spcBef>
                <a:spcPct val="50000"/>
              </a:spcBef>
              <a:buFont typeface="Arial" pitchFamily="34" charset="0"/>
              <a:buChar char="•"/>
            </a:pPr>
            <a:r>
              <a:rPr lang="en-US" b="0" u="sng" dirty="0" err="1" smtClean="0">
                <a:solidFill>
                  <a:schemeClr val="accent4">
                    <a:lumMod val="75000"/>
                  </a:schemeClr>
                </a:solidFill>
              </a:rPr>
              <a:t>Nucloid</a:t>
            </a:r>
            <a:r>
              <a:rPr lang="en-US" b="0" u="sng" dirty="0" smtClean="0">
                <a:solidFill>
                  <a:schemeClr val="accent4">
                    <a:lumMod val="75000"/>
                  </a:schemeClr>
                </a:solidFill>
              </a:rPr>
              <a:t> region-</a:t>
            </a:r>
            <a:r>
              <a:rPr lang="en-US" b="0" dirty="0" smtClean="0">
                <a:solidFill>
                  <a:schemeClr val="accent4">
                    <a:lumMod val="75000"/>
                  </a:schemeClr>
                </a:solidFill>
              </a:rPr>
              <a:t> Area where the circular DNA is found. </a:t>
            </a:r>
          </a:p>
          <a:p>
            <a:pPr marL="181240" indent="-181240" eaLnBrk="1" hangingPunct="1">
              <a:spcBef>
                <a:spcPct val="50000"/>
              </a:spcBef>
              <a:buFont typeface="Arial" pitchFamily="34" charset="0"/>
              <a:buChar char="•"/>
            </a:pPr>
            <a:endParaRPr lang="en-US" b="0" dirty="0" smtClean="0">
              <a:solidFill>
                <a:schemeClr val="accent4">
                  <a:lumMod val="75000"/>
                </a:schemeClr>
              </a:solidFill>
            </a:endParaRPr>
          </a:p>
          <a:p>
            <a:pPr eaLnBrk="1" hangingPunct="1">
              <a:spcBef>
                <a:spcPct val="50000"/>
              </a:spcBef>
            </a:pPr>
            <a:r>
              <a:rPr lang="en-US" b="0" dirty="0" smtClean="0">
                <a:solidFill>
                  <a:schemeClr val="accent4">
                    <a:lumMod val="75000"/>
                  </a:schemeClr>
                </a:solidFill>
              </a:rPr>
              <a:t>Mode of nutrition can vary</a:t>
            </a:r>
          </a:p>
          <a:p>
            <a:pPr marL="181240" indent="-181240" eaLnBrk="1" hangingPunct="1">
              <a:spcBef>
                <a:spcPct val="50000"/>
              </a:spcBef>
              <a:buFont typeface="Arial" pitchFamily="34" charset="0"/>
              <a:buChar char="•"/>
            </a:pPr>
            <a:r>
              <a:rPr lang="en-US" b="0" baseline="0" dirty="0" smtClean="0">
                <a:solidFill>
                  <a:schemeClr val="accent4">
                    <a:lumMod val="75000"/>
                  </a:schemeClr>
                </a:solidFill>
              </a:rPr>
              <a:t>decomposing heterotrophs, pathogenic heterotrophs, phototrophic autotrophs or chemotrophic autotrophs</a:t>
            </a:r>
          </a:p>
          <a:p>
            <a:pPr eaLnBrk="1" hangingPunct="1">
              <a:spcBef>
                <a:spcPct val="50000"/>
              </a:spcBef>
            </a:pPr>
            <a:r>
              <a:rPr lang="en-US" b="0" baseline="0" dirty="0" smtClean="0">
                <a:solidFill>
                  <a:schemeClr val="accent4">
                    <a:lumMod val="75000"/>
                  </a:schemeClr>
                </a:solidFill>
              </a:rPr>
              <a:t>Biochemical pathways can vary</a:t>
            </a:r>
          </a:p>
          <a:p>
            <a:pPr marL="181240" indent="-181240" eaLnBrk="1" hangingPunct="1">
              <a:spcBef>
                <a:spcPct val="50000"/>
              </a:spcBef>
              <a:buFont typeface="Arial" pitchFamily="34" charset="0"/>
              <a:buChar char="•"/>
            </a:pPr>
            <a:r>
              <a:rPr lang="en-US" b="0" baseline="0" dirty="0" smtClean="0">
                <a:solidFill>
                  <a:schemeClr val="accent4">
                    <a:lumMod val="75000"/>
                  </a:schemeClr>
                </a:solidFill>
              </a:rPr>
              <a:t>Photosynthesis</a:t>
            </a:r>
          </a:p>
          <a:p>
            <a:pPr marL="181240" indent="-181240" eaLnBrk="1" hangingPunct="1">
              <a:spcBef>
                <a:spcPct val="50000"/>
              </a:spcBef>
              <a:buFont typeface="Arial" pitchFamily="34" charset="0"/>
              <a:buChar char="•"/>
            </a:pPr>
            <a:r>
              <a:rPr lang="en-US" b="0" baseline="0" dirty="0" smtClean="0">
                <a:solidFill>
                  <a:schemeClr val="accent4">
                    <a:lumMod val="75000"/>
                  </a:schemeClr>
                </a:solidFill>
              </a:rPr>
              <a:t>Obligate anaerobic respiration</a:t>
            </a:r>
          </a:p>
          <a:p>
            <a:pPr marL="181240" indent="-181240" eaLnBrk="1" hangingPunct="1">
              <a:spcBef>
                <a:spcPct val="50000"/>
              </a:spcBef>
              <a:buFont typeface="Arial" pitchFamily="34" charset="0"/>
              <a:buChar char="•"/>
            </a:pPr>
            <a:r>
              <a:rPr lang="en-US" b="0" baseline="0" dirty="0" smtClean="0">
                <a:solidFill>
                  <a:schemeClr val="accent4">
                    <a:lumMod val="75000"/>
                  </a:schemeClr>
                </a:solidFill>
              </a:rPr>
              <a:t>Facultative aerobic respiration</a:t>
            </a:r>
          </a:p>
          <a:p>
            <a:pPr marL="181240" indent="-181240" eaLnBrk="1" hangingPunct="1">
              <a:spcBef>
                <a:spcPct val="50000"/>
              </a:spcBef>
              <a:buFont typeface="Arial" pitchFamily="34" charset="0"/>
              <a:buChar char="•"/>
            </a:pPr>
            <a:r>
              <a:rPr lang="en-US" b="0" baseline="0" dirty="0" smtClean="0">
                <a:solidFill>
                  <a:schemeClr val="accent4">
                    <a:lumMod val="75000"/>
                  </a:schemeClr>
                </a:solidFill>
              </a:rPr>
              <a:t>Aerobic respiration</a:t>
            </a:r>
          </a:p>
          <a:p>
            <a:pPr marL="181240" indent="-181240" eaLnBrk="1" hangingPunct="1">
              <a:spcBef>
                <a:spcPct val="50000"/>
              </a:spcBef>
              <a:buFont typeface="Arial" pitchFamily="34" charset="0"/>
              <a:buChar char="•"/>
            </a:pPr>
            <a:endParaRPr lang="en-US" b="0" dirty="0" smtClean="0">
              <a:solidFill>
                <a:schemeClr val="accent4">
                  <a:lumMod val="75000"/>
                </a:schemeClr>
              </a:solidFill>
            </a:endParaRP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6</a:t>
            </a:fld>
            <a:endParaRPr lang="en-US" smtClean="0">
              <a:latin typeface="Calibri" pitchFamily="34" charset="0"/>
            </a:endParaRPr>
          </a:p>
        </p:txBody>
      </p:sp>
    </p:spTree>
    <p:extLst>
      <p:ext uri="{BB962C8B-B14F-4D97-AF65-F5344CB8AC3E}">
        <p14:creationId xmlns:p14="http://schemas.microsoft.com/office/powerpoint/2010/main" val="28429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z="1300" u="sng" dirty="0">
                <a:solidFill>
                  <a:schemeClr val="accent4">
                    <a:lumMod val="75000"/>
                  </a:schemeClr>
                </a:solidFill>
              </a:rPr>
              <a:t>Ribosomes-</a:t>
            </a:r>
            <a:r>
              <a:rPr lang="en-US" sz="1300" dirty="0">
                <a:solidFill>
                  <a:schemeClr val="accent4">
                    <a:lumMod val="75000"/>
                  </a:schemeClr>
                </a:solidFill>
              </a:rPr>
              <a:t> Workbench where proteins are made, smaller than eukaryotic ribosomes</a:t>
            </a:r>
          </a:p>
          <a:p>
            <a:pPr eaLnBrk="1" hangingPunct="1">
              <a:spcBef>
                <a:spcPct val="50000"/>
              </a:spcBef>
            </a:pPr>
            <a:r>
              <a:rPr lang="en-US" sz="1300" u="sng" dirty="0">
                <a:solidFill>
                  <a:schemeClr val="accent4">
                    <a:lumMod val="75000"/>
                  </a:schemeClr>
                </a:solidFill>
              </a:rPr>
              <a:t>Flagella-</a:t>
            </a:r>
            <a:r>
              <a:rPr lang="en-US" sz="1300" dirty="0">
                <a:solidFill>
                  <a:schemeClr val="accent4">
                    <a:lumMod val="75000"/>
                  </a:schemeClr>
                </a:solidFill>
              </a:rPr>
              <a:t>made from a solid core of protein.  They rotate like a helicopter rotor.  Not all prokaryotes have flagella</a:t>
            </a:r>
          </a:p>
          <a:p>
            <a:pPr eaLnBrk="1" hangingPunct="1">
              <a:spcBef>
                <a:spcPct val="50000"/>
              </a:spcBef>
            </a:pPr>
            <a:r>
              <a:rPr lang="en-US" sz="1300" u="sng" dirty="0" err="1">
                <a:solidFill>
                  <a:schemeClr val="accent4">
                    <a:lumMod val="75000"/>
                  </a:schemeClr>
                </a:solidFill>
              </a:rPr>
              <a:t>Pili</a:t>
            </a:r>
            <a:r>
              <a:rPr lang="en-US" sz="1300" u="sng" dirty="0">
                <a:solidFill>
                  <a:schemeClr val="accent4">
                    <a:lumMod val="75000"/>
                  </a:schemeClr>
                </a:solidFill>
              </a:rPr>
              <a:t>-</a:t>
            </a:r>
            <a:r>
              <a:rPr lang="en-US" sz="1300" dirty="0">
                <a:solidFill>
                  <a:schemeClr val="accent4">
                    <a:lumMod val="75000"/>
                  </a:schemeClr>
                </a:solidFill>
              </a:rPr>
              <a:t>Extensions that allow prokaryotes to adhere to one another for DNA exchange.</a:t>
            </a:r>
          </a:p>
          <a:p>
            <a:pPr eaLnBrk="1" hangingPunct="1">
              <a:spcBef>
                <a:spcPct val="50000"/>
              </a:spcBef>
            </a:pPr>
            <a:r>
              <a:rPr lang="en-US" sz="1300" u="sng" dirty="0">
                <a:solidFill>
                  <a:schemeClr val="accent4">
                    <a:lumMod val="75000"/>
                  </a:schemeClr>
                </a:solidFill>
              </a:rPr>
              <a:t>Lamella-</a:t>
            </a:r>
            <a:r>
              <a:rPr lang="en-US" sz="1300" dirty="0">
                <a:solidFill>
                  <a:schemeClr val="accent4">
                    <a:lumMod val="75000"/>
                  </a:schemeClr>
                </a:solidFill>
              </a:rPr>
              <a:t>If cell is photosynthetic, membrane where photosynthetic pigments are attached.</a:t>
            </a:r>
          </a:p>
          <a:p>
            <a:pPr eaLnBrk="1" hangingPunct="1">
              <a:spcBef>
                <a:spcPct val="50000"/>
              </a:spcBef>
            </a:pPr>
            <a:r>
              <a:rPr lang="en-US" sz="1300" u="sng" dirty="0">
                <a:solidFill>
                  <a:schemeClr val="accent4">
                    <a:lumMod val="75000"/>
                  </a:schemeClr>
                </a:solidFill>
              </a:rPr>
              <a:t>Capsule- </a:t>
            </a:r>
            <a:r>
              <a:rPr lang="en-US" sz="1300" dirty="0">
                <a:solidFill>
                  <a:schemeClr val="accent4">
                    <a:lumMod val="75000"/>
                  </a:schemeClr>
                </a:solidFill>
              </a:rPr>
              <a:t>Extra layer on top of cell wall for certain prokaryotes.  Seems to add additional protection.</a:t>
            </a:r>
          </a:p>
          <a:p>
            <a:pPr eaLnBrk="1" hangingPunct="1">
              <a:spcBef>
                <a:spcPct val="50000"/>
              </a:spcBef>
            </a:pPr>
            <a:r>
              <a:rPr lang="en-US" sz="1300" u="sng" dirty="0">
                <a:solidFill>
                  <a:schemeClr val="accent4">
                    <a:lumMod val="75000"/>
                  </a:schemeClr>
                </a:solidFill>
              </a:rPr>
              <a:t>Plasmid- </a:t>
            </a:r>
            <a:r>
              <a:rPr lang="en-US" sz="1300" dirty="0">
                <a:solidFill>
                  <a:schemeClr val="accent4">
                    <a:lumMod val="75000"/>
                  </a:schemeClr>
                </a:solidFill>
              </a:rPr>
              <a:t>Small circle of DNA not included in the genome that can contain genes. </a:t>
            </a:r>
            <a:endParaRPr lang="en-US" sz="1300" u="sng" dirty="0">
              <a:solidFill>
                <a:schemeClr val="accent4">
                  <a:lumMod val="75000"/>
                </a:schemeClr>
              </a:solidFill>
            </a:endParaRPr>
          </a:p>
          <a:p>
            <a:endParaRPr lang="en-US" b="0" dirty="0" smtClean="0"/>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7</a:t>
            </a:fld>
            <a:endParaRPr lang="en-US" smtClean="0">
              <a:latin typeface="Calibri" pitchFamily="34" charset="0"/>
            </a:endParaRPr>
          </a:p>
        </p:txBody>
      </p:sp>
    </p:spTree>
    <p:extLst>
      <p:ext uri="{BB962C8B-B14F-4D97-AF65-F5344CB8AC3E}">
        <p14:creationId xmlns:p14="http://schemas.microsoft.com/office/powerpoint/2010/main" val="265011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z="1300" dirty="0">
                <a:solidFill>
                  <a:schemeClr val="accent4">
                    <a:lumMod val="75000"/>
                  </a:schemeClr>
                </a:solidFill>
              </a:rPr>
              <a:t>Eukaryotic cells are more highly evolved. They have evolved with membrane bound organelles.  These organelles allow for division of labor. Organelles evolved from the following: </a:t>
            </a:r>
          </a:p>
          <a:p>
            <a:pPr marL="241653" indent="-241653" eaLnBrk="1" hangingPunct="1">
              <a:spcBef>
                <a:spcPct val="50000"/>
              </a:spcBef>
              <a:buFont typeface="+mj-lt"/>
              <a:buAutoNum type="arabicPeriod"/>
            </a:pPr>
            <a:r>
              <a:rPr lang="en-US" sz="1300" dirty="0">
                <a:solidFill>
                  <a:schemeClr val="accent4">
                    <a:lumMod val="75000"/>
                  </a:schemeClr>
                </a:solidFill>
              </a:rPr>
              <a:t>The involution of cell membrane which gave rise to the nucleus, endoplasmic membrane, Golgi apparatus, and  lysosome</a:t>
            </a:r>
          </a:p>
          <a:p>
            <a:pPr marL="241653" indent="-241653" eaLnBrk="1" hangingPunct="1">
              <a:spcBef>
                <a:spcPct val="50000"/>
              </a:spcBef>
              <a:buFont typeface="+mj-lt"/>
              <a:buAutoNum type="arabicPeriod"/>
            </a:pPr>
            <a:r>
              <a:rPr lang="en-US" sz="1300" dirty="0">
                <a:solidFill>
                  <a:schemeClr val="accent4">
                    <a:lumMod val="75000"/>
                  </a:schemeClr>
                </a:solidFill>
              </a:rPr>
              <a:t>When prokaryotic cells were engulfed by other prokaryotic cells and instead of being destroyed, they took up residence within the cell.  This gave rise to the mitochondrion, the chloroplast and perhaps the flagellum.  </a:t>
            </a:r>
          </a:p>
          <a:p>
            <a:pPr eaLnBrk="1" hangingPunct="1">
              <a:spcBef>
                <a:spcPct val="0"/>
              </a:spcBef>
            </a:pPr>
            <a:endParaRPr lang="en-US" b="0"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8</a:t>
            </a:fld>
            <a:endParaRPr lang="en-US" smtClean="0">
              <a:latin typeface="Calibri" pitchFamily="34" charset="0"/>
            </a:endParaRPr>
          </a:p>
        </p:txBody>
      </p:sp>
    </p:spTree>
    <p:extLst>
      <p:ext uri="{BB962C8B-B14F-4D97-AF65-F5344CB8AC3E}">
        <p14:creationId xmlns:p14="http://schemas.microsoft.com/office/powerpoint/2010/main" val="159342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Differences between</a:t>
            </a:r>
            <a:r>
              <a:rPr lang="en-US" baseline="0" dirty="0" smtClean="0">
                <a:solidFill>
                  <a:srgbClr val="FF0000"/>
                </a:solidFill>
              </a:rPr>
              <a:t> plant cells and animal cells. </a:t>
            </a:r>
          </a:p>
          <a:p>
            <a:pPr eaLnBrk="1" hangingPunct="1">
              <a:spcBef>
                <a:spcPct val="0"/>
              </a:spcBef>
            </a:pPr>
            <a:endParaRPr lang="en-US" baseline="0" dirty="0" smtClean="0">
              <a:solidFill>
                <a:srgbClr val="FF0000"/>
              </a:solidFill>
            </a:endParaRPr>
          </a:p>
          <a:p>
            <a:pPr eaLnBrk="1" hangingPunct="1">
              <a:spcBef>
                <a:spcPct val="0"/>
              </a:spcBef>
            </a:pPr>
            <a:r>
              <a:rPr lang="en-US" dirty="0" smtClean="0">
                <a:solidFill>
                  <a:srgbClr val="FF0000"/>
                </a:solidFill>
              </a:rPr>
              <a:t>Organelle		Plant	Animal</a:t>
            </a:r>
          </a:p>
          <a:p>
            <a:pPr eaLnBrk="1" hangingPunct="1">
              <a:spcBef>
                <a:spcPct val="0"/>
              </a:spcBef>
            </a:pPr>
            <a:r>
              <a:rPr lang="en-US" dirty="0" smtClean="0">
                <a:solidFill>
                  <a:srgbClr val="FF0000"/>
                </a:solidFill>
              </a:rPr>
              <a:t>Cell wall	 	Yes	 No</a:t>
            </a:r>
          </a:p>
          <a:p>
            <a:pPr eaLnBrk="1" hangingPunct="1">
              <a:spcBef>
                <a:spcPct val="0"/>
              </a:spcBef>
            </a:pPr>
            <a:r>
              <a:rPr lang="en-US" dirty="0" smtClean="0">
                <a:solidFill>
                  <a:srgbClr val="FF0000"/>
                </a:solidFill>
              </a:rPr>
              <a:t>Chloroplasts	</a:t>
            </a:r>
            <a:r>
              <a:rPr lang="en-US" baseline="0" dirty="0" smtClean="0">
                <a:solidFill>
                  <a:srgbClr val="FF0000"/>
                </a:solidFill>
              </a:rPr>
              <a:t> 	Yes	 No</a:t>
            </a:r>
          </a:p>
          <a:p>
            <a:pPr eaLnBrk="1" hangingPunct="1">
              <a:spcBef>
                <a:spcPct val="0"/>
              </a:spcBef>
            </a:pPr>
            <a:r>
              <a:rPr lang="en-US" baseline="0" dirty="0" smtClean="0">
                <a:solidFill>
                  <a:srgbClr val="FF0000"/>
                </a:solidFill>
              </a:rPr>
              <a:t>Central Vacuole	Yes	 No</a:t>
            </a:r>
          </a:p>
          <a:p>
            <a:pPr eaLnBrk="1" hangingPunct="1">
              <a:spcBef>
                <a:spcPct val="0"/>
              </a:spcBef>
            </a:pPr>
            <a:r>
              <a:rPr lang="en-US" baseline="0" dirty="0" smtClean="0">
                <a:solidFill>
                  <a:srgbClr val="FF0000"/>
                </a:solidFill>
              </a:rPr>
              <a:t>Lysosome		No	 Yes</a:t>
            </a:r>
          </a:p>
          <a:p>
            <a:pPr eaLnBrk="1" hangingPunct="1">
              <a:spcBef>
                <a:spcPct val="0"/>
              </a:spcBef>
            </a:pPr>
            <a:r>
              <a:rPr lang="en-US" baseline="0" dirty="0" smtClean="0">
                <a:solidFill>
                  <a:srgbClr val="FF0000"/>
                </a:solidFill>
              </a:rPr>
              <a:t>Centrioles		No	 Yes</a:t>
            </a:r>
          </a:p>
          <a:p>
            <a:pPr eaLnBrk="1" hangingPunct="1">
              <a:spcBef>
                <a:spcPct val="0"/>
              </a:spcBef>
            </a:pPr>
            <a:r>
              <a:rPr lang="en-US" baseline="0" dirty="0" smtClean="0">
                <a:solidFill>
                  <a:srgbClr val="FF0000"/>
                </a:solidFill>
              </a:rPr>
              <a:t>Flagella		No	 Yes</a:t>
            </a:r>
          </a:p>
          <a:p>
            <a:pPr eaLnBrk="1" hangingPunct="1">
              <a:spcBef>
                <a:spcPct val="0"/>
              </a:spcBef>
            </a:pPr>
            <a:r>
              <a:rPr lang="en-US" baseline="0" dirty="0" smtClean="0">
                <a:solidFill>
                  <a:srgbClr val="FF0000"/>
                </a:solidFill>
              </a:rPr>
              <a:t>                                      		(some lower plants)</a:t>
            </a:r>
            <a:endParaRPr lang="en-US" dirty="0" smtClean="0">
              <a:solidFill>
                <a:srgbClr val="FF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85372" indent="-302066" eaLnBrk="0" hangingPunct="0">
              <a:defRPr>
                <a:solidFill>
                  <a:schemeClr val="tx1"/>
                </a:solidFill>
                <a:latin typeface="Times New Roman" pitchFamily="18" charset="0"/>
              </a:defRPr>
            </a:lvl2pPr>
            <a:lvl3pPr marL="1208265" indent="-241653" eaLnBrk="0" hangingPunct="0">
              <a:defRPr>
                <a:solidFill>
                  <a:schemeClr val="tx1"/>
                </a:solidFill>
                <a:latin typeface="Times New Roman" pitchFamily="18" charset="0"/>
              </a:defRPr>
            </a:lvl3pPr>
            <a:lvl4pPr marL="1691571" indent="-241653" eaLnBrk="0" hangingPunct="0">
              <a:defRPr>
                <a:solidFill>
                  <a:schemeClr val="tx1"/>
                </a:solidFill>
                <a:latin typeface="Times New Roman" pitchFamily="18" charset="0"/>
              </a:defRPr>
            </a:lvl4pPr>
            <a:lvl5pPr marL="2174878" indent="-241653" eaLnBrk="0" hangingPunct="0">
              <a:defRPr>
                <a:solidFill>
                  <a:schemeClr val="tx1"/>
                </a:solidFill>
                <a:latin typeface="Times New Roman" pitchFamily="18" charset="0"/>
              </a:defRPr>
            </a:lvl5pPr>
            <a:lvl6pPr marL="2658184" indent="-241653" eaLnBrk="0" fontAlgn="base" hangingPunct="0">
              <a:spcBef>
                <a:spcPct val="0"/>
              </a:spcBef>
              <a:spcAft>
                <a:spcPct val="0"/>
              </a:spcAft>
              <a:defRPr>
                <a:solidFill>
                  <a:schemeClr val="tx1"/>
                </a:solidFill>
                <a:latin typeface="Times New Roman" pitchFamily="18" charset="0"/>
              </a:defRPr>
            </a:lvl6pPr>
            <a:lvl7pPr marL="3141490" indent="-241653" eaLnBrk="0" fontAlgn="base" hangingPunct="0">
              <a:spcBef>
                <a:spcPct val="0"/>
              </a:spcBef>
              <a:spcAft>
                <a:spcPct val="0"/>
              </a:spcAft>
              <a:defRPr>
                <a:solidFill>
                  <a:schemeClr val="tx1"/>
                </a:solidFill>
                <a:latin typeface="Times New Roman" pitchFamily="18" charset="0"/>
              </a:defRPr>
            </a:lvl7pPr>
            <a:lvl8pPr marL="3624796" indent="-241653" eaLnBrk="0" fontAlgn="base" hangingPunct="0">
              <a:spcBef>
                <a:spcPct val="0"/>
              </a:spcBef>
              <a:spcAft>
                <a:spcPct val="0"/>
              </a:spcAft>
              <a:defRPr>
                <a:solidFill>
                  <a:schemeClr val="tx1"/>
                </a:solidFill>
                <a:latin typeface="Times New Roman" pitchFamily="18" charset="0"/>
              </a:defRPr>
            </a:lvl8pPr>
            <a:lvl9pPr marL="4108102" indent="-241653"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AA0D5242-0036-41A1-B2BE-F89629714CC4}" type="slidenum">
              <a:rPr lang="en-US" smtClean="0">
                <a:latin typeface="Calibri" pitchFamily="34" charset="0"/>
              </a:rPr>
              <a:pPr eaLnBrk="1" fontAlgn="base" hangingPunct="1">
                <a:spcBef>
                  <a:spcPct val="0"/>
                </a:spcBef>
                <a:spcAft>
                  <a:spcPct val="0"/>
                </a:spcAft>
              </a:pPr>
              <a:t>9</a:t>
            </a:fld>
            <a:endParaRPr lang="en-US" smtClean="0">
              <a:latin typeface="Calibri" pitchFamily="34" charset="0"/>
            </a:endParaRPr>
          </a:p>
        </p:txBody>
      </p:sp>
    </p:spTree>
    <p:extLst>
      <p:ext uri="{BB962C8B-B14F-4D97-AF65-F5344CB8AC3E}">
        <p14:creationId xmlns:p14="http://schemas.microsoft.com/office/powerpoint/2010/main" val="222424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FBEAE4D7-58BD-49B1-9DC2-8DF9BA1BD7C9}"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B0E61A3-AEDA-493A-A4F1-9ADBF98690E9}" type="slidenum">
              <a:rPr lang="en-US"/>
              <a:pPr>
                <a:defRPr/>
              </a:pPr>
              <a:t>‹#›</a:t>
            </a:fld>
            <a:endParaRPr lang="en-US" dirty="0"/>
          </a:p>
        </p:txBody>
      </p:sp>
    </p:spTree>
    <p:extLst>
      <p:ext uri="{BB962C8B-B14F-4D97-AF65-F5344CB8AC3E}">
        <p14:creationId xmlns:p14="http://schemas.microsoft.com/office/powerpoint/2010/main" val="163303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D2EFFF17-1049-4270-840A-EECE78351FB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4409626C-97D3-4942-A485-0FF7F4F2AFAA}" type="slidenum">
              <a:rPr lang="en-US"/>
              <a:pPr>
                <a:defRPr/>
              </a:pPr>
              <a:t>‹#›</a:t>
            </a:fld>
            <a:endParaRPr lang="en-US" dirty="0"/>
          </a:p>
        </p:txBody>
      </p:sp>
    </p:spTree>
    <p:extLst>
      <p:ext uri="{BB962C8B-B14F-4D97-AF65-F5344CB8AC3E}">
        <p14:creationId xmlns:p14="http://schemas.microsoft.com/office/powerpoint/2010/main" val="320838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B074E898-E394-4616-A1E8-6FA3EE8C70A8}"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8B27221-81FF-46A1-8E1F-328B25C56DA0}" type="slidenum">
              <a:rPr lang="en-US"/>
              <a:pPr>
                <a:defRPr/>
              </a:pPr>
              <a:t>‹#›</a:t>
            </a:fld>
            <a:endParaRPr lang="en-US" dirty="0"/>
          </a:p>
        </p:txBody>
      </p:sp>
    </p:spTree>
    <p:extLst>
      <p:ext uri="{BB962C8B-B14F-4D97-AF65-F5344CB8AC3E}">
        <p14:creationId xmlns:p14="http://schemas.microsoft.com/office/powerpoint/2010/main" val="241119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A1BDEBB-F1F3-44D2-B11F-9A1C696D5CD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6B65E703-B938-4DC4-8DB3-C8DC4502335C}" type="slidenum">
              <a:rPr lang="en-US"/>
              <a:pPr>
                <a:defRPr/>
              </a:pPr>
              <a:t>‹#›</a:t>
            </a:fld>
            <a:endParaRPr lang="en-US" dirty="0"/>
          </a:p>
        </p:txBody>
      </p:sp>
    </p:spTree>
    <p:extLst>
      <p:ext uri="{BB962C8B-B14F-4D97-AF65-F5344CB8AC3E}">
        <p14:creationId xmlns:p14="http://schemas.microsoft.com/office/powerpoint/2010/main" val="168789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642FE95-653D-47C7-9396-86AC1D48898A}"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mn-ea"/>
              </a:defRPr>
            </a:lvl1pPr>
          </a:lstStyle>
          <a:p>
            <a:pPr>
              <a:defRPr/>
            </a:pPr>
            <a:fld id="{5CF6B517-D3E5-4040-BCB1-F91E7A7AD24F}" type="slidenum">
              <a:rPr lang="en-US"/>
              <a:pPr>
                <a:defRPr/>
              </a:pPr>
              <a:t>‹#›</a:t>
            </a:fld>
            <a:endParaRPr lang="en-US" dirty="0"/>
          </a:p>
        </p:txBody>
      </p:sp>
    </p:spTree>
    <p:extLst>
      <p:ext uri="{BB962C8B-B14F-4D97-AF65-F5344CB8AC3E}">
        <p14:creationId xmlns:p14="http://schemas.microsoft.com/office/powerpoint/2010/main" val="209325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02D305FA-D7FD-4162-9A4F-E31CFB254852}"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B036599-3C36-4F0D-8EBE-6CDAE7796DF7}" type="slidenum">
              <a:rPr lang="en-US"/>
              <a:pPr>
                <a:defRPr/>
              </a:pPr>
              <a:t>‹#›</a:t>
            </a:fld>
            <a:endParaRPr lang="en-US" dirty="0"/>
          </a:p>
        </p:txBody>
      </p:sp>
    </p:spTree>
    <p:extLst>
      <p:ext uri="{BB962C8B-B14F-4D97-AF65-F5344CB8AC3E}">
        <p14:creationId xmlns:p14="http://schemas.microsoft.com/office/powerpoint/2010/main" val="230218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4E353AB3-FD31-4133-86EE-8322627ADFFA}"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CC9FE20-4D5C-4D4B-8FCB-A912CC6E0E2B}" type="slidenum">
              <a:rPr lang="en-US"/>
              <a:pPr>
                <a:defRPr/>
              </a:pPr>
              <a:t>‹#›</a:t>
            </a:fld>
            <a:endParaRPr lang="en-US" dirty="0"/>
          </a:p>
        </p:txBody>
      </p:sp>
    </p:spTree>
    <p:extLst>
      <p:ext uri="{BB962C8B-B14F-4D97-AF65-F5344CB8AC3E}">
        <p14:creationId xmlns:p14="http://schemas.microsoft.com/office/powerpoint/2010/main" val="123132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99055C11-F9AC-448A-9906-5DEAAF693435}"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41357996-C00C-48CF-BF1A-9401AB7E1362}" type="slidenum">
              <a:rPr lang="en-US"/>
              <a:pPr>
                <a:defRPr/>
              </a:pPr>
              <a:t>‹#›</a:t>
            </a:fld>
            <a:endParaRPr lang="en-US" dirty="0"/>
          </a:p>
        </p:txBody>
      </p:sp>
    </p:spTree>
    <p:extLst>
      <p:ext uri="{BB962C8B-B14F-4D97-AF65-F5344CB8AC3E}">
        <p14:creationId xmlns:p14="http://schemas.microsoft.com/office/powerpoint/2010/main" val="286489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E6615905-7DE3-48BF-A001-2F61974CFC67}"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7561F5DF-1CD5-4449-96C0-498A894364C7}" type="slidenum">
              <a:rPr lang="en-US"/>
              <a:pPr>
                <a:defRPr/>
              </a:pPr>
              <a:t>‹#›</a:t>
            </a:fld>
            <a:endParaRPr lang="en-US" dirty="0"/>
          </a:p>
        </p:txBody>
      </p:sp>
    </p:spTree>
    <p:extLst>
      <p:ext uri="{BB962C8B-B14F-4D97-AF65-F5344CB8AC3E}">
        <p14:creationId xmlns:p14="http://schemas.microsoft.com/office/powerpoint/2010/main" val="143929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19925E10-57EC-4FD5-8F83-15CD38BB2DE6}"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8DCF9BB1-CC4F-4C33-95F7-4C5D72CE9549}" type="slidenum">
              <a:rPr lang="en-US"/>
              <a:pPr>
                <a:defRPr/>
              </a:pPr>
              <a:t>‹#›</a:t>
            </a:fld>
            <a:endParaRPr lang="en-US" dirty="0"/>
          </a:p>
        </p:txBody>
      </p:sp>
    </p:spTree>
    <p:extLst>
      <p:ext uri="{BB962C8B-B14F-4D97-AF65-F5344CB8AC3E}">
        <p14:creationId xmlns:p14="http://schemas.microsoft.com/office/powerpoint/2010/main" val="192477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691CF09-3F3E-4970-ABD5-A039006F07CE}"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E010C13-4C6B-4F98-A5FC-C3457BADBF82}" type="slidenum">
              <a:rPr lang="en-US"/>
              <a:pPr>
                <a:defRPr/>
              </a:pPr>
              <a:t>‹#›</a:t>
            </a:fld>
            <a:endParaRPr lang="en-US" dirty="0"/>
          </a:p>
        </p:txBody>
      </p:sp>
    </p:spTree>
    <p:extLst>
      <p:ext uri="{BB962C8B-B14F-4D97-AF65-F5344CB8AC3E}">
        <p14:creationId xmlns:p14="http://schemas.microsoft.com/office/powerpoint/2010/main" val="375067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2294D56C-B66A-47FF-9B3C-A9AFA11EF8A1}"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fontAlgn="auto">
              <a:spcBef>
                <a:spcPts val="0"/>
              </a:spcBef>
              <a:spcAft>
                <a:spcPts val="0"/>
              </a:spcAft>
              <a:defRPr>
                <a:ea typeface="ＭＳ Ｐゴシック" pitchFamily="34" charset="-128"/>
              </a:defRPr>
            </a:lvl1pPr>
          </a:lstStyle>
          <a:p>
            <a:pPr>
              <a:defRPr/>
            </a:pPr>
            <a:fld id="{8F634A37-5828-41C0-A2D3-F7323D7431E7}" type="slidenum">
              <a:rPr lang="en-US"/>
              <a:pPr>
                <a:defRPr/>
              </a:pPr>
              <a:t>‹#›</a:t>
            </a:fld>
            <a:endParaRPr lang="en-US" dirty="0"/>
          </a:p>
        </p:txBody>
      </p:sp>
    </p:spTree>
    <p:extLst>
      <p:ext uri="{BB962C8B-B14F-4D97-AF65-F5344CB8AC3E}">
        <p14:creationId xmlns:p14="http://schemas.microsoft.com/office/powerpoint/2010/main" val="4104229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CA000D2D-D2CD-4234-9CB8-C87DECC3A813}"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B4E1896-CBE9-45CC-A29E-17A2105BA2F6}" type="slidenum">
              <a:rPr lang="en-US"/>
              <a:pPr>
                <a:defRPr/>
              </a:pPr>
              <a:t>‹#›</a:t>
            </a:fld>
            <a:endParaRPr lang="en-US" dirty="0"/>
          </a:p>
        </p:txBody>
      </p:sp>
    </p:spTree>
    <p:extLst>
      <p:ext uri="{BB962C8B-B14F-4D97-AF65-F5344CB8AC3E}">
        <p14:creationId xmlns:p14="http://schemas.microsoft.com/office/powerpoint/2010/main" val="127770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E185205-18FE-4C7D-8543-66021E6E700C}"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3DD3C139-7645-4550-BF80-7A53D5EAA254}" type="slidenum">
              <a:rPr lang="en-US"/>
              <a:pPr>
                <a:defRPr/>
              </a:pPr>
              <a:t>‹#›</a:t>
            </a:fld>
            <a:endParaRPr lang="en-US" dirty="0"/>
          </a:p>
        </p:txBody>
      </p:sp>
    </p:spTree>
    <p:extLst>
      <p:ext uri="{BB962C8B-B14F-4D97-AF65-F5344CB8AC3E}">
        <p14:creationId xmlns:p14="http://schemas.microsoft.com/office/powerpoint/2010/main" val="3024428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305E4F19-1CB1-4312-AE69-3626FF2DB4AD}"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E93C040-12B9-451F-871D-3C92F328C606}" type="slidenum">
              <a:rPr lang="en-US"/>
              <a:pPr>
                <a:defRPr/>
              </a:pPr>
              <a:t>‹#›</a:t>
            </a:fld>
            <a:endParaRPr lang="en-US" dirty="0"/>
          </a:p>
        </p:txBody>
      </p:sp>
    </p:spTree>
    <p:extLst>
      <p:ext uri="{BB962C8B-B14F-4D97-AF65-F5344CB8AC3E}">
        <p14:creationId xmlns:p14="http://schemas.microsoft.com/office/powerpoint/2010/main" val="343948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796F3968-9BDD-4B3A-93C0-A9C8A8874FE4}" type="datetime1">
              <a:rPr lang="en-US"/>
              <a:pPr>
                <a:defRPr/>
              </a:pPr>
              <a:t>10/17/2017</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B33D2025-E516-4BF5-B233-76E16BE8DE6F}" type="slidenum">
              <a:rPr lang="en-US"/>
              <a:pPr>
                <a:defRPr/>
              </a:pPr>
              <a:t>‹#›</a:t>
            </a:fld>
            <a:endParaRPr lang="en-US" dirty="0"/>
          </a:p>
        </p:txBody>
      </p:sp>
    </p:spTree>
    <p:extLst>
      <p:ext uri="{BB962C8B-B14F-4D97-AF65-F5344CB8AC3E}">
        <p14:creationId xmlns:p14="http://schemas.microsoft.com/office/powerpoint/2010/main" val="242027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7CB96232-51DB-449E-8F21-A4CB3F6422C5}"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987DE70E-3210-4FF4-B1FC-9C70A9BE2384}" type="slidenum">
              <a:rPr lang="en-US"/>
              <a:pPr>
                <a:defRPr/>
              </a:pPr>
              <a:t>‹#›</a:t>
            </a:fld>
            <a:endParaRPr lang="en-US" dirty="0"/>
          </a:p>
        </p:txBody>
      </p:sp>
    </p:spTree>
    <p:extLst>
      <p:ext uri="{BB962C8B-B14F-4D97-AF65-F5344CB8AC3E}">
        <p14:creationId xmlns:p14="http://schemas.microsoft.com/office/powerpoint/2010/main" val="252004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F5A4B656-AA0F-44A1-97B2-40F6F55639DB}" type="datetime1">
              <a:rPr lang="en-US"/>
              <a:pPr>
                <a:defRPr/>
              </a:pPr>
              <a:t>10/17/2017</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DFB50606-045C-4202-B2AC-649A9CABEBFB}" type="slidenum">
              <a:rPr lang="en-US"/>
              <a:pPr>
                <a:defRPr/>
              </a:pPr>
              <a:t>‹#›</a:t>
            </a:fld>
            <a:endParaRPr lang="en-US" dirty="0"/>
          </a:p>
        </p:txBody>
      </p:sp>
    </p:spTree>
    <p:extLst>
      <p:ext uri="{BB962C8B-B14F-4D97-AF65-F5344CB8AC3E}">
        <p14:creationId xmlns:p14="http://schemas.microsoft.com/office/powerpoint/2010/main" val="401410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F291E61-DF00-458C-BA4B-1B9DE4BB00F6}" type="datetime1">
              <a:rPr lang="en-US"/>
              <a:pPr>
                <a:defRPr/>
              </a:pPr>
              <a:t>10/17/2017</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1A27AF12-0118-480C-827C-07BC3082BCBA}" type="slidenum">
              <a:rPr lang="en-US"/>
              <a:pPr>
                <a:defRPr/>
              </a:pPr>
              <a:t>‹#›</a:t>
            </a:fld>
            <a:endParaRPr lang="en-US" dirty="0"/>
          </a:p>
        </p:txBody>
      </p:sp>
    </p:spTree>
    <p:extLst>
      <p:ext uri="{BB962C8B-B14F-4D97-AF65-F5344CB8AC3E}">
        <p14:creationId xmlns:p14="http://schemas.microsoft.com/office/powerpoint/2010/main" val="3530979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B5051D4-CCE3-4812-A0F2-E1B31C5C9358}" type="datetime1">
              <a:rPr lang="en-US"/>
              <a:pPr>
                <a:defRPr/>
              </a:pPr>
              <a:t>10/17/2017</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EC5344CB-4435-4C29-B928-20F8577FF924}" type="slidenum">
              <a:rPr lang="en-US"/>
              <a:pPr>
                <a:defRPr/>
              </a:pPr>
              <a:t>‹#›</a:t>
            </a:fld>
            <a:endParaRPr lang="en-US" dirty="0"/>
          </a:p>
        </p:txBody>
      </p:sp>
    </p:spTree>
    <p:extLst>
      <p:ext uri="{BB962C8B-B14F-4D97-AF65-F5344CB8AC3E}">
        <p14:creationId xmlns:p14="http://schemas.microsoft.com/office/powerpoint/2010/main" val="327761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55E01EDA-E0F4-4053-B7DE-0D0321D8F53B}"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536E9851-9FBB-447E-B8E0-DC934C3FA966}" type="slidenum">
              <a:rPr lang="en-US"/>
              <a:pPr>
                <a:defRPr/>
              </a:pPr>
              <a:t>‹#›</a:t>
            </a:fld>
            <a:endParaRPr lang="en-US" dirty="0"/>
          </a:p>
        </p:txBody>
      </p:sp>
    </p:spTree>
    <p:extLst>
      <p:ext uri="{BB962C8B-B14F-4D97-AF65-F5344CB8AC3E}">
        <p14:creationId xmlns:p14="http://schemas.microsoft.com/office/powerpoint/2010/main" val="30414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ＭＳ Ｐゴシック" pitchFamily="34" charset="-128"/>
              </a:defRPr>
            </a:lvl1pPr>
          </a:lstStyle>
          <a:p>
            <a:pPr>
              <a:defRPr/>
            </a:pPr>
            <a:fld id="{E7CB6A02-9185-4CA6-AA18-36A7D6E50072}" type="datetime1">
              <a:rPr lang="en-US"/>
              <a:pPr>
                <a:defRPr/>
              </a:pPr>
              <a:t>10/17/2017</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ＭＳ Ｐゴシック" pitchFamily="34" charset="-128"/>
              </a:defRPr>
            </a:lvl1pPr>
          </a:lstStyle>
          <a:p>
            <a:pPr>
              <a:defRPr/>
            </a:pPr>
            <a:fld id="{EE284DA4-DCBE-48B9-A578-E03B77640C50}" type="slidenum">
              <a:rPr lang="en-US"/>
              <a:pPr>
                <a:defRPr/>
              </a:pPr>
              <a:t>‹#›</a:t>
            </a:fld>
            <a:endParaRPr lang="en-US" dirty="0"/>
          </a:p>
        </p:txBody>
      </p:sp>
    </p:spTree>
    <p:extLst>
      <p:ext uri="{BB962C8B-B14F-4D97-AF65-F5344CB8AC3E}">
        <p14:creationId xmlns:p14="http://schemas.microsoft.com/office/powerpoint/2010/main" val="326474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a:defRPr/>
            </a:pPr>
            <a:fld id="{A7257695-F6B8-4496-A956-38ED919CC671}"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defRPr>
            </a:lvl1pPr>
          </a:lstStyle>
          <a:p>
            <a:pPr>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a:defRPr/>
            </a:pPr>
            <a:fld id="{03D7C473-91A3-4F88-A48F-8069CBC404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Times New Roman" pitchFamily="18"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defRPr>
            </a:lvl1pPr>
          </a:lstStyle>
          <a:p>
            <a:pPr>
              <a:defRPr/>
            </a:pPr>
            <a:fld id="{A3FC7550-C9F4-4FAB-AB7E-873DF11DF682}" type="datetime1">
              <a:rPr lang="en-US"/>
              <a:pPr>
                <a:defRPr/>
              </a:pPr>
              <a:t>10/17/2017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defRPr>
            </a:lvl1pPr>
          </a:lstStyle>
          <a:p>
            <a:pPr>
              <a:defRPr/>
            </a:pPr>
            <a:fld id="{47DE8C3D-F3AF-459F-9698-1A3F027846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6626" name="Picture 3" descr="horizontal_logo_lowr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638800" y="1905000"/>
            <a:ext cx="3505200" cy="3785652"/>
          </a:xfrm>
          <a:prstGeom prst="rect">
            <a:avLst/>
          </a:prstGeom>
          <a:noFill/>
        </p:spPr>
        <p:txBody>
          <a:bodyPr wrap="square" rtlCol="0">
            <a:spAutoFit/>
          </a:bodyPr>
          <a:lstStyle/>
          <a:p>
            <a:pPr algn="ctr" eaLnBrk="1" hangingPunct="1">
              <a:spcBef>
                <a:spcPct val="50000"/>
              </a:spcBef>
            </a:pPr>
            <a:r>
              <a:rPr lang="en-US" sz="4800" b="1" i="1" dirty="0" smtClean="0">
                <a:solidFill>
                  <a:schemeClr val="accent4">
                    <a:lumMod val="75000"/>
                  </a:schemeClr>
                </a:solidFill>
              </a:rPr>
              <a:t>The Structure of </a:t>
            </a:r>
          </a:p>
          <a:p>
            <a:pPr algn="ctr" eaLnBrk="1" hangingPunct="1">
              <a:spcBef>
                <a:spcPct val="50000"/>
              </a:spcBef>
            </a:pPr>
            <a:r>
              <a:rPr lang="en-US" sz="4800" b="1" i="1">
                <a:solidFill>
                  <a:schemeClr val="accent4">
                    <a:lumMod val="75000"/>
                  </a:schemeClr>
                </a:solidFill>
              </a:rPr>
              <a:t>t</a:t>
            </a:r>
            <a:r>
              <a:rPr lang="en-US" sz="4800" b="1" i="1" smtClean="0">
                <a:solidFill>
                  <a:schemeClr val="accent4">
                    <a:lumMod val="75000"/>
                  </a:schemeClr>
                </a:solidFill>
              </a:rPr>
              <a:t>he Cell:</a:t>
            </a:r>
          </a:p>
          <a:p>
            <a:pPr algn="ctr" eaLnBrk="1" hangingPunct="1">
              <a:spcBef>
                <a:spcPct val="50000"/>
              </a:spcBef>
            </a:pPr>
            <a:r>
              <a:rPr lang="en-US" sz="4800" b="1" i="1" dirty="0" smtClean="0">
                <a:solidFill>
                  <a:schemeClr val="accent4">
                    <a:lumMod val="75000"/>
                  </a:schemeClr>
                </a:solidFill>
              </a:rPr>
              <a:t>Part I</a:t>
            </a:r>
            <a:endParaRPr lang="en-US" sz="4800" b="1" i="1" dirty="0">
              <a:solidFill>
                <a:schemeClr val="accent4">
                  <a:lumMod val="75000"/>
                </a:schemeClr>
              </a:solidFill>
            </a:endParaRPr>
          </a:p>
        </p:txBody>
      </p:sp>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4038600"/>
            <a:ext cx="55685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057650" y="38100"/>
            <a:ext cx="4724400" cy="876300"/>
          </a:xfrm>
        </p:spPr>
        <p:txBody>
          <a:bodyPr/>
          <a:lstStyle/>
          <a:p>
            <a:r>
              <a:rPr lang="en-US" sz="3600" dirty="0" smtClean="0">
                <a:solidFill>
                  <a:schemeClr val="bg1"/>
                </a:solidFill>
              </a:rPr>
              <a:t>Cheek Cells with Different Stains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10</a:t>
            </a:fld>
            <a:endParaRPr lang="en-US" dirty="0" smtClean="0">
              <a:solidFill>
                <a:srgbClr val="898989"/>
              </a:solidFill>
              <a:latin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038600" cy="693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1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791200" y="0"/>
            <a:ext cx="2971800" cy="876300"/>
          </a:xfrm>
        </p:spPr>
        <p:txBody>
          <a:bodyPr/>
          <a:lstStyle/>
          <a:p>
            <a:r>
              <a:rPr lang="en-US" sz="5400" dirty="0" smtClean="0">
                <a:solidFill>
                  <a:schemeClr val="bg1"/>
                </a:solidFill>
              </a:rPr>
              <a:t>Nucleus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11</a:t>
            </a:fld>
            <a:endParaRPr lang="en-US" dirty="0" smtClean="0">
              <a:solidFill>
                <a:srgbClr val="898989"/>
              </a:solidFill>
              <a:latin typeface="Calibri" pitchFamily="34" charset="0"/>
            </a:endParaRPr>
          </a:p>
        </p:txBody>
      </p:sp>
      <p:pic>
        <p:nvPicPr>
          <p:cNvPr id="5"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245"/>
            <a:ext cx="5753100" cy="691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temp pics\Image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301393" y="2023208"/>
            <a:ext cx="4876802" cy="31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a:xfrm>
            <a:off x="533400" y="0"/>
            <a:ext cx="8229600" cy="876300"/>
          </a:xfrm>
        </p:spPr>
        <p:txBody>
          <a:bodyPr/>
          <a:lstStyle/>
          <a:p>
            <a:r>
              <a:rPr lang="en-US" sz="4800" dirty="0" smtClean="0">
                <a:solidFill>
                  <a:schemeClr val="bg1"/>
                </a:solidFill>
              </a:rPr>
              <a:t>Nucleolus</a:t>
            </a:r>
          </a:p>
        </p:txBody>
      </p:sp>
      <p:sp>
        <p:nvSpPr>
          <p:cNvPr id="27651" name="Content Placeholder 2"/>
          <p:cNvSpPr>
            <a:spLocks noGrp="1"/>
          </p:cNvSpPr>
          <p:nvPr>
            <p:ph sz="half" idx="1"/>
          </p:nvPr>
        </p:nvSpPr>
        <p:spPr>
          <a:xfrm>
            <a:off x="304800" y="1219200"/>
            <a:ext cx="4419600" cy="4800600"/>
          </a:xfrm>
        </p:spPr>
        <p:txBody>
          <a:bodyPr/>
          <a:lstStyle/>
          <a:p>
            <a:pPr marL="0" indent="0">
              <a:buNone/>
            </a:pPr>
            <a:r>
              <a:rPr lang="en-US" sz="4000" dirty="0" smtClean="0">
                <a:solidFill>
                  <a:schemeClr val="accent4">
                    <a:lumMod val="75000"/>
                  </a:schemeClr>
                </a:solidFill>
              </a:rPr>
              <a:t>The nucleolus is dark staining object in the nucleus. It contains DNA which codes for the production of ribosomal RNA.  </a:t>
            </a: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12</a:t>
            </a:fld>
            <a:endParaRPr lang="en-US" dirty="0" smtClean="0">
              <a:solidFill>
                <a:srgbClr val="898989"/>
              </a:solidFill>
              <a:latin typeface="Calibri" pitchFamily="34" charset="0"/>
            </a:endParaRPr>
          </a:p>
        </p:txBody>
      </p:sp>
    </p:spTree>
    <p:extLst>
      <p:ext uri="{BB962C8B-B14F-4D97-AF65-F5344CB8AC3E}">
        <p14:creationId xmlns:p14="http://schemas.microsoft.com/office/powerpoint/2010/main" val="339263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smtClean="0">
                <a:solidFill>
                  <a:schemeClr val="bg1"/>
                </a:solidFill>
              </a:rPr>
              <a:t>Nuclear Envelope and E.R. Connection. </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13</a:t>
            </a:fld>
            <a:endParaRPr lang="en-US" dirty="0" smtClean="0">
              <a:solidFill>
                <a:srgbClr val="898989"/>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424613"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800" dirty="0" smtClean="0">
                <a:solidFill>
                  <a:schemeClr val="bg1"/>
                </a:solidFill>
              </a:rPr>
              <a:t>Smooth ER</a:t>
            </a:r>
            <a:r>
              <a:rPr lang="en-US" sz="3200" dirty="0" smtClean="0">
                <a:solidFill>
                  <a:schemeClr val="bg1"/>
                </a:solidFill>
              </a:rPr>
              <a:t> </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14</a:t>
            </a:fld>
            <a:endParaRPr lang="en-US" dirty="0" smtClean="0">
              <a:solidFill>
                <a:srgbClr val="898989"/>
              </a:solidFill>
              <a:latin typeface="Calibri" pitchFamily="34" charset="0"/>
            </a:endParaRPr>
          </a:p>
        </p:txBody>
      </p:sp>
      <p:pic>
        <p:nvPicPr>
          <p:cNvPr id="5" name="Picture 2" descr="C:\temp pics\Image1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2" y="1143000"/>
            <a:ext cx="6705601" cy="518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91200" y="1162050"/>
            <a:ext cx="3352800" cy="4585871"/>
          </a:xfrm>
          <a:prstGeom prst="rect">
            <a:avLst/>
          </a:prstGeom>
          <a:solidFill>
            <a:schemeClr val="bg1"/>
          </a:solidFill>
        </p:spPr>
        <p:txBody>
          <a:bodyPr wrap="square" rtlCol="0">
            <a:spAutoFit/>
          </a:bodyPr>
          <a:lstStyle/>
          <a:p>
            <a:r>
              <a:rPr lang="en-US" sz="3600" dirty="0" smtClean="0">
                <a:solidFill>
                  <a:schemeClr val="accent4">
                    <a:lumMod val="75000"/>
                  </a:schemeClr>
                </a:solidFill>
              </a:rPr>
              <a:t>The smooth ER is </a:t>
            </a:r>
            <a:r>
              <a:rPr lang="en-US" sz="3600" dirty="0">
                <a:solidFill>
                  <a:schemeClr val="accent4">
                    <a:lumMod val="75000"/>
                  </a:schemeClr>
                </a:solidFill>
              </a:rPr>
              <a:t>c</a:t>
            </a:r>
            <a:r>
              <a:rPr lang="en-US" sz="3600" dirty="0" smtClean="0">
                <a:solidFill>
                  <a:schemeClr val="accent4">
                    <a:lumMod val="75000"/>
                  </a:schemeClr>
                </a:solidFill>
              </a:rPr>
              <a:t>ontinuous </a:t>
            </a:r>
            <a:r>
              <a:rPr lang="en-US" sz="3600" dirty="0">
                <a:solidFill>
                  <a:schemeClr val="accent4">
                    <a:lumMod val="75000"/>
                  </a:schemeClr>
                </a:solidFill>
              </a:rPr>
              <a:t>with </a:t>
            </a:r>
            <a:r>
              <a:rPr lang="en-US" sz="3600" dirty="0" smtClean="0">
                <a:solidFill>
                  <a:schemeClr val="accent4">
                    <a:lumMod val="75000"/>
                  </a:schemeClr>
                </a:solidFill>
              </a:rPr>
              <a:t>the rough ER. It  </a:t>
            </a:r>
            <a:r>
              <a:rPr lang="en-US" sz="3600" dirty="0">
                <a:solidFill>
                  <a:schemeClr val="accent4">
                    <a:lumMod val="75000"/>
                  </a:schemeClr>
                </a:solidFill>
              </a:rPr>
              <a:t>is different </a:t>
            </a:r>
            <a:r>
              <a:rPr lang="en-US" sz="3600" dirty="0" smtClean="0">
                <a:solidFill>
                  <a:schemeClr val="accent4">
                    <a:lumMod val="75000"/>
                  </a:schemeClr>
                </a:solidFill>
              </a:rPr>
              <a:t>from </a:t>
            </a:r>
            <a:r>
              <a:rPr lang="en-US" sz="3600" dirty="0">
                <a:solidFill>
                  <a:schemeClr val="accent4">
                    <a:lumMod val="75000"/>
                  </a:schemeClr>
                </a:solidFill>
              </a:rPr>
              <a:t>the rough </a:t>
            </a:r>
            <a:r>
              <a:rPr lang="en-US" sz="3600" dirty="0" smtClean="0">
                <a:solidFill>
                  <a:schemeClr val="accent4">
                    <a:lumMod val="75000"/>
                  </a:schemeClr>
                </a:solidFill>
              </a:rPr>
              <a:t>ER in that </a:t>
            </a:r>
            <a:r>
              <a:rPr lang="en-US" sz="3600" dirty="0">
                <a:solidFill>
                  <a:schemeClr val="accent4">
                    <a:lumMod val="75000"/>
                  </a:schemeClr>
                </a:solidFill>
              </a:rPr>
              <a:t>it that lacks ribosomes</a:t>
            </a:r>
            <a:r>
              <a:rPr lang="en-US" sz="4000" dirty="0">
                <a:solidFill>
                  <a:schemeClr val="accent4">
                    <a:lumMod val="75000"/>
                  </a:schemeClr>
                </a:solidFill>
              </a:rPr>
              <a:t>.</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smtClean="0">
                <a:solidFill>
                  <a:schemeClr val="bg1"/>
                </a:solidFill>
              </a:rPr>
              <a:t>Golgi Apparatus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15</a:t>
            </a:fld>
            <a:endParaRPr lang="en-US" dirty="0" smtClean="0">
              <a:solidFill>
                <a:srgbClr val="898989"/>
              </a:solidFill>
              <a:latin typeface="Calibri"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19200"/>
            <a:ext cx="82628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600" dirty="0" smtClean="0">
                <a:solidFill>
                  <a:schemeClr val="bg1"/>
                </a:solidFill>
              </a:rPr>
              <a:t>Electron Micrograph of the Golgi </a:t>
            </a:r>
            <a:r>
              <a:rPr lang="en-US" sz="3600" dirty="0" err="1" smtClean="0">
                <a:solidFill>
                  <a:schemeClr val="bg1"/>
                </a:solidFill>
              </a:rPr>
              <a:t>Appratus</a:t>
            </a:r>
            <a:endParaRPr lang="en-US" sz="3600" dirty="0" smtClean="0">
              <a:solidFill>
                <a:schemeClr val="bg1"/>
              </a:solidFill>
            </a:endParaRPr>
          </a:p>
        </p:txBody>
      </p:sp>
      <p:sp>
        <p:nvSpPr>
          <p:cNvPr id="27651" name="Content Placeholder 2"/>
          <p:cNvSpPr>
            <a:spLocks noGrp="1"/>
          </p:cNvSpPr>
          <p:nvPr>
            <p:ph sz="half" idx="1"/>
          </p:nvPr>
        </p:nvSpPr>
        <p:spPr>
          <a:xfrm>
            <a:off x="5562600" y="990600"/>
            <a:ext cx="3581400" cy="5486400"/>
          </a:xfrm>
        </p:spPr>
        <p:txBody>
          <a:bodyPr/>
          <a:lstStyle/>
          <a:p>
            <a:pPr marL="0" indent="0" eaLnBrk="1" hangingPunct="1">
              <a:spcBef>
                <a:spcPct val="50000"/>
              </a:spcBef>
              <a:buNone/>
            </a:pPr>
            <a:r>
              <a:rPr lang="en-US" sz="3000" dirty="0" smtClean="0">
                <a:solidFill>
                  <a:schemeClr val="accent4">
                    <a:lumMod val="75000"/>
                  </a:schemeClr>
                </a:solidFill>
              </a:rPr>
              <a:t>Functions of  the Golgi apparatus</a:t>
            </a:r>
          </a:p>
          <a:p>
            <a:pPr marL="514350" indent="-514350" eaLnBrk="1" hangingPunct="1">
              <a:spcBef>
                <a:spcPct val="50000"/>
              </a:spcBef>
              <a:buFont typeface="+mj-lt"/>
              <a:buAutoNum type="arabicPeriod"/>
            </a:pPr>
            <a:r>
              <a:rPr lang="en-US" sz="3000" dirty="0" smtClean="0">
                <a:solidFill>
                  <a:schemeClr val="accent4">
                    <a:lumMod val="75000"/>
                  </a:schemeClr>
                </a:solidFill>
              </a:rPr>
              <a:t>Modifying proteins from ER. </a:t>
            </a:r>
          </a:p>
          <a:p>
            <a:pPr marL="514350" indent="-514350" eaLnBrk="1" hangingPunct="1">
              <a:spcBef>
                <a:spcPct val="50000"/>
              </a:spcBef>
              <a:buFont typeface="+mj-lt"/>
              <a:buAutoNum type="arabicPeriod"/>
            </a:pPr>
            <a:r>
              <a:rPr lang="en-US" sz="3000" dirty="0" smtClean="0">
                <a:solidFill>
                  <a:schemeClr val="accent4">
                    <a:lumMod val="75000"/>
                  </a:schemeClr>
                </a:solidFill>
              </a:rPr>
              <a:t>Manufacturing certain poly-saccharides</a:t>
            </a:r>
          </a:p>
          <a:p>
            <a:pPr marL="514350" indent="-514350" eaLnBrk="1" hangingPunct="1">
              <a:spcBef>
                <a:spcPct val="50000"/>
              </a:spcBef>
              <a:buFont typeface="+mj-lt"/>
              <a:buAutoNum type="arabicPeriod"/>
            </a:pPr>
            <a:r>
              <a:rPr lang="en-US" sz="3000" dirty="0" smtClean="0">
                <a:solidFill>
                  <a:schemeClr val="accent4">
                    <a:lumMod val="75000"/>
                  </a:schemeClr>
                </a:solidFill>
              </a:rPr>
              <a:t>Contributing  to the plasma membrane</a:t>
            </a:r>
          </a:p>
          <a:p>
            <a:pPr marL="514350" indent="-514350">
              <a:buFont typeface="+mj-lt"/>
              <a:buAutoNum type="arabicPeriod"/>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16</a:t>
            </a:fld>
            <a:endParaRPr lang="en-US" dirty="0" smtClean="0">
              <a:solidFill>
                <a:srgbClr val="898989"/>
              </a:solidFill>
              <a:latin typeface="Calibri" pitchFamily="34" charset="0"/>
            </a:endParaRPr>
          </a:p>
        </p:txBody>
      </p:sp>
      <p:pic>
        <p:nvPicPr>
          <p:cNvPr id="5" name="Picture 2" descr="C:\temp pics\Image1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00"/>
            <a:ext cx="55388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600" dirty="0" smtClean="0">
                <a:solidFill>
                  <a:schemeClr val="bg1"/>
                </a:solidFill>
              </a:rPr>
              <a:t>Golgi Apparatus Directing Secretions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17</a:t>
            </a:fld>
            <a:endParaRPr lang="en-US" dirty="0" smtClean="0">
              <a:solidFill>
                <a:srgbClr val="898989"/>
              </a:solidFill>
              <a:latin typeface="Calibri" pitchFamily="34" charset="0"/>
            </a:endParaRPr>
          </a:p>
        </p:txBody>
      </p:sp>
      <p:pic>
        <p:nvPicPr>
          <p:cNvPr id="5" name="GolgiTrafficdirectingmolecules.mpg">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5"/>
          <a:stretch>
            <a:fillRect/>
          </a:stretch>
        </p:blipFill>
        <p:spPr>
          <a:xfrm>
            <a:off x="1371600" y="1524000"/>
            <a:ext cx="6368650" cy="4343400"/>
          </a:xfrm>
        </p:spPr>
      </p:pic>
    </p:spTree>
    <p:extLst>
      <p:ext uri="{BB962C8B-B14F-4D97-AF65-F5344CB8AC3E}">
        <p14:creationId xmlns:p14="http://schemas.microsoft.com/office/powerpoint/2010/main" val="3229295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629400" cy="6772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9" name="Content Placeholder 2"/>
          <p:cNvSpPr>
            <a:spLocks noGrp="1"/>
          </p:cNvSpPr>
          <p:nvPr>
            <p:ph sz="half" idx="1"/>
          </p:nvPr>
        </p:nvSpPr>
        <p:spPr>
          <a:xfrm>
            <a:off x="6591300" y="1219200"/>
            <a:ext cx="2286000" cy="5029200"/>
          </a:xfrm>
        </p:spPr>
        <p:txBody>
          <a:bodyPr/>
          <a:lstStyle/>
          <a:p>
            <a:pPr marL="0" indent="0">
              <a:buNone/>
            </a:pPr>
            <a:r>
              <a:rPr lang="en-US" sz="3100" dirty="0" smtClean="0">
                <a:solidFill>
                  <a:schemeClr val="accent4">
                    <a:lumMod val="75000"/>
                  </a:schemeClr>
                </a:solidFill>
              </a:rPr>
              <a:t>There is  flow or connection of organelle membranes in the formation of lysosomes. </a:t>
            </a:r>
            <a:endParaRPr lang="en-US" dirty="0" smtClean="0"/>
          </a:p>
        </p:txBody>
      </p:sp>
      <p:sp>
        <p:nvSpPr>
          <p:cNvPr id="10" name="Title 1"/>
          <p:cNvSpPr>
            <a:spLocks noGrp="1"/>
          </p:cNvSpPr>
          <p:nvPr>
            <p:ph type="title"/>
          </p:nvPr>
        </p:nvSpPr>
        <p:spPr>
          <a:xfrm>
            <a:off x="6629400" y="0"/>
            <a:ext cx="2514600" cy="876300"/>
          </a:xfrm>
        </p:spPr>
        <p:txBody>
          <a:bodyPr/>
          <a:lstStyle/>
          <a:p>
            <a:r>
              <a:rPr lang="en-US" sz="3600" dirty="0" smtClean="0">
                <a:solidFill>
                  <a:schemeClr val="bg1"/>
                </a:solidFill>
              </a:rPr>
              <a:t>Lysosomes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600" dirty="0" smtClean="0">
                <a:solidFill>
                  <a:schemeClr val="bg1"/>
                </a:solidFill>
              </a:rPr>
              <a:t>Vesicles and Vacuoles</a:t>
            </a:r>
          </a:p>
        </p:txBody>
      </p:sp>
      <p:sp>
        <p:nvSpPr>
          <p:cNvPr id="27651" name="Content Placeholder 2"/>
          <p:cNvSpPr>
            <a:spLocks noGrp="1"/>
          </p:cNvSpPr>
          <p:nvPr>
            <p:ph sz="half" idx="1"/>
          </p:nvPr>
        </p:nvSpPr>
        <p:spPr>
          <a:xfrm>
            <a:off x="5410200" y="1219200"/>
            <a:ext cx="3733800" cy="5029200"/>
          </a:xfrm>
        </p:spPr>
        <p:txBody>
          <a:bodyPr/>
          <a:lstStyle/>
          <a:p>
            <a:pPr marL="0" indent="0">
              <a:buNone/>
            </a:pPr>
            <a:r>
              <a:rPr lang="en-US" sz="3100" dirty="0" smtClean="0">
                <a:solidFill>
                  <a:schemeClr val="accent4">
                    <a:lumMod val="75000"/>
                  </a:schemeClr>
                </a:solidFill>
              </a:rPr>
              <a:t>Vacuoles and vesicles are membrane bound compartments used for storage.  Vacuoles are larger than vesicles.  Plants use a large central water vacuole to maintain their turgor and structure.  </a:t>
            </a:r>
          </a:p>
          <a:p>
            <a:pPr marL="0" indent="0">
              <a:buFont typeface="Arial" pitchFamily="34" charset="0"/>
              <a:buNone/>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en-US" dirty="0" smtClean="0">
              <a:solidFill>
                <a:srgbClr val="898989"/>
              </a:solidFill>
              <a:latin typeface="Calibri" pitchFamily="34" charset="0"/>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19198"/>
            <a:ext cx="5181600" cy="474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sz="3200" dirty="0" smtClean="0">
                <a:solidFill>
                  <a:schemeClr val="bg1"/>
                </a:solidFill>
              </a:rPr>
              <a:t>Cell Theory</a:t>
            </a:r>
          </a:p>
        </p:txBody>
      </p:sp>
      <p:sp>
        <p:nvSpPr>
          <p:cNvPr id="27651" name="Content Placeholder 2"/>
          <p:cNvSpPr>
            <a:spLocks noGrp="1"/>
          </p:cNvSpPr>
          <p:nvPr>
            <p:ph idx="1"/>
          </p:nvPr>
        </p:nvSpPr>
        <p:spPr/>
        <p:txBody>
          <a:bodyPr/>
          <a:lstStyle/>
          <a:p>
            <a:pPr marL="457200" lvl="1" indent="0" algn="ctr" eaLnBrk="1" hangingPunct="1">
              <a:spcBef>
                <a:spcPct val="50000"/>
              </a:spcBef>
              <a:buNone/>
            </a:pPr>
            <a:r>
              <a:rPr lang="en-US" sz="3600" dirty="0" smtClean="0">
                <a:solidFill>
                  <a:schemeClr val="accent4">
                    <a:lumMod val="75000"/>
                  </a:schemeClr>
                </a:solidFill>
              </a:rPr>
              <a:t>Cell Theory</a:t>
            </a:r>
          </a:p>
          <a:p>
            <a:pPr marL="1200150" lvl="1" indent="-742950" eaLnBrk="1" hangingPunct="1">
              <a:spcBef>
                <a:spcPct val="50000"/>
              </a:spcBef>
              <a:buFont typeface="+mj-lt"/>
              <a:buAutoNum type="arabicPeriod"/>
            </a:pPr>
            <a:r>
              <a:rPr lang="en-US" sz="3600" dirty="0" smtClean="0">
                <a:solidFill>
                  <a:schemeClr val="accent4">
                    <a:lumMod val="75000"/>
                  </a:schemeClr>
                </a:solidFill>
              </a:rPr>
              <a:t>The cell is the basic unit of life.</a:t>
            </a:r>
          </a:p>
          <a:p>
            <a:pPr marL="1200150" lvl="1" indent="-742950" eaLnBrk="1" hangingPunct="1">
              <a:spcBef>
                <a:spcPct val="50000"/>
              </a:spcBef>
              <a:buFont typeface="+mj-lt"/>
              <a:buAutoNum type="arabicPeriod"/>
            </a:pPr>
            <a:r>
              <a:rPr lang="en-US" sz="3600" dirty="0" smtClean="0">
                <a:solidFill>
                  <a:schemeClr val="accent4">
                    <a:lumMod val="75000"/>
                  </a:schemeClr>
                </a:solidFill>
              </a:rPr>
              <a:t>All living things are composed of cells</a:t>
            </a:r>
          </a:p>
          <a:p>
            <a:pPr marL="1200150" lvl="1" indent="-742950" eaLnBrk="1" hangingPunct="1">
              <a:spcBef>
                <a:spcPct val="50000"/>
              </a:spcBef>
              <a:buFont typeface="+mj-lt"/>
              <a:buAutoNum type="arabicPeriod"/>
            </a:pPr>
            <a:r>
              <a:rPr lang="en-US" sz="3600" dirty="0" smtClean="0">
                <a:solidFill>
                  <a:schemeClr val="accent4">
                    <a:lumMod val="75000"/>
                  </a:schemeClr>
                </a:solidFill>
              </a:rPr>
              <a:t>Cells only come from preexisting cells.</a:t>
            </a:r>
          </a:p>
          <a:p>
            <a:pPr marL="0" indent="0">
              <a:buFont typeface="Arial" pitchFamily="34" charset="0"/>
              <a:buNone/>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2</a:t>
            </a:fld>
            <a:endParaRPr lang="en-US" dirty="0"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600" dirty="0" err="1" smtClean="0">
                <a:solidFill>
                  <a:schemeClr val="bg1"/>
                </a:solidFill>
              </a:rPr>
              <a:t>Microbodies</a:t>
            </a:r>
            <a:r>
              <a:rPr lang="en-US" sz="3600" dirty="0" smtClean="0">
                <a:solidFill>
                  <a:schemeClr val="bg1"/>
                </a:solidFill>
              </a:rPr>
              <a:t>- Peroxisomes and </a:t>
            </a:r>
            <a:r>
              <a:rPr lang="en-US" sz="3600" dirty="0" err="1" smtClean="0">
                <a:solidFill>
                  <a:schemeClr val="bg1"/>
                </a:solidFill>
              </a:rPr>
              <a:t>Glyoxysomes</a:t>
            </a:r>
            <a:endParaRPr lang="en-US" sz="3600" dirty="0" smtClean="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219200"/>
            <a:ext cx="610802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46824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err="1" smtClean="0">
                <a:solidFill>
                  <a:schemeClr val="bg1"/>
                </a:solidFill>
              </a:rPr>
              <a:t>Mitochondiron</a:t>
            </a:r>
            <a:r>
              <a:rPr lang="en-US" sz="3200" dirty="0" smtClean="0">
                <a:solidFill>
                  <a:schemeClr val="bg1"/>
                </a:solidFill>
              </a:rPr>
              <a:t> and ATP Production</a:t>
            </a:r>
          </a:p>
        </p:txBody>
      </p:sp>
      <p:sp>
        <p:nvSpPr>
          <p:cNvPr id="27651" name="Content Placeholder 2"/>
          <p:cNvSpPr>
            <a:spLocks noGrp="1"/>
          </p:cNvSpPr>
          <p:nvPr>
            <p:ph sz="half" idx="1"/>
          </p:nvPr>
        </p:nvSpPr>
        <p:spPr>
          <a:xfrm>
            <a:off x="0" y="5000917"/>
            <a:ext cx="9144000" cy="990600"/>
          </a:xfrm>
          <a:solidFill>
            <a:schemeClr val="bg1"/>
          </a:solidFill>
        </p:spPr>
        <p:txBody>
          <a:bodyPr/>
          <a:lstStyle/>
          <a:p>
            <a:pPr marL="0" indent="0">
              <a:buNone/>
            </a:pPr>
            <a:r>
              <a:rPr lang="en-US" dirty="0" smtClean="0">
                <a:solidFill>
                  <a:schemeClr val="accent4">
                    <a:lumMod val="75000"/>
                  </a:schemeClr>
                </a:solidFill>
              </a:rPr>
              <a:t>The mitochondrion is used to phosphorylate ADP to ATP (energy).  </a:t>
            </a:r>
            <a:endParaRPr lang="en-US"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66800"/>
            <a:ext cx="8801100" cy="381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smtClean="0">
                <a:solidFill>
                  <a:schemeClr val="bg1"/>
                </a:solidFill>
              </a:rPr>
              <a:t>Mitochondria and Endosymbiosis</a:t>
            </a:r>
          </a:p>
        </p:txBody>
      </p:sp>
      <p:sp>
        <p:nvSpPr>
          <p:cNvPr id="27651" name="Content Placeholder 2"/>
          <p:cNvSpPr>
            <a:spLocks noGrp="1"/>
          </p:cNvSpPr>
          <p:nvPr>
            <p:ph sz="half" idx="1"/>
          </p:nvPr>
        </p:nvSpPr>
        <p:spPr>
          <a:xfrm>
            <a:off x="304800" y="1143000"/>
            <a:ext cx="6019800" cy="4800600"/>
          </a:xfrm>
        </p:spPr>
        <p:txBody>
          <a:bodyPr/>
          <a:lstStyle/>
          <a:p>
            <a:pPr marL="0" indent="0" eaLnBrk="1" hangingPunct="1">
              <a:spcBef>
                <a:spcPct val="50000"/>
              </a:spcBef>
              <a:buNone/>
            </a:pPr>
            <a:r>
              <a:rPr lang="en-US" dirty="0" smtClean="0">
                <a:solidFill>
                  <a:schemeClr val="accent4">
                    <a:lumMod val="75000"/>
                  </a:schemeClr>
                </a:solidFill>
              </a:rPr>
              <a:t>Mitochondria evolved from ancient prokaryotic cells through endosymbiosis.  The evidence includes:</a:t>
            </a:r>
          </a:p>
          <a:p>
            <a:pPr marL="514350" indent="-514350" eaLnBrk="1" hangingPunct="1">
              <a:spcBef>
                <a:spcPct val="50000"/>
              </a:spcBef>
              <a:buFont typeface="+mj-lt"/>
              <a:buAutoNum type="arabicPeriod"/>
            </a:pPr>
            <a:r>
              <a:rPr lang="en-US" dirty="0" smtClean="0">
                <a:solidFill>
                  <a:schemeClr val="accent4">
                    <a:lumMod val="75000"/>
                  </a:schemeClr>
                </a:solidFill>
              </a:rPr>
              <a:t>Has its own DNA that is circular like prokaryotes</a:t>
            </a:r>
          </a:p>
          <a:p>
            <a:pPr marL="514350" indent="-514350" eaLnBrk="1" hangingPunct="1">
              <a:spcBef>
                <a:spcPct val="50000"/>
              </a:spcBef>
              <a:buFont typeface="+mj-lt"/>
              <a:buAutoNum type="arabicPeriod"/>
            </a:pPr>
            <a:r>
              <a:rPr lang="en-US" dirty="0" smtClean="0">
                <a:solidFill>
                  <a:schemeClr val="accent4">
                    <a:lumMod val="75000"/>
                  </a:schemeClr>
                </a:solidFill>
              </a:rPr>
              <a:t>Has prokaryotic like ribosomes</a:t>
            </a:r>
          </a:p>
          <a:p>
            <a:pPr marL="514350" indent="-514350" eaLnBrk="1" hangingPunct="1">
              <a:spcBef>
                <a:spcPct val="50000"/>
              </a:spcBef>
              <a:buFont typeface="+mj-lt"/>
              <a:buAutoNum type="arabicPeriod"/>
            </a:pPr>
            <a:r>
              <a:rPr lang="en-US" dirty="0" smtClean="0">
                <a:solidFill>
                  <a:schemeClr val="accent4">
                    <a:lumMod val="75000"/>
                  </a:schemeClr>
                </a:solidFill>
              </a:rPr>
              <a:t>Replicates like a prokaryote</a:t>
            </a:r>
          </a:p>
          <a:p>
            <a:pPr marL="514350" indent="-514350" eaLnBrk="1" hangingPunct="1">
              <a:spcBef>
                <a:spcPct val="50000"/>
              </a:spcBef>
              <a:buFont typeface="+mj-lt"/>
              <a:buAutoNum type="arabicPeriod"/>
            </a:pPr>
            <a:r>
              <a:rPr lang="en-US" dirty="0" smtClean="0">
                <a:solidFill>
                  <a:schemeClr val="accent4">
                    <a:lumMod val="75000"/>
                  </a:schemeClr>
                </a:solidFill>
              </a:rPr>
              <a:t>Does protein synthesis like a prokaryote</a:t>
            </a:r>
          </a:p>
          <a:p>
            <a:pPr marL="457200" indent="-457200">
              <a:buFont typeface="+mj-lt"/>
              <a:buAutoNum type="arabicPeriod"/>
            </a:pPr>
            <a:endParaRPr lang="en-US" sz="2400" dirty="0" smtClean="0"/>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125" y="1066800"/>
            <a:ext cx="2682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3200" dirty="0" smtClean="0">
                <a:solidFill>
                  <a:schemeClr val="bg1"/>
                </a:solidFill>
              </a:rPr>
              <a:t>Types of Cells</a:t>
            </a:r>
          </a:p>
        </p:txBody>
      </p:sp>
      <p:sp>
        <p:nvSpPr>
          <p:cNvPr id="27651" name="Content Placeholder 2"/>
          <p:cNvSpPr>
            <a:spLocks noGrp="1"/>
          </p:cNvSpPr>
          <p:nvPr>
            <p:ph sz="half" idx="1"/>
          </p:nvPr>
        </p:nvSpPr>
        <p:spPr>
          <a:xfrm>
            <a:off x="457200" y="1219200"/>
            <a:ext cx="8229600" cy="5181600"/>
          </a:xfrm>
        </p:spPr>
        <p:txBody>
          <a:bodyPr/>
          <a:lstStyle/>
          <a:p>
            <a:pPr eaLnBrk="1" hangingPunct="1">
              <a:spcBef>
                <a:spcPct val="50000"/>
              </a:spcBef>
            </a:pPr>
            <a:r>
              <a:rPr lang="en-US" sz="3200" dirty="0" smtClean="0">
                <a:solidFill>
                  <a:schemeClr val="accent4">
                    <a:lumMod val="75000"/>
                  </a:schemeClr>
                </a:solidFill>
              </a:rPr>
              <a:t>Prokaryotic:  Cells without a nucleus or membrane bound organelles </a:t>
            </a:r>
          </a:p>
          <a:p>
            <a:pPr eaLnBrk="1" hangingPunct="1">
              <a:spcBef>
                <a:spcPct val="50000"/>
              </a:spcBef>
            </a:pPr>
            <a:r>
              <a:rPr lang="en-US" sz="3200" dirty="0" smtClean="0">
                <a:solidFill>
                  <a:schemeClr val="accent4">
                    <a:lumMod val="75000"/>
                  </a:schemeClr>
                </a:solidFill>
              </a:rPr>
              <a:t>Eukaryotic: Cells with a nucleus and membrane bound organelles (larger more evolved)</a:t>
            </a:r>
          </a:p>
          <a:p>
            <a:pPr eaLnBrk="1" hangingPunct="1">
              <a:spcBef>
                <a:spcPct val="50000"/>
              </a:spcBef>
            </a:pPr>
            <a:r>
              <a:rPr lang="en-US" sz="3200" dirty="0" smtClean="0">
                <a:solidFill>
                  <a:schemeClr val="accent4">
                    <a:lumMod val="75000"/>
                  </a:schemeClr>
                </a:solidFill>
              </a:rPr>
              <a:t>Cells are limited in their size</a:t>
            </a:r>
          </a:p>
          <a:p>
            <a:pPr marL="0" indent="0">
              <a:buFont typeface="Arial" pitchFamily="34" charset="0"/>
              <a:buNone/>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3</a:t>
            </a:fld>
            <a:endParaRPr lang="en-US" dirty="0"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76600" y="0"/>
            <a:ext cx="5486400" cy="876300"/>
          </a:xfrm>
        </p:spPr>
        <p:txBody>
          <a:bodyPr/>
          <a:lstStyle/>
          <a:p>
            <a:r>
              <a:rPr lang="en-US" sz="3600" dirty="0" smtClean="0">
                <a:solidFill>
                  <a:schemeClr val="bg1"/>
                </a:solidFill>
              </a:rPr>
              <a:t>Relative Size of Cells</a:t>
            </a:r>
          </a:p>
        </p:txBody>
      </p:sp>
      <p:sp>
        <p:nvSpPr>
          <p:cNvPr id="27651" name="Content Placeholder 2"/>
          <p:cNvSpPr>
            <a:spLocks noGrp="1"/>
          </p:cNvSpPr>
          <p:nvPr>
            <p:ph sz="half" idx="1"/>
          </p:nvPr>
        </p:nvSpPr>
        <p:spPr>
          <a:xfrm>
            <a:off x="4114800" y="1143000"/>
            <a:ext cx="4724400" cy="5029200"/>
          </a:xfrm>
        </p:spPr>
        <p:txBody>
          <a:bodyPr/>
          <a:lstStyle/>
          <a:p>
            <a:pPr marL="0" indent="0" eaLnBrk="1" hangingPunct="1">
              <a:spcBef>
                <a:spcPct val="50000"/>
              </a:spcBef>
              <a:buNone/>
            </a:pPr>
            <a:r>
              <a:rPr lang="en-US" dirty="0" smtClean="0">
                <a:solidFill>
                  <a:schemeClr val="accent4">
                    <a:lumMod val="75000"/>
                  </a:schemeClr>
                </a:solidFill>
              </a:rPr>
              <a:t>The size of a cell is limited by two factors:</a:t>
            </a:r>
          </a:p>
          <a:p>
            <a:pPr eaLnBrk="1" hangingPunct="1">
              <a:spcBef>
                <a:spcPct val="50000"/>
              </a:spcBef>
              <a:buFontTx/>
              <a:buAutoNum type="arabicPeriod"/>
            </a:pPr>
            <a:r>
              <a:rPr lang="en-US" dirty="0" smtClean="0">
                <a:solidFill>
                  <a:schemeClr val="accent4">
                    <a:lumMod val="75000"/>
                  </a:schemeClr>
                </a:solidFill>
              </a:rPr>
              <a:t>The surface area increases at a slower rate than the volume for a sphere or cube shape.</a:t>
            </a:r>
          </a:p>
          <a:p>
            <a:pPr eaLnBrk="1" hangingPunct="1">
              <a:spcBef>
                <a:spcPct val="50000"/>
              </a:spcBef>
              <a:buFontTx/>
              <a:buAutoNum type="arabicPeriod"/>
            </a:pPr>
            <a:r>
              <a:rPr lang="en-US" dirty="0" smtClean="0">
                <a:solidFill>
                  <a:schemeClr val="accent4">
                    <a:lumMod val="75000"/>
                  </a:schemeClr>
                </a:solidFill>
              </a:rPr>
              <a:t>The larger the cell the longer it takes for materials to  diffuse to the center of the cell.</a:t>
            </a:r>
          </a:p>
          <a:p>
            <a:pPr marL="0" indent="0">
              <a:buFont typeface="Arial" pitchFamily="34" charset="0"/>
              <a:buNone/>
            </a:pPr>
            <a:endParaRPr lang="en-US" dirty="0" smtClean="0"/>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4</a:t>
            </a:fld>
            <a:endParaRPr lang="en-US" dirty="0" smtClean="0">
              <a:solidFill>
                <a:srgbClr val="898989"/>
              </a:solidFill>
              <a:latin typeface="Calibri" pitchFamily="34" charset="0"/>
            </a:endParaRPr>
          </a:p>
        </p:txBody>
      </p:sp>
      <p:pic>
        <p:nvPicPr>
          <p:cNvPr id="5"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3810000" cy="683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7010400" cy="597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7650" name="Title 1"/>
          <p:cNvSpPr>
            <a:spLocks noGrp="1"/>
          </p:cNvSpPr>
          <p:nvPr>
            <p:ph type="title"/>
          </p:nvPr>
        </p:nvSpPr>
        <p:spPr>
          <a:xfrm>
            <a:off x="533400" y="0"/>
            <a:ext cx="8229600" cy="876300"/>
          </a:xfrm>
        </p:spPr>
        <p:txBody>
          <a:bodyPr/>
          <a:lstStyle/>
          <a:p>
            <a:r>
              <a:rPr lang="en-US" sz="4000" dirty="0" smtClean="0">
                <a:solidFill>
                  <a:schemeClr val="bg1"/>
                </a:solidFill>
              </a:rPr>
              <a:t>Surface Area to Volume Ratio </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5</a:t>
            </a:fld>
            <a:endParaRPr lang="en-US" dirty="0"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000" dirty="0" smtClean="0">
                <a:solidFill>
                  <a:schemeClr val="bg1"/>
                </a:solidFill>
              </a:rPr>
              <a:t>Prokaryotes</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6</a:t>
            </a:fld>
            <a:endParaRPr lang="en-US" dirty="0" smtClean="0">
              <a:solidFill>
                <a:srgbClr val="898989"/>
              </a:solidFill>
              <a:latin typeface="Calibri" pitchFamily="34" charset="0"/>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9200"/>
            <a:ext cx="6248400" cy="40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6" name="TextBox 5"/>
          <p:cNvSpPr txBox="1"/>
          <p:nvPr/>
        </p:nvSpPr>
        <p:spPr>
          <a:xfrm>
            <a:off x="6553200" y="1295400"/>
            <a:ext cx="2590800" cy="4401205"/>
          </a:xfrm>
          <a:prstGeom prst="rect">
            <a:avLst/>
          </a:prstGeom>
          <a:noFill/>
        </p:spPr>
        <p:txBody>
          <a:bodyPr wrap="square" rtlCol="0">
            <a:spAutoFit/>
          </a:bodyPr>
          <a:lstStyle/>
          <a:p>
            <a:pPr eaLnBrk="1" hangingPunct="1">
              <a:spcBef>
                <a:spcPct val="50000"/>
              </a:spcBef>
            </a:pPr>
            <a:r>
              <a:rPr lang="en-US" sz="2800" dirty="0" smtClean="0">
                <a:solidFill>
                  <a:schemeClr val="accent4">
                    <a:lumMod val="75000"/>
                  </a:schemeClr>
                </a:solidFill>
              </a:rPr>
              <a:t>Prokaryotes were the first cells to evolve. This is an electron micrograph of an actual prokaryotic cell.  It has a rod shape.</a:t>
            </a:r>
            <a:endParaRPr 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800" dirty="0" smtClean="0">
                <a:solidFill>
                  <a:schemeClr val="bg1"/>
                </a:solidFill>
              </a:rPr>
              <a:t>Prokaryote</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7</a:t>
            </a:fld>
            <a:endParaRPr lang="en-US" dirty="0" smtClean="0">
              <a:solidFill>
                <a:srgbClr val="898989"/>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7391400" cy="5732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000" dirty="0" smtClean="0">
                <a:solidFill>
                  <a:schemeClr val="bg1"/>
                </a:solidFill>
              </a:rPr>
              <a:t>Eukaryotic Animal Cell</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8</a:t>
            </a:fld>
            <a:endParaRPr lang="en-US" dirty="0" smtClean="0">
              <a:solidFill>
                <a:srgbClr val="898989"/>
              </a:solidFill>
              <a:latin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90600"/>
            <a:ext cx="6837607"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8229600" cy="876300"/>
          </a:xfrm>
        </p:spPr>
        <p:txBody>
          <a:bodyPr/>
          <a:lstStyle/>
          <a:p>
            <a:r>
              <a:rPr lang="en-US" sz="4800" dirty="0" smtClean="0">
                <a:solidFill>
                  <a:schemeClr val="bg1"/>
                </a:solidFill>
              </a:rPr>
              <a:t>Eukaryotic Plant Cell</a:t>
            </a:r>
          </a:p>
        </p:txBody>
      </p:sp>
      <p:sp>
        <p:nvSpPr>
          <p:cNvPr id="276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fld id="{596DAC18-DE2D-4342-B471-3E39483BE6CE}" type="slidenum">
              <a:rPr lang="en-US" smtClean="0">
                <a:solidFill>
                  <a:srgbClr val="898989"/>
                </a:solidFill>
                <a:latin typeface="Calibri" pitchFamily="34" charset="0"/>
              </a:rPr>
              <a:pPr eaLnBrk="1" fontAlgn="base" hangingPunct="1">
                <a:spcBef>
                  <a:spcPct val="0"/>
                </a:spcBef>
                <a:spcAft>
                  <a:spcPct val="0"/>
                </a:spcAft>
              </a:pPr>
              <a:t>9</a:t>
            </a:fld>
            <a:endParaRPr lang="en-US" dirty="0" smtClean="0">
              <a:solidFill>
                <a:srgbClr val="898989"/>
              </a:solidFill>
              <a:latin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89963"/>
            <a:ext cx="6629400" cy="5440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o Re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11684</TotalTime>
  <Words>1395</Words>
  <Application>Microsoft Office PowerPoint</Application>
  <PresentationFormat>On-screen Show (4:3)</PresentationFormat>
  <Paragraphs>146</Paragraphs>
  <Slides>22</Slides>
  <Notes>22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MS PGothic</vt:lpstr>
      <vt:lpstr>MS PGothic</vt:lpstr>
      <vt:lpstr>Arial</vt:lpstr>
      <vt:lpstr>Calibri</vt:lpstr>
      <vt:lpstr>Times New Roman</vt:lpstr>
      <vt:lpstr>3_Office Theme</vt:lpstr>
      <vt:lpstr>1_Office Theme</vt:lpstr>
      <vt:lpstr>PowerPoint Presentation</vt:lpstr>
      <vt:lpstr>Cell Theory</vt:lpstr>
      <vt:lpstr>Types of Cells</vt:lpstr>
      <vt:lpstr>Relative Size of Cells</vt:lpstr>
      <vt:lpstr>Surface Area to Volume Ratio </vt:lpstr>
      <vt:lpstr>Prokaryotes</vt:lpstr>
      <vt:lpstr>Prokaryote</vt:lpstr>
      <vt:lpstr>Eukaryotic Animal Cell</vt:lpstr>
      <vt:lpstr>Eukaryotic Plant Cell</vt:lpstr>
      <vt:lpstr>Cheek Cells with Different Stains</vt:lpstr>
      <vt:lpstr>Nucleus</vt:lpstr>
      <vt:lpstr>Nucleolus</vt:lpstr>
      <vt:lpstr>Nuclear Envelope and E.R. Connection. </vt:lpstr>
      <vt:lpstr>Smooth ER </vt:lpstr>
      <vt:lpstr>Golgi Apparatus</vt:lpstr>
      <vt:lpstr>Electron Micrograph of the Golgi Appratus</vt:lpstr>
      <vt:lpstr>Golgi Apparatus Directing Secretions</vt:lpstr>
      <vt:lpstr>Lysosomes</vt:lpstr>
      <vt:lpstr>Vesicles and Vacuoles</vt:lpstr>
      <vt:lpstr>Microbodies- Peroxisomes and Glyoxysomes</vt:lpstr>
      <vt:lpstr>Mitochondiron and ATP Production</vt:lpstr>
      <vt:lpstr>Mitochondria and Endosymbiosis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324</cp:revision>
  <cp:lastPrinted>2012-08-12T15:24:01Z</cp:lastPrinted>
  <dcterms:created xsi:type="dcterms:W3CDTF">2012-07-03T19:13:49Z</dcterms:created>
  <dcterms:modified xsi:type="dcterms:W3CDTF">2017-10-17T20:27:47Z</dcterms:modified>
</cp:coreProperties>
</file>