
<file path=[Content_Types].xml><?xml version="1.0" encoding="utf-8"?>
<Types xmlns="http://schemas.openxmlformats.org/package/2006/content-types">
  <Default Extension="png" ContentType="image/png"/>
  <Default Extension="mpg" ContentType="video/mpeg"/>
  <Default Extension="jpeg" ContentType="image/jpeg"/>
  <Default Extension="rels" ContentType="application/vnd.openxmlformats-package.relationships+xml"/>
  <Default Extension="xml" ContentType="application/xml"/>
  <Default Extension="gif" ContentType="image/gif"/>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Lst>
  <p:notesMasterIdLst>
    <p:notesMasterId r:id="rId21"/>
  </p:notesMasterIdLst>
  <p:handoutMasterIdLst>
    <p:handoutMasterId r:id="rId22"/>
  </p:handoutMasterIdLst>
  <p:sldIdLst>
    <p:sldId id="257" r:id="rId2"/>
    <p:sldId id="490" r:id="rId3"/>
    <p:sldId id="491" r:id="rId4"/>
    <p:sldId id="492" r:id="rId5"/>
    <p:sldId id="549" r:id="rId6"/>
    <p:sldId id="550" r:id="rId7"/>
    <p:sldId id="552" r:id="rId8"/>
    <p:sldId id="554" r:id="rId9"/>
    <p:sldId id="556" r:id="rId10"/>
    <p:sldId id="591" r:id="rId11"/>
    <p:sldId id="557" r:id="rId12"/>
    <p:sldId id="558" r:id="rId13"/>
    <p:sldId id="593" r:id="rId14"/>
    <p:sldId id="594" r:id="rId15"/>
    <p:sldId id="595" r:id="rId16"/>
    <p:sldId id="560" r:id="rId17"/>
    <p:sldId id="561" r:id="rId18"/>
    <p:sldId id="562" r:id="rId19"/>
    <p:sldId id="579" r:id="rId20"/>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Times New Roman" pitchFamily="18" charset="0"/>
        <a:ea typeface="+mn-ea"/>
        <a:cs typeface="+mn-cs"/>
      </a:defRPr>
    </a:lvl1pPr>
    <a:lvl2pPr marL="457200" algn="l" rtl="0" fontAlgn="base">
      <a:spcBef>
        <a:spcPct val="0"/>
      </a:spcBef>
      <a:spcAft>
        <a:spcPct val="0"/>
      </a:spcAft>
      <a:defRPr kern="1200">
        <a:solidFill>
          <a:schemeClr val="tx1"/>
        </a:solidFill>
        <a:latin typeface="Times New Roman" pitchFamily="18" charset="0"/>
        <a:ea typeface="+mn-ea"/>
        <a:cs typeface="+mn-cs"/>
      </a:defRPr>
    </a:lvl2pPr>
    <a:lvl3pPr marL="914400" algn="l" rtl="0" fontAlgn="base">
      <a:spcBef>
        <a:spcPct val="0"/>
      </a:spcBef>
      <a:spcAft>
        <a:spcPct val="0"/>
      </a:spcAft>
      <a:defRPr kern="1200">
        <a:solidFill>
          <a:schemeClr val="tx1"/>
        </a:solidFill>
        <a:latin typeface="Times New Roman" pitchFamily="18" charset="0"/>
        <a:ea typeface="+mn-ea"/>
        <a:cs typeface="+mn-cs"/>
      </a:defRPr>
    </a:lvl3pPr>
    <a:lvl4pPr marL="1371600" algn="l" rtl="0" fontAlgn="base">
      <a:spcBef>
        <a:spcPct val="0"/>
      </a:spcBef>
      <a:spcAft>
        <a:spcPct val="0"/>
      </a:spcAft>
      <a:defRPr kern="1200">
        <a:solidFill>
          <a:schemeClr val="tx1"/>
        </a:solidFill>
        <a:latin typeface="Times New Roman" pitchFamily="18" charset="0"/>
        <a:ea typeface="+mn-ea"/>
        <a:cs typeface="+mn-cs"/>
      </a:defRPr>
    </a:lvl4pPr>
    <a:lvl5pPr marL="1828800" algn="l"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4" autoAdjust="0"/>
    <p:restoredTop sz="64815" autoAdjust="0"/>
  </p:normalViewPr>
  <p:slideViewPr>
    <p:cSldViewPr>
      <p:cViewPr varScale="1">
        <p:scale>
          <a:sx n="58" d="100"/>
          <a:sy n="58" d="100"/>
        </p:scale>
        <p:origin x="2170" y="53"/>
      </p:cViewPr>
      <p:guideLst>
        <p:guide orient="horz" pos="2160"/>
        <p:guide pos="2880"/>
      </p:guideLst>
    </p:cSldViewPr>
  </p:slideViewPr>
  <p:outlineViewPr>
    <p:cViewPr>
      <p:scale>
        <a:sx n="33" d="100"/>
        <a:sy n="33" d="100"/>
      </p:scale>
      <p:origin x="8" y="56752"/>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fontAlgn="auto">
              <a:spcBef>
                <a:spcPts val="0"/>
              </a:spcBef>
              <a:spcAft>
                <a:spcPts val="0"/>
              </a:spcAft>
              <a:defRPr sz="1200">
                <a:latin typeface="+mn-lt"/>
              </a:defRPr>
            </a:lvl1pPr>
          </a:lstStyle>
          <a:p>
            <a:pPr>
              <a:defRPr/>
            </a:pPr>
            <a:fld id="{4C37DCE2-3CD9-471A-A511-DE971E517464}" type="datetimeFigureOut">
              <a:rPr lang="en-US"/>
              <a:pPr>
                <a:defRPr/>
              </a:pPr>
              <a:t>10/17/2017</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fontAlgn="auto">
              <a:spcBef>
                <a:spcPts val="0"/>
              </a:spcBef>
              <a:spcAft>
                <a:spcPts val="0"/>
              </a:spcAft>
              <a:defRPr sz="1200">
                <a:latin typeface="+mn-lt"/>
              </a:defRPr>
            </a:lvl1pPr>
          </a:lstStyle>
          <a:p>
            <a:pPr>
              <a:defRPr/>
            </a:pPr>
            <a:fld id="{0C5B5B2B-1A28-4533-B934-F60DA95D7CC9}" type="slidenum">
              <a:rPr lang="en-US"/>
              <a:pPr>
                <a:defRPr/>
              </a:pPr>
              <a:t>‹#›</a:t>
            </a:fld>
            <a:endParaRPr lang="en-US" dirty="0"/>
          </a:p>
        </p:txBody>
      </p:sp>
    </p:spTree>
    <p:extLst>
      <p:ext uri="{BB962C8B-B14F-4D97-AF65-F5344CB8AC3E}">
        <p14:creationId xmlns:p14="http://schemas.microsoft.com/office/powerpoint/2010/main" val="21681056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fontAlgn="auto">
              <a:spcBef>
                <a:spcPts val="0"/>
              </a:spcBef>
              <a:spcAft>
                <a:spcPts val="0"/>
              </a:spcAft>
              <a:defRPr sz="1200">
                <a:latin typeface="+mn-lt"/>
              </a:defRPr>
            </a:lvl1pPr>
          </a:lstStyle>
          <a:p>
            <a:pPr>
              <a:defRPr/>
            </a:pPr>
            <a:fld id="{B6901F5B-C3AC-410D-B2D6-4030BE678514}" type="datetimeFigureOut">
              <a:rPr lang="en-US"/>
              <a:pPr>
                <a:defRPr/>
              </a:pPr>
              <a:t>10/17/2017</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fontAlgn="auto">
              <a:spcBef>
                <a:spcPts val="0"/>
              </a:spcBef>
              <a:spcAft>
                <a:spcPts val="0"/>
              </a:spcAft>
              <a:defRPr sz="1200">
                <a:latin typeface="+mn-lt"/>
              </a:defRPr>
            </a:lvl1pPr>
          </a:lstStyle>
          <a:p>
            <a:pPr>
              <a:defRPr/>
            </a:pPr>
            <a:fld id="{6C1D469F-0F09-44E5-8808-D732CEF1F262}" type="slidenum">
              <a:rPr lang="en-US"/>
              <a:pPr>
                <a:defRPr/>
              </a:pPr>
              <a:t>‹#›</a:t>
            </a:fld>
            <a:endParaRPr lang="en-US" dirty="0"/>
          </a:p>
        </p:txBody>
      </p:sp>
    </p:spTree>
    <p:extLst>
      <p:ext uri="{BB962C8B-B14F-4D97-AF65-F5344CB8AC3E}">
        <p14:creationId xmlns:p14="http://schemas.microsoft.com/office/powerpoint/2010/main" val="349859524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ea typeface="MS PGothic" pitchFamily="34" charset="-128"/>
            </a:endParaRPr>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defRPr>
            </a:lvl1pPr>
            <a:lvl2pPr marL="757066" indent="-291179" eaLnBrk="0" hangingPunct="0">
              <a:defRPr>
                <a:solidFill>
                  <a:schemeClr val="tx1"/>
                </a:solidFill>
                <a:latin typeface="Times New Roman" pitchFamily="18" charset="0"/>
              </a:defRPr>
            </a:lvl2pPr>
            <a:lvl3pPr marL="1164717" indent="-232943" eaLnBrk="0" hangingPunct="0">
              <a:defRPr>
                <a:solidFill>
                  <a:schemeClr val="tx1"/>
                </a:solidFill>
                <a:latin typeface="Times New Roman" pitchFamily="18" charset="0"/>
              </a:defRPr>
            </a:lvl3pPr>
            <a:lvl4pPr marL="1630604" indent="-232943" eaLnBrk="0" hangingPunct="0">
              <a:defRPr>
                <a:solidFill>
                  <a:schemeClr val="tx1"/>
                </a:solidFill>
                <a:latin typeface="Times New Roman" pitchFamily="18" charset="0"/>
              </a:defRPr>
            </a:lvl4pPr>
            <a:lvl5pPr marL="2096491" indent="-232943" eaLnBrk="0" hangingPunct="0">
              <a:defRPr>
                <a:solidFill>
                  <a:schemeClr val="tx1"/>
                </a:solidFill>
                <a:latin typeface="Times New Roman" pitchFamily="18" charset="0"/>
              </a:defRPr>
            </a:lvl5pPr>
            <a:lvl6pPr marL="2562377" indent="-232943" eaLnBrk="0" fontAlgn="base" hangingPunct="0">
              <a:spcBef>
                <a:spcPct val="0"/>
              </a:spcBef>
              <a:spcAft>
                <a:spcPct val="0"/>
              </a:spcAft>
              <a:defRPr>
                <a:solidFill>
                  <a:schemeClr val="tx1"/>
                </a:solidFill>
                <a:latin typeface="Times New Roman" pitchFamily="18" charset="0"/>
              </a:defRPr>
            </a:lvl6pPr>
            <a:lvl7pPr marL="3028264" indent="-232943" eaLnBrk="0" fontAlgn="base" hangingPunct="0">
              <a:spcBef>
                <a:spcPct val="0"/>
              </a:spcBef>
              <a:spcAft>
                <a:spcPct val="0"/>
              </a:spcAft>
              <a:defRPr>
                <a:solidFill>
                  <a:schemeClr val="tx1"/>
                </a:solidFill>
                <a:latin typeface="Times New Roman" pitchFamily="18" charset="0"/>
              </a:defRPr>
            </a:lvl7pPr>
            <a:lvl8pPr marL="3494151" indent="-232943" eaLnBrk="0" fontAlgn="base" hangingPunct="0">
              <a:spcBef>
                <a:spcPct val="0"/>
              </a:spcBef>
              <a:spcAft>
                <a:spcPct val="0"/>
              </a:spcAft>
              <a:defRPr>
                <a:solidFill>
                  <a:schemeClr val="tx1"/>
                </a:solidFill>
                <a:latin typeface="Times New Roman" pitchFamily="18" charset="0"/>
              </a:defRPr>
            </a:lvl8pPr>
            <a:lvl9pPr marL="3960038" indent="-232943"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0"/>
              </a:spcBef>
              <a:spcAft>
                <a:spcPct val="0"/>
              </a:spcAft>
            </a:pPr>
            <a:fld id="{26C23E06-6D26-4FDD-8AD2-763FC736257F}" type="slidenum">
              <a:rPr lang="en-US" smtClean="0">
                <a:solidFill>
                  <a:srgbClr val="000000"/>
                </a:solidFill>
                <a:latin typeface="Calibri" pitchFamily="34" charset="0"/>
                <a:ea typeface="MS PGothic" pitchFamily="34" charset="-128"/>
              </a:rPr>
              <a:pPr eaLnBrk="1" fontAlgn="base" hangingPunct="1">
                <a:spcBef>
                  <a:spcPct val="0"/>
                </a:spcBef>
                <a:spcAft>
                  <a:spcPct val="0"/>
                </a:spcAft>
              </a:pPr>
              <a:t>1</a:t>
            </a:fld>
            <a:endParaRPr lang="en-US" smtClean="0">
              <a:solidFill>
                <a:srgbClr val="000000"/>
              </a:solidFill>
              <a:latin typeface="Calibri" pitchFamily="34" charset="0"/>
              <a:ea typeface="MS PGothic" pitchFamily="34" charset="-128"/>
            </a:endParaRPr>
          </a:p>
        </p:txBody>
      </p:sp>
    </p:spTree>
    <p:extLst>
      <p:ext uri="{BB962C8B-B14F-4D97-AF65-F5344CB8AC3E}">
        <p14:creationId xmlns:p14="http://schemas.microsoft.com/office/powerpoint/2010/main" val="7310952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t>Have the student examine this U-tube and try to explain why all the water does not go to the other side.  The water still has more free energy on the left hand side, yet all the water does not go to the right hand side. </a:t>
            </a:r>
          </a:p>
          <a:p>
            <a:pPr eaLnBrk="1" hangingPunct="1">
              <a:spcBef>
                <a:spcPct val="0"/>
              </a:spcBef>
            </a:pPr>
            <a:endParaRPr lang="en-US" dirty="0"/>
          </a:p>
          <a:p>
            <a:pPr eaLnBrk="1" hangingPunct="1">
              <a:spcBef>
                <a:spcPct val="0"/>
              </a:spcBef>
            </a:pPr>
            <a:r>
              <a:rPr lang="en-US" dirty="0"/>
              <a:t>The students may answer that there is an opposing force or pressure and that is gravity pushing water molecules back to the other side. </a:t>
            </a:r>
            <a:endParaRPr lang="en-US" b="0" dirty="0" smtClean="0"/>
          </a:p>
          <a:p>
            <a:pPr eaLnBrk="1" hangingPunct="1">
              <a:spcBef>
                <a:spcPct val="0"/>
              </a:spcBef>
            </a:pPr>
            <a:endParaRPr lang="en-US" b="0" dirty="0" smtClean="0"/>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defRPr>
            </a:lvl1pPr>
            <a:lvl2pPr marL="757066" indent="-291179" eaLnBrk="0" hangingPunct="0">
              <a:defRPr>
                <a:solidFill>
                  <a:schemeClr val="tx1"/>
                </a:solidFill>
                <a:latin typeface="Times New Roman" pitchFamily="18" charset="0"/>
              </a:defRPr>
            </a:lvl2pPr>
            <a:lvl3pPr marL="1164717" indent="-232943" eaLnBrk="0" hangingPunct="0">
              <a:defRPr>
                <a:solidFill>
                  <a:schemeClr val="tx1"/>
                </a:solidFill>
                <a:latin typeface="Times New Roman" pitchFamily="18" charset="0"/>
              </a:defRPr>
            </a:lvl3pPr>
            <a:lvl4pPr marL="1630604" indent="-232943" eaLnBrk="0" hangingPunct="0">
              <a:defRPr>
                <a:solidFill>
                  <a:schemeClr val="tx1"/>
                </a:solidFill>
                <a:latin typeface="Times New Roman" pitchFamily="18" charset="0"/>
              </a:defRPr>
            </a:lvl4pPr>
            <a:lvl5pPr marL="2096491" indent="-232943" eaLnBrk="0" hangingPunct="0">
              <a:defRPr>
                <a:solidFill>
                  <a:schemeClr val="tx1"/>
                </a:solidFill>
                <a:latin typeface="Times New Roman" pitchFamily="18" charset="0"/>
              </a:defRPr>
            </a:lvl5pPr>
            <a:lvl6pPr marL="2562377" indent="-232943" eaLnBrk="0" fontAlgn="base" hangingPunct="0">
              <a:spcBef>
                <a:spcPct val="0"/>
              </a:spcBef>
              <a:spcAft>
                <a:spcPct val="0"/>
              </a:spcAft>
              <a:defRPr>
                <a:solidFill>
                  <a:schemeClr val="tx1"/>
                </a:solidFill>
                <a:latin typeface="Times New Roman" pitchFamily="18" charset="0"/>
              </a:defRPr>
            </a:lvl6pPr>
            <a:lvl7pPr marL="3028264" indent="-232943" eaLnBrk="0" fontAlgn="base" hangingPunct="0">
              <a:spcBef>
                <a:spcPct val="0"/>
              </a:spcBef>
              <a:spcAft>
                <a:spcPct val="0"/>
              </a:spcAft>
              <a:defRPr>
                <a:solidFill>
                  <a:schemeClr val="tx1"/>
                </a:solidFill>
                <a:latin typeface="Times New Roman" pitchFamily="18" charset="0"/>
              </a:defRPr>
            </a:lvl7pPr>
            <a:lvl8pPr marL="3494151" indent="-232943" eaLnBrk="0" fontAlgn="base" hangingPunct="0">
              <a:spcBef>
                <a:spcPct val="0"/>
              </a:spcBef>
              <a:spcAft>
                <a:spcPct val="0"/>
              </a:spcAft>
              <a:defRPr>
                <a:solidFill>
                  <a:schemeClr val="tx1"/>
                </a:solidFill>
                <a:latin typeface="Times New Roman" pitchFamily="18" charset="0"/>
              </a:defRPr>
            </a:lvl8pPr>
            <a:lvl9pPr marL="3960038" indent="-232943"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0"/>
              </a:spcBef>
              <a:spcAft>
                <a:spcPct val="0"/>
              </a:spcAft>
            </a:pPr>
            <a:fld id="{2126C87A-75C5-4038-B20C-3AEE2D51FE21}" type="slidenum">
              <a:rPr lang="en-US" smtClean="0">
                <a:latin typeface="Calibri" pitchFamily="34" charset="0"/>
              </a:rPr>
              <a:pPr eaLnBrk="1" fontAlgn="base" hangingPunct="1">
                <a:spcBef>
                  <a:spcPct val="0"/>
                </a:spcBef>
                <a:spcAft>
                  <a:spcPct val="0"/>
                </a:spcAft>
              </a:pPr>
              <a:t>10</a:t>
            </a:fld>
            <a:endParaRPr lang="en-US" smtClean="0">
              <a:latin typeface="Calibri" pitchFamily="34" charset="0"/>
            </a:endParaRPr>
          </a:p>
        </p:txBody>
      </p:sp>
    </p:spTree>
    <p:extLst>
      <p:ext uri="{BB962C8B-B14F-4D97-AF65-F5344CB8AC3E}">
        <p14:creationId xmlns:p14="http://schemas.microsoft.com/office/powerpoint/2010/main" val="14602623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Concentration refers to the amount of solute molecules dissolved in a given amount of solvent.  </a:t>
            </a:r>
          </a:p>
          <a:p>
            <a:endParaRPr lang="en-US" dirty="0"/>
          </a:p>
          <a:p>
            <a:r>
              <a:rPr lang="en-US" dirty="0"/>
              <a:t>Cell submerged in a hypotonic solution-The solution outside the cell is less concentrated than the solution inside the cell and therefore the solution outside the cell  is said to be a hypotonic solution. </a:t>
            </a:r>
          </a:p>
          <a:p>
            <a:endParaRPr lang="en-US" dirty="0"/>
          </a:p>
          <a:p>
            <a:r>
              <a:rPr lang="en-US" dirty="0"/>
              <a:t>If cells are submerged in a hypotonic solution like pure water, the net movement of water is into the cells. Animal cells may not be able to accommodate the water and subsequently burst.  Plant cells become turgid because of a back pressure from the cell wall. Then the rate of the movement of water will be equal in both directions.  (Point out that relative to the solution outside the cell, the solution inside the cell is hypertonic). </a:t>
            </a:r>
          </a:p>
          <a:p>
            <a:endParaRPr lang="en-US" dirty="0"/>
          </a:p>
          <a:p>
            <a:r>
              <a:rPr lang="en-US" dirty="0"/>
              <a:t>Isotonic- Two solutions found inside the cell and outside the cell have equal amounts of solutes on both sides of the membrane.  Water moves across the membrane at the same rate. The cells are at equilibrium. </a:t>
            </a:r>
          </a:p>
          <a:p>
            <a:endParaRPr lang="en-US" dirty="0"/>
          </a:p>
          <a:p>
            <a:r>
              <a:rPr lang="en-US" dirty="0"/>
              <a:t>Cells submerged in a hypertonic solution-The solution outside the cells is more concentrated than the solution inside the cells and therefore the solution outside the cell is called a hypertonic solution.</a:t>
            </a:r>
          </a:p>
          <a:p>
            <a:r>
              <a:rPr lang="en-US" dirty="0"/>
              <a:t> </a:t>
            </a:r>
          </a:p>
          <a:p>
            <a:r>
              <a:rPr lang="en-US" dirty="0"/>
              <a:t>If cells are submerged cells in a hypertonic solution like syrup, the net movement of water is out of the cells. Both types of cells will decrease in volume.  The plasma membrane of plant cells will pull away from the cell wall or plasmolysis will occur. Then the rate of the movement of water will be equal in both directions.  (Point out that relative to the solution outside the cell, the solution inside the cell is hypertonic). </a:t>
            </a:r>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defRPr>
            </a:lvl1pPr>
            <a:lvl2pPr marL="757066" indent="-291179" eaLnBrk="0" hangingPunct="0">
              <a:defRPr>
                <a:solidFill>
                  <a:schemeClr val="tx1"/>
                </a:solidFill>
                <a:latin typeface="Times New Roman" pitchFamily="18" charset="0"/>
              </a:defRPr>
            </a:lvl2pPr>
            <a:lvl3pPr marL="1164717" indent="-232943" eaLnBrk="0" hangingPunct="0">
              <a:defRPr>
                <a:solidFill>
                  <a:schemeClr val="tx1"/>
                </a:solidFill>
                <a:latin typeface="Times New Roman" pitchFamily="18" charset="0"/>
              </a:defRPr>
            </a:lvl3pPr>
            <a:lvl4pPr marL="1630604" indent="-232943" eaLnBrk="0" hangingPunct="0">
              <a:defRPr>
                <a:solidFill>
                  <a:schemeClr val="tx1"/>
                </a:solidFill>
                <a:latin typeface="Times New Roman" pitchFamily="18" charset="0"/>
              </a:defRPr>
            </a:lvl4pPr>
            <a:lvl5pPr marL="2096491" indent="-232943" eaLnBrk="0" hangingPunct="0">
              <a:defRPr>
                <a:solidFill>
                  <a:schemeClr val="tx1"/>
                </a:solidFill>
                <a:latin typeface="Times New Roman" pitchFamily="18" charset="0"/>
              </a:defRPr>
            </a:lvl5pPr>
            <a:lvl6pPr marL="2562377" indent="-232943" eaLnBrk="0" fontAlgn="base" hangingPunct="0">
              <a:spcBef>
                <a:spcPct val="0"/>
              </a:spcBef>
              <a:spcAft>
                <a:spcPct val="0"/>
              </a:spcAft>
              <a:defRPr>
                <a:solidFill>
                  <a:schemeClr val="tx1"/>
                </a:solidFill>
                <a:latin typeface="Times New Roman" pitchFamily="18" charset="0"/>
              </a:defRPr>
            </a:lvl6pPr>
            <a:lvl7pPr marL="3028264" indent="-232943" eaLnBrk="0" fontAlgn="base" hangingPunct="0">
              <a:spcBef>
                <a:spcPct val="0"/>
              </a:spcBef>
              <a:spcAft>
                <a:spcPct val="0"/>
              </a:spcAft>
              <a:defRPr>
                <a:solidFill>
                  <a:schemeClr val="tx1"/>
                </a:solidFill>
                <a:latin typeface="Times New Roman" pitchFamily="18" charset="0"/>
              </a:defRPr>
            </a:lvl7pPr>
            <a:lvl8pPr marL="3494151" indent="-232943" eaLnBrk="0" fontAlgn="base" hangingPunct="0">
              <a:spcBef>
                <a:spcPct val="0"/>
              </a:spcBef>
              <a:spcAft>
                <a:spcPct val="0"/>
              </a:spcAft>
              <a:defRPr>
                <a:solidFill>
                  <a:schemeClr val="tx1"/>
                </a:solidFill>
                <a:latin typeface="Times New Roman" pitchFamily="18" charset="0"/>
              </a:defRPr>
            </a:lvl8pPr>
            <a:lvl9pPr marL="3960038" indent="-232943"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0"/>
              </a:spcBef>
              <a:spcAft>
                <a:spcPct val="0"/>
              </a:spcAft>
            </a:pPr>
            <a:fld id="{2126C87A-75C5-4038-B20C-3AEE2D51FE21}" type="slidenum">
              <a:rPr lang="en-US" smtClean="0">
                <a:latin typeface="Calibri" pitchFamily="34" charset="0"/>
              </a:rPr>
              <a:pPr eaLnBrk="1" fontAlgn="base" hangingPunct="1">
                <a:spcBef>
                  <a:spcPct val="0"/>
                </a:spcBef>
                <a:spcAft>
                  <a:spcPct val="0"/>
                </a:spcAft>
              </a:pPr>
              <a:t>11</a:t>
            </a:fld>
            <a:endParaRPr lang="en-US" smtClean="0">
              <a:latin typeface="Calibri" pitchFamily="34" charset="0"/>
            </a:endParaRPr>
          </a:p>
        </p:txBody>
      </p:sp>
    </p:spTree>
    <p:extLst>
      <p:ext uri="{BB962C8B-B14F-4D97-AF65-F5344CB8AC3E}">
        <p14:creationId xmlns:p14="http://schemas.microsoft.com/office/powerpoint/2010/main" val="14718782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a:p>
            <a:pPr eaLnBrk="1" hangingPunct="1">
              <a:spcBef>
                <a:spcPct val="0"/>
              </a:spcBef>
            </a:pPr>
            <a:endParaRPr lang="en-US" dirty="0" smtClean="0"/>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defRPr>
            </a:lvl1pPr>
            <a:lvl2pPr marL="757066" indent="-291179" eaLnBrk="0" hangingPunct="0">
              <a:defRPr>
                <a:solidFill>
                  <a:schemeClr val="tx1"/>
                </a:solidFill>
                <a:latin typeface="Times New Roman" pitchFamily="18" charset="0"/>
              </a:defRPr>
            </a:lvl2pPr>
            <a:lvl3pPr marL="1164717" indent="-232943" eaLnBrk="0" hangingPunct="0">
              <a:defRPr>
                <a:solidFill>
                  <a:schemeClr val="tx1"/>
                </a:solidFill>
                <a:latin typeface="Times New Roman" pitchFamily="18" charset="0"/>
              </a:defRPr>
            </a:lvl3pPr>
            <a:lvl4pPr marL="1630604" indent="-232943" eaLnBrk="0" hangingPunct="0">
              <a:defRPr>
                <a:solidFill>
                  <a:schemeClr val="tx1"/>
                </a:solidFill>
                <a:latin typeface="Times New Roman" pitchFamily="18" charset="0"/>
              </a:defRPr>
            </a:lvl4pPr>
            <a:lvl5pPr marL="2096491" indent="-232943" eaLnBrk="0" hangingPunct="0">
              <a:defRPr>
                <a:solidFill>
                  <a:schemeClr val="tx1"/>
                </a:solidFill>
                <a:latin typeface="Times New Roman" pitchFamily="18" charset="0"/>
              </a:defRPr>
            </a:lvl5pPr>
            <a:lvl6pPr marL="2562377" indent="-232943" eaLnBrk="0" fontAlgn="base" hangingPunct="0">
              <a:spcBef>
                <a:spcPct val="0"/>
              </a:spcBef>
              <a:spcAft>
                <a:spcPct val="0"/>
              </a:spcAft>
              <a:defRPr>
                <a:solidFill>
                  <a:schemeClr val="tx1"/>
                </a:solidFill>
                <a:latin typeface="Times New Roman" pitchFamily="18" charset="0"/>
              </a:defRPr>
            </a:lvl6pPr>
            <a:lvl7pPr marL="3028264" indent="-232943" eaLnBrk="0" fontAlgn="base" hangingPunct="0">
              <a:spcBef>
                <a:spcPct val="0"/>
              </a:spcBef>
              <a:spcAft>
                <a:spcPct val="0"/>
              </a:spcAft>
              <a:defRPr>
                <a:solidFill>
                  <a:schemeClr val="tx1"/>
                </a:solidFill>
                <a:latin typeface="Times New Roman" pitchFamily="18" charset="0"/>
              </a:defRPr>
            </a:lvl7pPr>
            <a:lvl8pPr marL="3494151" indent="-232943" eaLnBrk="0" fontAlgn="base" hangingPunct="0">
              <a:spcBef>
                <a:spcPct val="0"/>
              </a:spcBef>
              <a:spcAft>
                <a:spcPct val="0"/>
              </a:spcAft>
              <a:defRPr>
                <a:solidFill>
                  <a:schemeClr val="tx1"/>
                </a:solidFill>
                <a:latin typeface="Times New Roman" pitchFamily="18" charset="0"/>
              </a:defRPr>
            </a:lvl8pPr>
            <a:lvl9pPr marL="3960038" indent="-232943"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0"/>
              </a:spcBef>
              <a:spcAft>
                <a:spcPct val="0"/>
              </a:spcAft>
            </a:pPr>
            <a:fld id="{2126C87A-75C5-4038-B20C-3AEE2D51FE21}" type="slidenum">
              <a:rPr lang="en-US" smtClean="0">
                <a:latin typeface="Calibri" pitchFamily="34" charset="0"/>
              </a:rPr>
              <a:pPr eaLnBrk="1" fontAlgn="base" hangingPunct="1">
                <a:spcBef>
                  <a:spcPct val="0"/>
                </a:spcBef>
                <a:spcAft>
                  <a:spcPct val="0"/>
                </a:spcAft>
              </a:pPr>
              <a:t>12</a:t>
            </a:fld>
            <a:endParaRPr lang="en-US" smtClean="0">
              <a:latin typeface="Calibri" pitchFamily="34" charset="0"/>
            </a:endParaRPr>
          </a:p>
        </p:txBody>
      </p:sp>
    </p:spTree>
    <p:extLst>
      <p:ext uri="{BB962C8B-B14F-4D97-AF65-F5344CB8AC3E}">
        <p14:creationId xmlns:p14="http://schemas.microsoft.com/office/powerpoint/2010/main" val="81427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a:p>
            <a:pPr eaLnBrk="1" hangingPunct="1">
              <a:spcBef>
                <a:spcPct val="0"/>
              </a:spcBef>
            </a:pPr>
            <a:endParaRPr lang="en-US" dirty="0" smtClean="0"/>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defRPr>
            </a:lvl1pPr>
            <a:lvl2pPr marL="757066" indent="-291179" eaLnBrk="0" hangingPunct="0">
              <a:defRPr>
                <a:solidFill>
                  <a:schemeClr val="tx1"/>
                </a:solidFill>
                <a:latin typeface="Times New Roman" pitchFamily="18" charset="0"/>
              </a:defRPr>
            </a:lvl2pPr>
            <a:lvl3pPr marL="1164717" indent="-232943" eaLnBrk="0" hangingPunct="0">
              <a:defRPr>
                <a:solidFill>
                  <a:schemeClr val="tx1"/>
                </a:solidFill>
                <a:latin typeface="Times New Roman" pitchFamily="18" charset="0"/>
              </a:defRPr>
            </a:lvl3pPr>
            <a:lvl4pPr marL="1630604" indent="-232943" eaLnBrk="0" hangingPunct="0">
              <a:defRPr>
                <a:solidFill>
                  <a:schemeClr val="tx1"/>
                </a:solidFill>
                <a:latin typeface="Times New Roman" pitchFamily="18" charset="0"/>
              </a:defRPr>
            </a:lvl4pPr>
            <a:lvl5pPr marL="2096491" indent="-232943" eaLnBrk="0" hangingPunct="0">
              <a:defRPr>
                <a:solidFill>
                  <a:schemeClr val="tx1"/>
                </a:solidFill>
                <a:latin typeface="Times New Roman" pitchFamily="18" charset="0"/>
              </a:defRPr>
            </a:lvl5pPr>
            <a:lvl6pPr marL="2562377" indent="-232943" eaLnBrk="0" fontAlgn="base" hangingPunct="0">
              <a:spcBef>
                <a:spcPct val="0"/>
              </a:spcBef>
              <a:spcAft>
                <a:spcPct val="0"/>
              </a:spcAft>
              <a:defRPr>
                <a:solidFill>
                  <a:schemeClr val="tx1"/>
                </a:solidFill>
                <a:latin typeface="Times New Roman" pitchFamily="18" charset="0"/>
              </a:defRPr>
            </a:lvl6pPr>
            <a:lvl7pPr marL="3028264" indent="-232943" eaLnBrk="0" fontAlgn="base" hangingPunct="0">
              <a:spcBef>
                <a:spcPct val="0"/>
              </a:spcBef>
              <a:spcAft>
                <a:spcPct val="0"/>
              </a:spcAft>
              <a:defRPr>
                <a:solidFill>
                  <a:schemeClr val="tx1"/>
                </a:solidFill>
                <a:latin typeface="Times New Roman" pitchFamily="18" charset="0"/>
              </a:defRPr>
            </a:lvl7pPr>
            <a:lvl8pPr marL="3494151" indent="-232943" eaLnBrk="0" fontAlgn="base" hangingPunct="0">
              <a:spcBef>
                <a:spcPct val="0"/>
              </a:spcBef>
              <a:spcAft>
                <a:spcPct val="0"/>
              </a:spcAft>
              <a:defRPr>
                <a:solidFill>
                  <a:schemeClr val="tx1"/>
                </a:solidFill>
                <a:latin typeface="Times New Roman" pitchFamily="18" charset="0"/>
              </a:defRPr>
            </a:lvl8pPr>
            <a:lvl9pPr marL="3960038" indent="-232943"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0"/>
              </a:spcBef>
              <a:spcAft>
                <a:spcPct val="0"/>
              </a:spcAft>
            </a:pPr>
            <a:fld id="{2126C87A-75C5-4038-B20C-3AEE2D51FE21}" type="slidenum">
              <a:rPr lang="en-US" smtClean="0">
                <a:latin typeface="Calibri" pitchFamily="34" charset="0"/>
              </a:rPr>
              <a:pPr eaLnBrk="1" fontAlgn="base" hangingPunct="1">
                <a:spcBef>
                  <a:spcPct val="0"/>
                </a:spcBef>
                <a:spcAft>
                  <a:spcPct val="0"/>
                </a:spcAft>
              </a:pPr>
              <a:t>13</a:t>
            </a:fld>
            <a:endParaRPr lang="en-US" smtClean="0">
              <a:latin typeface="Calibri" pitchFamily="34" charset="0"/>
            </a:endParaRPr>
          </a:p>
        </p:txBody>
      </p:sp>
    </p:spTree>
    <p:extLst>
      <p:ext uri="{BB962C8B-B14F-4D97-AF65-F5344CB8AC3E}">
        <p14:creationId xmlns:p14="http://schemas.microsoft.com/office/powerpoint/2010/main" val="30526345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a:p>
            <a:pPr eaLnBrk="1" hangingPunct="1">
              <a:spcBef>
                <a:spcPct val="0"/>
              </a:spcBef>
            </a:pPr>
            <a:endParaRPr lang="en-US" dirty="0" smtClean="0"/>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defRPr>
            </a:lvl1pPr>
            <a:lvl2pPr marL="757066" indent="-291179" eaLnBrk="0" hangingPunct="0">
              <a:defRPr>
                <a:solidFill>
                  <a:schemeClr val="tx1"/>
                </a:solidFill>
                <a:latin typeface="Times New Roman" pitchFamily="18" charset="0"/>
              </a:defRPr>
            </a:lvl2pPr>
            <a:lvl3pPr marL="1164717" indent="-232943" eaLnBrk="0" hangingPunct="0">
              <a:defRPr>
                <a:solidFill>
                  <a:schemeClr val="tx1"/>
                </a:solidFill>
                <a:latin typeface="Times New Roman" pitchFamily="18" charset="0"/>
              </a:defRPr>
            </a:lvl3pPr>
            <a:lvl4pPr marL="1630604" indent="-232943" eaLnBrk="0" hangingPunct="0">
              <a:defRPr>
                <a:solidFill>
                  <a:schemeClr val="tx1"/>
                </a:solidFill>
                <a:latin typeface="Times New Roman" pitchFamily="18" charset="0"/>
              </a:defRPr>
            </a:lvl4pPr>
            <a:lvl5pPr marL="2096491" indent="-232943" eaLnBrk="0" hangingPunct="0">
              <a:defRPr>
                <a:solidFill>
                  <a:schemeClr val="tx1"/>
                </a:solidFill>
                <a:latin typeface="Times New Roman" pitchFamily="18" charset="0"/>
              </a:defRPr>
            </a:lvl5pPr>
            <a:lvl6pPr marL="2562377" indent="-232943" eaLnBrk="0" fontAlgn="base" hangingPunct="0">
              <a:spcBef>
                <a:spcPct val="0"/>
              </a:spcBef>
              <a:spcAft>
                <a:spcPct val="0"/>
              </a:spcAft>
              <a:defRPr>
                <a:solidFill>
                  <a:schemeClr val="tx1"/>
                </a:solidFill>
                <a:latin typeface="Times New Roman" pitchFamily="18" charset="0"/>
              </a:defRPr>
            </a:lvl6pPr>
            <a:lvl7pPr marL="3028264" indent="-232943" eaLnBrk="0" fontAlgn="base" hangingPunct="0">
              <a:spcBef>
                <a:spcPct val="0"/>
              </a:spcBef>
              <a:spcAft>
                <a:spcPct val="0"/>
              </a:spcAft>
              <a:defRPr>
                <a:solidFill>
                  <a:schemeClr val="tx1"/>
                </a:solidFill>
                <a:latin typeface="Times New Roman" pitchFamily="18" charset="0"/>
              </a:defRPr>
            </a:lvl7pPr>
            <a:lvl8pPr marL="3494151" indent="-232943" eaLnBrk="0" fontAlgn="base" hangingPunct="0">
              <a:spcBef>
                <a:spcPct val="0"/>
              </a:spcBef>
              <a:spcAft>
                <a:spcPct val="0"/>
              </a:spcAft>
              <a:defRPr>
                <a:solidFill>
                  <a:schemeClr val="tx1"/>
                </a:solidFill>
                <a:latin typeface="Times New Roman" pitchFamily="18" charset="0"/>
              </a:defRPr>
            </a:lvl8pPr>
            <a:lvl9pPr marL="3960038" indent="-232943"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0"/>
              </a:spcBef>
              <a:spcAft>
                <a:spcPct val="0"/>
              </a:spcAft>
            </a:pPr>
            <a:fld id="{2126C87A-75C5-4038-B20C-3AEE2D51FE21}" type="slidenum">
              <a:rPr lang="en-US" smtClean="0">
                <a:latin typeface="Calibri" pitchFamily="34" charset="0"/>
              </a:rPr>
              <a:pPr eaLnBrk="1" fontAlgn="base" hangingPunct="1">
                <a:spcBef>
                  <a:spcPct val="0"/>
                </a:spcBef>
                <a:spcAft>
                  <a:spcPct val="0"/>
                </a:spcAft>
              </a:pPr>
              <a:t>14</a:t>
            </a:fld>
            <a:endParaRPr lang="en-US" smtClean="0">
              <a:latin typeface="Calibri" pitchFamily="34" charset="0"/>
            </a:endParaRPr>
          </a:p>
        </p:txBody>
      </p:sp>
    </p:spTree>
    <p:extLst>
      <p:ext uri="{BB962C8B-B14F-4D97-AF65-F5344CB8AC3E}">
        <p14:creationId xmlns:p14="http://schemas.microsoft.com/office/powerpoint/2010/main" val="16610557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These are yeast cells undergoing phagocytosis and engulfing</a:t>
            </a:r>
            <a:r>
              <a:rPr lang="en-US" baseline="0" dirty="0" smtClean="0"/>
              <a:t> food particles that are dyed red.</a:t>
            </a:r>
            <a:endParaRPr lang="en-US" dirty="0" smtClean="0"/>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defRPr>
            </a:lvl1pPr>
            <a:lvl2pPr marL="757066" indent="-291179" eaLnBrk="0" hangingPunct="0">
              <a:defRPr>
                <a:solidFill>
                  <a:schemeClr val="tx1"/>
                </a:solidFill>
                <a:latin typeface="Times New Roman" pitchFamily="18" charset="0"/>
              </a:defRPr>
            </a:lvl2pPr>
            <a:lvl3pPr marL="1164717" indent="-232943" eaLnBrk="0" hangingPunct="0">
              <a:defRPr>
                <a:solidFill>
                  <a:schemeClr val="tx1"/>
                </a:solidFill>
                <a:latin typeface="Times New Roman" pitchFamily="18" charset="0"/>
              </a:defRPr>
            </a:lvl3pPr>
            <a:lvl4pPr marL="1630604" indent="-232943" eaLnBrk="0" hangingPunct="0">
              <a:defRPr>
                <a:solidFill>
                  <a:schemeClr val="tx1"/>
                </a:solidFill>
                <a:latin typeface="Times New Roman" pitchFamily="18" charset="0"/>
              </a:defRPr>
            </a:lvl4pPr>
            <a:lvl5pPr marL="2096491" indent="-232943" eaLnBrk="0" hangingPunct="0">
              <a:defRPr>
                <a:solidFill>
                  <a:schemeClr val="tx1"/>
                </a:solidFill>
                <a:latin typeface="Times New Roman" pitchFamily="18" charset="0"/>
              </a:defRPr>
            </a:lvl5pPr>
            <a:lvl6pPr marL="2562377" indent="-232943" eaLnBrk="0" fontAlgn="base" hangingPunct="0">
              <a:spcBef>
                <a:spcPct val="0"/>
              </a:spcBef>
              <a:spcAft>
                <a:spcPct val="0"/>
              </a:spcAft>
              <a:defRPr>
                <a:solidFill>
                  <a:schemeClr val="tx1"/>
                </a:solidFill>
                <a:latin typeface="Times New Roman" pitchFamily="18" charset="0"/>
              </a:defRPr>
            </a:lvl6pPr>
            <a:lvl7pPr marL="3028264" indent="-232943" eaLnBrk="0" fontAlgn="base" hangingPunct="0">
              <a:spcBef>
                <a:spcPct val="0"/>
              </a:spcBef>
              <a:spcAft>
                <a:spcPct val="0"/>
              </a:spcAft>
              <a:defRPr>
                <a:solidFill>
                  <a:schemeClr val="tx1"/>
                </a:solidFill>
                <a:latin typeface="Times New Roman" pitchFamily="18" charset="0"/>
              </a:defRPr>
            </a:lvl7pPr>
            <a:lvl8pPr marL="3494151" indent="-232943" eaLnBrk="0" fontAlgn="base" hangingPunct="0">
              <a:spcBef>
                <a:spcPct val="0"/>
              </a:spcBef>
              <a:spcAft>
                <a:spcPct val="0"/>
              </a:spcAft>
              <a:defRPr>
                <a:solidFill>
                  <a:schemeClr val="tx1"/>
                </a:solidFill>
                <a:latin typeface="Times New Roman" pitchFamily="18" charset="0"/>
              </a:defRPr>
            </a:lvl8pPr>
            <a:lvl9pPr marL="3960038" indent="-232943"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0"/>
              </a:spcBef>
              <a:spcAft>
                <a:spcPct val="0"/>
              </a:spcAft>
            </a:pPr>
            <a:fld id="{2126C87A-75C5-4038-B20C-3AEE2D51FE21}" type="slidenum">
              <a:rPr lang="en-US" smtClean="0">
                <a:latin typeface="Calibri" pitchFamily="34" charset="0"/>
              </a:rPr>
              <a:pPr eaLnBrk="1" fontAlgn="base" hangingPunct="1">
                <a:spcBef>
                  <a:spcPct val="0"/>
                </a:spcBef>
                <a:spcAft>
                  <a:spcPct val="0"/>
                </a:spcAft>
              </a:pPr>
              <a:t>15</a:t>
            </a:fld>
            <a:endParaRPr lang="en-US" smtClean="0">
              <a:latin typeface="Calibri" pitchFamily="34" charset="0"/>
            </a:endParaRPr>
          </a:p>
        </p:txBody>
      </p:sp>
    </p:spTree>
    <p:extLst>
      <p:ext uri="{BB962C8B-B14F-4D97-AF65-F5344CB8AC3E}">
        <p14:creationId xmlns:p14="http://schemas.microsoft.com/office/powerpoint/2010/main" val="5199475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a:p>
            <a:pPr eaLnBrk="1" hangingPunct="1">
              <a:spcBef>
                <a:spcPct val="0"/>
              </a:spcBef>
            </a:pPr>
            <a:endParaRPr lang="en-US" dirty="0" smtClean="0"/>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defRPr>
            </a:lvl1pPr>
            <a:lvl2pPr marL="757066" indent="-291179" eaLnBrk="0" hangingPunct="0">
              <a:defRPr>
                <a:solidFill>
                  <a:schemeClr val="tx1"/>
                </a:solidFill>
                <a:latin typeface="Times New Roman" pitchFamily="18" charset="0"/>
              </a:defRPr>
            </a:lvl2pPr>
            <a:lvl3pPr marL="1164717" indent="-232943" eaLnBrk="0" hangingPunct="0">
              <a:defRPr>
                <a:solidFill>
                  <a:schemeClr val="tx1"/>
                </a:solidFill>
                <a:latin typeface="Times New Roman" pitchFamily="18" charset="0"/>
              </a:defRPr>
            </a:lvl3pPr>
            <a:lvl4pPr marL="1630604" indent="-232943" eaLnBrk="0" hangingPunct="0">
              <a:defRPr>
                <a:solidFill>
                  <a:schemeClr val="tx1"/>
                </a:solidFill>
                <a:latin typeface="Times New Roman" pitchFamily="18" charset="0"/>
              </a:defRPr>
            </a:lvl4pPr>
            <a:lvl5pPr marL="2096491" indent="-232943" eaLnBrk="0" hangingPunct="0">
              <a:defRPr>
                <a:solidFill>
                  <a:schemeClr val="tx1"/>
                </a:solidFill>
                <a:latin typeface="Times New Roman" pitchFamily="18" charset="0"/>
              </a:defRPr>
            </a:lvl5pPr>
            <a:lvl6pPr marL="2562377" indent="-232943" eaLnBrk="0" fontAlgn="base" hangingPunct="0">
              <a:spcBef>
                <a:spcPct val="0"/>
              </a:spcBef>
              <a:spcAft>
                <a:spcPct val="0"/>
              </a:spcAft>
              <a:defRPr>
                <a:solidFill>
                  <a:schemeClr val="tx1"/>
                </a:solidFill>
                <a:latin typeface="Times New Roman" pitchFamily="18" charset="0"/>
              </a:defRPr>
            </a:lvl6pPr>
            <a:lvl7pPr marL="3028264" indent="-232943" eaLnBrk="0" fontAlgn="base" hangingPunct="0">
              <a:spcBef>
                <a:spcPct val="0"/>
              </a:spcBef>
              <a:spcAft>
                <a:spcPct val="0"/>
              </a:spcAft>
              <a:defRPr>
                <a:solidFill>
                  <a:schemeClr val="tx1"/>
                </a:solidFill>
                <a:latin typeface="Times New Roman" pitchFamily="18" charset="0"/>
              </a:defRPr>
            </a:lvl7pPr>
            <a:lvl8pPr marL="3494151" indent="-232943" eaLnBrk="0" fontAlgn="base" hangingPunct="0">
              <a:spcBef>
                <a:spcPct val="0"/>
              </a:spcBef>
              <a:spcAft>
                <a:spcPct val="0"/>
              </a:spcAft>
              <a:defRPr>
                <a:solidFill>
                  <a:schemeClr val="tx1"/>
                </a:solidFill>
                <a:latin typeface="Times New Roman" pitchFamily="18" charset="0"/>
              </a:defRPr>
            </a:lvl8pPr>
            <a:lvl9pPr marL="3960038" indent="-232943"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0"/>
              </a:spcBef>
              <a:spcAft>
                <a:spcPct val="0"/>
              </a:spcAft>
            </a:pPr>
            <a:fld id="{2126C87A-75C5-4038-B20C-3AEE2D51FE21}" type="slidenum">
              <a:rPr lang="en-US" smtClean="0">
                <a:latin typeface="Calibri" pitchFamily="34" charset="0"/>
              </a:rPr>
              <a:pPr eaLnBrk="1" fontAlgn="base" hangingPunct="1">
                <a:spcBef>
                  <a:spcPct val="0"/>
                </a:spcBef>
                <a:spcAft>
                  <a:spcPct val="0"/>
                </a:spcAft>
              </a:pPr>
              <a:t>16</a:t>
            </a:fld>
            <a:endParaRPr lang="en-US" smtClean="0">
              <a:latin typeface="Calibri" pitchFamily="34" charset="0"/>
            </a:endParaRPr>
          </a:p>
        </p:txBody>
      </p:sp>
    </p:spTree>
    <p:extLst>
      <p:ext uri="{BB962C8B-B14F-4D97-AF65-F5344CB8AC3E}">
        <p14:creationId xmlns:p14="http://schemas.microsoft.com/office/powerpoint/2010/main" val="461636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This is a nice</a:t>
            </a:r>
            <a:r>
              <a:rPr lang="en-US" baseline="0" dirty="0" smtClean="0"/>
              <a:t> review of the different types of endocytosis.</a:t>
            </a:r>
            <a:endParaRPr lang="en-US" dirty="0" smtClean="0"/>
          </a:p>
          <a:p>
            <a:pPr eaLnBrk="1" hangingPunct="1">
              <a:spcBef>
                <a:spcPct val="0"/>
              </a:spcBef>
            </a:pPr>
            <a:endParaRPr lang="en-US" dirty="0" smtClean="0"/>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defRPr>
            </a:lvl1pPr>
            <a:lvl2pPr marL="757066" indent="-291179" eaLnBrk="0" hangingPunct="0">
              <a:defRPr>
                <a:solidFill>
                  <a:schemeClr val="tx1"/>
                </a:solidFill>
                <a:latin typeface="Times New Roman" pitchFamily="18" charset="0"/>
              </a:defRPr>
            </a:lvl2pPr>
            <a:lvl3pPr marL="1164717" indent="-232943" eaLnBrk="0" hangingPunct="0">
              <a:defRPr>
                <a:solidFill>
                  <a:schemeClr val="tx1"/>
                </a:solidFill>
                <a:latin typeface="Times New Roman" pitchFamily="18" charset="0"/>
              </a:defRPr>
            </a:lvl3pPr>
            <a:lvl4pPr marL="1630604" indent="-232943" eaLnBrk="0" hangingPunct="0">
              <a:defRPr>
                <a:solidFill>
                  <a:schemeClr val="tx1"/>
                </a:solidFill>
                <a:latin typeface="Times New Roman" pitchFamily="18" charset="0"/>
              </a:defRPr>
            </a:lvl4pPr>
            <a:lvl5pPr marL="2096491" indent="-232943" eaLnBrk="0" hangingPunct="0">
              <a:defRPr>
                <a:solidFill>
                  <a:schemeClr val="tx1"/>
                </a:solidFill>
                <a:latin typeface="Times New Roman" pitchFamily="18" charset="0"/>
              </a:defRPr>
            </a:lvl5pPr>
            <a:lvl6pPr marL="2562377" indent="-232943" eaLnBrk="0" fontAlgn="base" hangingPunct="0">
              <a:spcBef>
                <a:spcPct val="0"/>
              </a:spcBef>
              <a:spcAft>
                <a:spcPct val="0"/>
              </a:spcAft>
              <a:defRPr>
                <a:solidFill>
                  <a:schemeClr val="tx1"/>
                </a:solidFill>
                <a:latin typeface="Times New Roman" pitchFamily="18" charset="0"/>
              </a:defRPr>
            </a:lvl6pPr>
            <a:lvl7pPr marL="3028264" indent="-232943" eaLnBrk="0" fontAlgn="base" hangingPunct="0">
              <a:spcBef>
                <a:spcPct val="0"/>
              </a:spcBef>
              <a:spcAft>
                <a:spcPct val="0"/>
              </a:spcAft>
              <a:defRPr>
                <a:solidFill>
                  <a:schemeClr val="tx1"/>
                </a:solidFill>
                <a:latin typeface="Times New Roman" pitchFamily="18" charset="0"/>
              </a:defRPr>
            </a:lvl7pPr>
            <a:lvl8pPr marL="3494151" indent="-232943" eaLnBrk="0" fontAlgn="base" hangingPunct="0">
              <a:spcBef>
                <a:spcPct val="0"/>
              </a:spcBef>
              <a:spcAft>
                <a:spcPct val="0"/>
              </a:spcAft>
              <a:defRPr>
                <a:solidFill>
                  <a:schemeClr val="tx1"/>
                </a:solidFill>
                <a:latin typeface="Times New Roman" pitchFamily="18" charset="0"/>
              </a:defRPr>
            </a:lvl8pPr>
            <a:lvl9pPr marL="3960038" indent="-232943"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0"/>
              </a:spcBef>
              <a:spcAft>
                <a:spcPct val="0"/>
              </a:spcAft>
            </a:pPr>
            <a:fld id="{2126C87A-75C5-4038-B20C-3AEE2D51FE21}" type="slidenum">
              <a:rPr lang="en-US" smtClean="0">
                <a:latin typeface="Calibri" pitchFamily="34" charset="0"/>
              </a:rPr>
              <a:pPr eaLnBrk="1" fontAlgn="base" hangingPunct="1">
                <a:spcBef>
                  <a:spcPct val="0"/>
                </a:spcBef>
                <a:spcAft>
                  <a:spcPct val="0"/>
                </a:spcAft>
              </a:pPr>
              <a:t>17</a:t>
            </a:fld>
            <a:endParaRPr lang="en-US" smtClean="0">
              <a:latin typeface="Calibri" pitchFamily="34" charset="0"/>
            </a:endParaRPr>
          </a:p>
        </p:txBody>
      </p:sp>
    </p:spTree>
    <p:extLst>
      <p:ext uri="{BB962C8B-B14F-4D97-AF65-F5344CB8AC3E}">
        <p14:creationId xmlns:p14="http://schemas.microsoft.com/office/powerpoint/2010/main" val="1000992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a:p>
            <a:pPr eaLnBrk="1" hangingPunct="1">
              <a:spcBef>
                <a:spcPct val="0"/>
              </a:spcBef>
            </a:pPr>
            <a:endParaRPr lang="en-US" dirty="0" smtClean="0"/>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defRPr>
            </a:lvl1pPr>
            <a:lvl2pPr marL="757066" indent="-291179" eaLnBrk="0" hangingPunct="0">
              <a:defRPr>
                <a:solidFill>
                  <a:schemeClr val="tx1"/>
                </a:solidFill>
                <a:latin typeface="Times New Roman" pitchFamily="18" charset="0"/>
              </a:defRPr>
            </a:lvl2pPr>
            <a:lvl3pPr marL="1164717" indent="-232943" eaLnBrk="0" hangingPunct="0">
              <a:defRPr>
                <a:solidFill>
                  <a:schemeClr val="tx1"/>
                </a:solidFill>
                <a:latin typeface="Times New Roman" pitchFamily="18" charset="0"/>
              </a:defRPr>
            </a:lvl3pPr>
            <a:lvl4pPr marL="1630604" indent="-232943" eaLnBrk="0" hangingPunct="0">
              <a:defRPr>
                <a:solidFill>
                  <a:schemeClr val="tx1"/>
                </a:solidFill>
                <a:latin typeface="Times New Roman" pitchFamily="18" charset="0"/>
              </a:defRPr>
            </a:lvl4pPr>
            <a:lvl5pPr marL="2096491" indent="-232943" eaLnBrk="0" hangingPunct="0">
              <a:defRPr>
                <a:solidFill>
                  <a:schemeClr val="tx1"/>
                </a:solidFill>
                <a:latin typeface="Times New Roman" pitchFamily="18" charset="0"/>
              </a:defRPr>
            </a:lvl5pPr>
            <a:lvl6pPr marL="2562377" indent="-232943" eaLnBrk="0" fontAlgn="base" hangingPunct="0">
              <a:spcBef>
                <a:spcPct val="0"/>
              </a:spcBef>
              <a:spcAft>
                <a:spcPct val="0"/>
              </a:spcAft>
              <a:defRPr>
                <a:solidFill>
                  <a:schemeClr val="tx1"/>
                </a:solidFill>
                <a:latin typeface="Times New Roman" pitchFamily="18" charset="0"/>
              </a:defRPr>
            </a:lvl6pPr>
            <a:lvl7pPr marL="3028264" indent="-232943" eaLnBrk="0" fontAlgn="base" hangingPunct="0">
              <a:spcBef>
                <a:spcPct val="0"/>
              </a:spcBef>
              <a:spcAft>
                <a:spcPct val="0"/>
              </a:spcAft>
              <a:defRPr>
                <a:solidFill>
                  <a:schemeClr val="tx1"/>
                </a:solidFill>
                <a:latin typeface="Times New Roman" pitchFamily="18" charset="0"/>
              </a:defRPr>
            </a:lvl7pPr>
            <a:lvl8pPr marL="3494151" indent="-232943" eaLnBrk="0" fontAlgn="base" hangingPunct="0">
              <a:spcBef>
                <a:spcPct val="0"/>
              </a:spcBef>
              <a:spcAft>
                <a:spcPct val="0"/>
              </a:spcAft>
              <a:defRPr>
                <a:solidFill>
                  <a:schemeClr val="tx1"/>
                </a:solidFill>
                <a:latin typeface="Times New Roman" pitchFamily="18" charset="0"/>
              </a:defRPr>
            </a:lvl8pPr>
            <a:lvl9pPr marL="3960038" indent="-232943"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0"/>
              </a:spcBef>
              <a:spcAft>
                <a:spcPct val="0"/>
              </a:spcAft>
            </a:pPr>
            <a:fld id="{2126C87A-75C5-4038-B20C-3AEE2D51FE21}" type="slidenum">
              <a:rPr lang="en-US" smtClean="0">
                <a:latin typeface="Calibri" pitchFamily="34" charset="0"/>
              </a:rPr>
              <a:pPr eaLnBrk="1" fontAlgn="base" hangingPunct="1">
                <a:spcBef>
                  <a:spcPct val="0"/>
                </a:spcBef>
                <a:spcAft>
                  <a:spcPct val="0"/>
                </a:spcAft>
              </a:pPr>
              <a:t>18</a:t>
            </a:fld>
            <a:endParaRPr lang="en-US" smtClean="0">
              <a:latin typeface="Calibri" pitchFamily="34" charset="0"/>
            </a:endParaRPr>
          </a:p>
        </p:txBody>
      </p:sp>
    </p:spTree>
    <p:extLst>
      <p:ext uri="{BB962C8B-B14F-4D97-AF65-F5344CB8AC3E}">
        <p14:creationId xmlns:p14="http://schemas.microsoft.com/office/powerpoint/2010/main" val="12670464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Have students complete the chart without looking back at </a:t>
            </a:r>
            <a:r>
              <a:rPr lang="en-US" smtClean="0"/>
              <a:t>their notes…</a:t>
            </a:r>
            <a:endParaRPr lang="en-US" dirty="0" smtClean="0"/>
          </a:p>
          <a:p>
            <a:pPr eaLnBrk="1" hangingPunct="1">
              <a:spcBef>
                <a:spcPct val="0"/>
              </a:spcBef>
            </a:pPr>
            <a:endParaRPr lang="en-US" dirty="0" smtClean="0"/>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defRPr>
            </a:lvl1pPr>
            <a:lvl2pPr marL="757066" indent="-291179" eaLnBrk="0" hangingPunct="0">
              <a:defRPr>
                <a:solidFill>
                  <a:schemeClr val="tx1"/>
                </a:solidFill>
                <a:latin typeface="Times New Roman" pitchFamily="18" charset="0"/>
              </a:defRPr>
            </a:lvl2pPr>
            <a:lvl3pPr marL="1164717" indent="-232943" eaLnBrk="0" hangingPunct="0">
              <a:defRPr>
                <a:solidFill>
                  <a:schemeClr val="tx1"/>
                </a:solidFill>
                <a:latin typeface="Times New Roman" pitchFamily="18" charset="0"/>
              </a:defRPr>
            </a:lvl3pPr>
            <a:lvl4pPr marL="1630604" indent="-232943" eaLnBrk="0" hangingPunct="0">
              <a:defRPr>
                <a:solidFill>
                  <a:schemeClr val="tx1"/>
                </a:solidFill>
                <a:latin typeface="Times New Roman" pitchFamily="18" charset="0"/>
              </a:defRPr>
            </a:lvl4pPr>
            <a:lvl5pPr marL="2096491" indent="-232943" eaLnBrk="0" hangingPunct="0">
              <a:defRPr>
                <a:solidFill>
                  <a:schemeClr val="tx1"/>
                </a:solidFill>
                <a:latin typeface="Times New Roman" pitchFamily="18" charset="0"/>
              </a:defRPr>
            </a:lvl5pPr>
            <a:lvl6pPr marL="2562377" indent="-232943" eaLnBrk="0" fontAlgn="base" hangingPunct="0">
              <a:spcBef>
                <a:spcPct val="0"/>
              </a:spcBef>
              <a:spcAft>
                <a:spcPct val="0"/>
              </a:spcAft>
              <a:defRPr>
                <a:solidFill>
                  <a:schemeClr val="tx1"/>
                </a:solidFill>
                <a:latin typeface="Times New Roman" pitchFamily="18" charset="0"/>
              </a:defRPr>
            </a:lvl6pPr>
            <a:lvl7pPr marL="3028264" indent="-232943" eaLnBrk="0" fontAlgn="base" hangingPunct="0">
              <a:spcBef>
                <a:spcPct val="0"/>
              </a:spcBef>
              <a:spcAft>
                <a:spcPct val="0"/>
              </a:spcAft>
              <a:defRPr>
                <a:solidFill>
                  <a:schemeClr val="tx1"/>
                </a:solidFill>
                <a:latin typeface="Times New Roman" pitchFamily="18" charset="0"/>
              </a:defRPr>
            </a:lvl7pPr>
            <a:lvl8pPr marL="3494151" indent="-232943" eaLnBrk="0" fontAlgn="base" hangingPunct="0">
              <a:spcBef>
                <a:spcPct val="0"/>
              </a:spcBef>
              <a:spcAft>
                <a:spcPct val="0"/>
              </a:spcAft>
              <a:defRPr>
                <a:solidFill>
                  <a:schemeClr val="tx1"/>
                </a:solidFill>
                <a:latin typeface="Times New Roman" pitchFamily="18" charset="0"/>
              </a:defRPr>
            </a:lvl8pPr>
            <a:lvl9pPr marL="3960038" indent="-232943"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0"/>
              </a:spcBef>
              <a:spcAft>
                <a:spcPct val="0"/>
              </a:spcAft>
            </a:pPr>
            <a:fld id="{2126C87A-75C5-4038-B20C-3AEE2D51FE21}" type="slidenum">
              <a:rPr lang="en-US" smtClean="0">
                <a:latin typeface="Calibri" pitchFamily="34" charset="0"/>
              </a:rPr>
              <a:pPr eaLnBrk="1" fontAlgn="base" hangingPunct="1">
                <a:spcBef>
                  <a:spcPct val="0"/>
                </a:spcBef>
                <a:spcAft>
                  <a:spcPct val="0"/>
                </a:spcAft>
              </a:pPr>
              <a:t>19</a:t>
            </a:fld>
            <a:endParaRPr lang="en-US" smtClean="0">
              <a:latin typeface="Calibri" pitchFamily="34" charset="0"/>
            </a:endParaRPr>
          </a:p>
        </p:txBody>
      </p:sp>
    </p:spTree>
    <p:extLst>
      <p:ext uri="{BB962C8B-B14F-4D97-AF65-F5344CB8AC3E}">
        <p14:creationId xmlns:p14="http://schemas.microsoft.com/office/powerpoint/2010/main" val="8773481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defRPr>
            </a:lvl1pPr>
            <a:lvl2pPr marL="757066" indent="-291179" eaLnBrk="0" hangingPunct="0">
              <a:defRPr>
                <a:solidFill>
                  <a:schemeClr val="tx1"/>
                </a:solidFill>
                <a:latin typeface="Times New Roman" pitchFamily="18" charset="0"/>
              </a:defRPr>
            </a:lvl2pPr>
            <a:lvl3pPr marL="1164717" indent="-232943" eaLnBrk="0" hangingPunct="0">
              <a:defRPr>
                <a:solidFill>
                  <a:schemeClr val="tx1"/>
                </a:solidFill>
                <a:latin typeface="Times New Roman" pitchFamily="18" charset="0"/>
              </a:defRPr>
            </a:lvl3pPr>
            <a:lvl4pPr marL="1630604" indent="-232943" eaLnBrk="0" hangingPunct="0">
              <a:defRPr>
                <a:solidFill>
                  <a:schemeClr val="tx1"/>
                </a:solidFill>
                <a:latin typeface="Times New Roman" pitchFamily="18" charset="0"/>
              </a:defRPr>
            </a:lvl4pPr>
            <a:lvl5pPr marL="2096491" indent="-232943" eaLnBrk="0" hangingPunct="0">
              <a:defRPr>
                <a:solidFill>
                  <a:schemeClr val="tx1"/>
                </a:solidFill>
                <a:latin typeface="Times New Roman" pitchFamily="18" charset="0"/>
              </a:defRPr>
            </a:lvl5pPr>
            <a:lvl6pPr marL="2562377" indent="-232943" eaLnBrk="0" fontAlgn="base" hangingPunct="0">
              <a:spcBef>
                <a:spcPct val="0"/>
              </a:spcBef>
              <a:spcAft>
                <a:spcPct val="0"/>
              </a:spcAft>
              <a:defRPr>
                <a:solidFill>
                  <a:schemeClr val="tx1"/>
                </a:solidFill>
                <a:latin typeface="Times New Roman" pitchFamily="18" charset="0"/>
              </a:defRPr>
            </a:lvl6pPr>
            <a:lvl7pPr marL="3028264" indent="-232943" eaLnBrk="0" fontAlgn="base" hangingPunct="0">
              <a:spcBef>
                <a:spcPct val="0"/>
              </a:spcBef>
              <a:spcAft>
                <a:spcPct val="0"/>
              </a:spcAft>
              <a:defRPr>
                <a:solidFill>
                  <a:schemeClr val="tx1"/>
                </a:solidFill>
                <a:latin typeface="Times New Roman" pitchFamily="18" charset="0"/>
              </a:defRPr>
            </a:lvl7pPr>
            <a:lvl8pPr marL="3494151" indent="-232943" eaLnBrk="0" fontAlgn="base" hangingPunct="0">
              <a:spcBef>
                <a:spcPct val="0"/>
              </a:spcBef>
              <a:spcAft>
                <a:spcPct val="0"/>
              </a:spcAft>
              <a:defRPr>
                <a:solidFill>
                  <a:schemeClr val="tx1"/>
                </a:solidFill>
                <a:latin typeface="Times New Roman" pitchFamily="18" charset="0"/>
              </a:defRPr>
            </a:lvl8pPr>
            <a:lvl9pPr marL="3960038" indent="-232943"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0"/>
              </a:spcBef>
              <a:spcAft>
                <a:spcPct val="0"/>
              </a:spcAft>
            </a:pPr>
            <a:fld id="{2126C87A-75C5-4038-B20C-3AEE2D51FE21}" type="slidenum">
              <a:rPr lang="en-US" smtClean="0">
                <a:latin typeface="Calibri" pitchFamily="34" charset="0"/>
              </a:rPr>
              <a:pPr eaLnBrk="1" fontAlgn="base" hangingPunct="1">
                <a:spcBef>
                  <a:spcPct val="0"/>
                </a:spcBef>
                <a:spcAft>
                  <a:spcPct val="0"/>
                </a:spcAft>
              </a:pPr>
              <a:t>2</a:t>
            </a:fld>
            <a:endParaRPr lang="en-US" smtClean="0">
              <a:latin typeface="Calibri" pitchFamily="34" charset="0"/>
            </a:endParaRPr>
          </a:p>
        </p:txBody>
      </p:sp>
    </p:spTree>
    <p:extLst>
      <p:ext uri="{BB962C8B-B14F-4D97-AF65-F5344CB8AC3E}">
        <p14:creationId xmlns:p14="http://schemas.microsoft.com/office/powerpoint/2010/main" val="19332635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defRPr>
            </a:lvl1pPr>
            <a:lvl2pPr marL="757066" indent="-291179" eaLnBrk="0" hangingPunct="0">
              <a:defRPr>
                <a:solidFill>
                  <a:schemeClr val="tx1"/>
                </a:solidFill>
                <a:latin typeface="Times New Roman" pitchFamily="18" charset="0"/>
              </a:defRPr>
            </a:lvl2pPr>
            <a:lvl3pPr marL="1164717" indent="-232943" eaLnBrk="0" hangingPunct="0">
              <a:defRPr>
                <a:solidFill>
                  <a:schemeClr val="tx1"/>
                </a:solidFill>
                <a:latin typeface="Times New Roman" pitchFamily="18" charset="0"/>
              </a:defRPr>
            </a:lvl3pPr>
            <a:lvl4pPr marL="1630604" indent="-232943" eaLnBrk="0" hangingPunct="0">
              <a:defRPr>
                <a:solidFill>
                  <a:schemeClr val="tx1"/>
                </a:solidFill>
                <a:latin typeface="Times New Roman" pitchFamily="18" charset="0"/>
              </a:defRPr>
            </a:lvl4pPr>
            <a:lvl5pPr marL="2096491" indent="-232943" eaLnBrk="0" hangingPunct="0">
              <a:defRPr>
                <a:solidFill>
                  <a:schemeClr val="tx1"/>
                </a:solidFill>
                <a:latin typeface="Times New Roman" pitchFamily="18" charset="0"/>
              </a:defRPr>
            </a:lvl5pPr>
            <a:lvl6pPr marL="2562377" indent="-232943" eaLnBrk="0" fontAlgn="base" hangingPunct="0">
              <a:spcBef>
                <a:spcPct val="0"/>
              </a:spcBef>
              <a:spcAft>
                <a:spcPct val="0"/>
              </a:spcAft>
              <a:defRPr>
                <a:solidFill>
                  <a:schemeClr val="tx1"/>
                </a:solidFill>
                <a:latin typeface="Times New Roman" pitchFamily="18" charset="0"/>
              </a:defRPr>
            </a:lvl6pPr>
            <a:lvl7pPr marL="3028264" indent="-232943" eaLnBrk="0" fontAlgn="base" hangingPunct="0">
              <a:spcBef>
                <a:spcPct val="0"/>
              </a:spcBef>
              <a:spcAft>
                <a:spcPct val="0"/>
              </a:spcAft>
              <a:defRPr>
                <a:solidFill>
                  <a:schemeClr val="tx1"/>
                </a:solidFill>
                <a:latin typeface="Times New Roman" pitchFamily="18" charset="0"/>
              </a:defRPr>
            </a:lvl7pPr>
            <a:lvl8pPr marL="3494151" indent="-232943" eaLnBrk="0" fontAlgn="base" hangingPunct="0">
              <a:spcBef>
                <a:spcPct val="0"/>
              </a:spcBef>
              <a:spcAft>
                <a:spcPct val="0"/>
              </a:spcAft>
              <a:defRPr>
                <a:solidFill>
                  <a:schemeClr val="tx1"/>
                </a:solidFill>
                <a:latin typeface="Times New Roman" pitchFamily="18" charset="0"/>
              </a:defRPr>
            </a:lvl8pPr>
            <a:lvl9pPr marL="3960038" indent="-232943"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0"/>
              </a:spcBef>
              <a:spcAft>
                <a:spcPct val="0"/>
              </a:spcAft>
            </a:pPr>
            <a:fld id="{2927FB55-AE90-4EA5-88D2-D44258322BEF}" type="slidenum">
              <a:rPr lang="en-US" smtClean="0">
                <a:latin typeface="Calibri" pitchFamily="34" charset="0"/>
              </a:rPr>
              <a:pPr eaLnBrk="1" fontAlgn="base" hangingPunct="1">
                <a:spcBef>
                  <a:spcPct val="0"/>
                </a:spcBef>
                <a:spcAft>
                  <a:spcPct val="0"/>
                </a:spcAft>
              </a:pPr>
              <a:t>3</a:t>
            </a:fld>
            <a:endParaRPr lang="en-US" smtClean="0">
              <a:latin typeface="Calibri" pitchFamily="34" charset="0"/>
            </a:endParaRPr>
          </a:p>
        </p:txBody>
      </p:sp>
    </p:spTree>
    <p:extLst>
      <p:ext uri="{BB962C8B-B14F-4D97-AF65-F5344CB8AC3E}">
        <p14:creationId xmlns:p14="http://schemas.microsoft.com/office/powerpoint/2010/main" val="27311953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1774" eaLnBrk="1" hangingPunct="1">
              <a:spcBef>
                <a:spcPct val="0"/>
              </a:spcBef>
              <a:defRPr/>
            </a:pPr>
            <a:r>
              <a:rPr lang="en-US" dirty="0">
                <a:solidFill>
                  <a:schemeClr val="bg1"/>
                </a:solidFill>
              </a:rPr>
              <a:t>Passive diffusion- the membrane is permeable to the molecules involved (CO</a:t>
            </a:r>
            <a:r>
              <a:rPr lang="en-US" baseline="-25000" dirty="0">
                <a:solidFill>
                  <a:schemeClr val="bg1"/>
                </a:solidFill>
              </a:rPr>
              <a:t>2</a:t>
            </a:r>
            <a:r>
              <a:rPr lang="en-US" dirty="0">
                <a:solidFill>
                  <a:schemeClr val="bg1"/>
                </a:solidFill>
              </a:rPr>
              <a:t>, O</a:t>
            </a:r>
            <a:r>
              <a:rPr lang="en-US" baseline="-25000" dirty="0">
                <a:solidFill>
                  <a:schemeClr val="bg1"/>
                </a:solidFill>
              </a:rPr>
              <a:t>2</a:t>
            </a:r>
            <a:r>
              <a:rPr lang="en-US" dirty="0">
                <a:solidFill>
                  <a:schemeClr val="bg1"/>
                </a:solidFill>
              </a:rPr>
              <a:t>, </a:t>
            </a:r>
            <a:r>
              <a:rPr lang="en-US" dirty="0" err="1">
                <a:solidFill>
                  <a:schemeClr val="bg1"/>
                </a:solidFill>
              </a:rPr>
              <a:t>etc</a:t>
            </a:r>
            <a:r>
              <a:rPr lang="en-US" dirty="0">
                <a:solidFill>
                  <a:schemeClr val="bg1"/>
                </a:solidFill>
              </a:rPr>
              <a:t>).  Predicting the net movement is as if there was no membrane at all.  The molecules move from high to low concentration.</a:t>
            </a:r>
          </a:p>
          <a:p>
            <a:pPr defTabSz="931774" eaLnBrk="1" hangingPunct="1">
              <a:spcBef>
                <a:spcPct val="0"/>
              </a:spcBef>
              <a:defRPr/>
            </a:pPr>
            <a:endParaRPr lang="en-US" dirty="0">
              <a:solidFill>
                <a:schemeClr val="bg1"/>
              </a:solidFill>
            </a:endParaRPr>
          </a:p>
          <a:p>
            <a:pPr defTabSz="931774" eaLnBrk="1" hangingPunct="1">
              <a:spcBef>
                <a:spcPct val="0"/>
              </a:spcBef>
              <a:defRPr/>
            </a:pPr>
            <a:r>
              <a:rPr lang="en-US" dirty="0">
                <a:solidFill>
                  <a:schemeClr val="bg1"/>
                </a:solidFill>
              </a:rPr>
              <a:t>Connect this movement to free energy.  The red molecules in the final system are more disorganized.  There has been an increase in entropy.  Entropy is the driving force for the net movement of the molecules, if you will.</a:t>
            </a:r>
          </a:p>
          <a:p>
            <a:pPr eaLnBrk="1" hangingPunct="1">
              <a:spcBef>
                <a:spcPct val="0"/>
              </a:spcBef>
            </a:pPr>
            <a:endParaRPr lang="en-US" b="0" dirty="0" smtClean="0"/>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defRPr>
            </a:lvl1pPr>
            <a:lvl2pPr marL="757066" indent="-291179" eaLnBrk="0" hangingPunct="0">
              <a:defRPr>
                <a:solidFill>
                  <a:schemeClr val="tx1"/>
                </a:solidFill>
                <a:latin typeface="Times New Roman" pitchFamily="18" charset="0"/>
              </a:defRPr>
            </a:lvl2pPr>
            <a:lvl3pPr marL="1164717" indent="-232943" eaLnBrk="0" hangingPunct="0">
              <a:defRPr>
                <a:solidFill>
                  <a:schemeClr val="tx1"/>
                </a:solidFill>
                <a:latin typeface="Times New Roman" pitchFamily="18" charset="0"/>
              </a:defRPr>
            </a:lvl3pPr>
            <a:lvl4pPr marL="1630604" indent="-232943" eaLnBrk="0" hangingPunct="0">
              <a:defRPr>
                <a:solidFill>
                  <a:schemeClr val="tx1"/>
                </a:solidFill>
                <a:latin typeface="Times New Roman" pitchFamily="18" charset="0"/>
              </a:defRPr>
            </a:lvl4pPr>
            <a:lvl5pPr marL="2096491" indent="-232943" eaLnBrk="0" hangingPunct="0">
              <a:defRPr>
                <a:solidFill>
                  <a:schemeClr val="tx1"/>
                </a:solidFill>
                <a:latin typeface="Times New Roman" pitchFamily="18" charset="0"/>
              </a:defRPr>
            </a:lvl5pPr>
            <a:lvl6pPr marL="2562377" indent="-232943" eaLnBrk="0" fontAlgn="base" hangingPunct="0">
              <a:spcBef>
                <a:spcPct val="0"/>
              </a:spcBef>
              <a:spcAft>
                <a:spcPct val="0"/>
              </a:spcAft>
              <a:defRPr>
                <a:solidFill>
                  <a:schemeClr val="tx1"/>
                </a:solidFill>
                <a:latin typeface="Times New Roman" pitchFamily="18" charset="0"/>
              </a:defRPr>
            </a:lvl6pPr>
            <a:lvl7pPr marL="3028264" indent="-232943" eaLnBrk="0" fontAlgn="base" hangingPunct="0">
              <a:spcBef>
                <a:spcPct val="0"/>
              </a:spcBef>
              <a:spcAft>
                <a:spcPct val="0"/>
              </a:spcAft>
              <a:defRPr>
                <a:solidFill>
                  <a:schemeClr val="tx1"/>
                </a:solidFill>
                <a:latin typeface="Times New Roman" pitchFamily="18" charset="0"/>
              </a:defRPr>
            </a:lvl7pPr>
            <a:lvl8pPr marL="3494151" indent="-232943" eaLnBrk="0" fontAlgn="base" hangingPunct="0">
              <a:spcBef>
                <a:spcPct val="0"/>
              </a:spcBef>
              <a:spcAft>
                <a:spcPct val="0"/>
              </a:spcAft>
              <a:defRPr>
                <a:solidFill>
                  <a:schemeClr val="tx1"/>
                </a:solidFill>
                <a:latin typeface="Times New Roman" pitchFamily="18" charset="0"/>
              </a:defRPr>
            </a:lvl8pPr>
            <a:lvl9pPr marL="3960038" indent="-232943"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0"/>
              </a:spcBef>
              <a:spcAft>
                <a:spcPct val="0"/>
              </a:spcAft>
            </a:pPr>
            <a:fld id="{5E244DB9-ADBB-4BC8-87D0-B2361D23E65B}" type="slidenum">
              <a:rPr lang="en-US" smtClean="0">
                <a:latin typeface="Calibri" pitchFamily="34" charset="0"/>
              </a:rPr>
              <a:pPr eaLnBrk="1" fontAlgn="base" hangingPunct="1">
                <a:spcBef>
                  <a:spcPct val="0"/>
                </a:spcBef>
                <a:spcAft>
                  <a:spcPct val="0"/>
                </a:spcAft>
              </a:pPr>
              <a:t>4</a:t>
            </a:fld>
            <a:endParaRPr lang="en-US" smtClean="0">
              <a:latin typeface="Calibri" pitchFamily="34" charset="0"/>
            </a:endParaRPr>
          </a:p>
        </p:txBody>
      </p:sp>
    </p:spTree>
    <p:extLst>
      <p:ext uri="{BB962C8B-B14F-4D97-AF65-F5344CB8AC3E}">
        <p14:creationId xmlns:p14="http://schemas.microsoft.com/office/powerpoint/2010/main" val="1666993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1774" eaLnBrk="1" hangingPunct="1">
              <a:spcBef>
                <a:spcPct val="0"/>
              </a:spcBef>
              <a:defRPr/>
            </a:pPr>
            <a:r>
              <a:rPr lang="en-US" dirty="0">
                <a:solidFill>
                  <a:schemeClr val="accent4">
                    <a:lumMod val="75000"/>
                  </a:schemeClr>
                </a:solidFill>
              </a:rPr>
              <a:t>Facilitated diffusion-  the membrane is not permeable to the smaller molecules involved (glucose, amino acids etc.).  These molecules need a transport protein to transport the molecule across the membrane. </a:t>
            </a:r>
          </a:p>
          <a:p>
            <a:pPr defTabSz="931774" eaLnBrk="1" hangingPunct="1">
              <a:spcBef>
                <a:spcPct val="0"/>
              </a:spcBef>
              <a:defRPr/>
            </a:pPr>
            <a:endParaRPr lang="en-US" dirty="0">
              <a:solidFill>
                <a:schemeClr val="accent4">
                  <a:lumMod val="75000"/>
                </a:schemeClr>
              </a:solidFill>
            </a:endParaRPr>
          </a:p>
          <a:p>
            <a:pPr defTabSz="931774" eaLnBrk="1" hangingPunct="1">
              <a:spcBef>
                <a:spcPct val="0"/>
              </a:spcBef>
              <a:defRPr/>
            </a:pPr>
            <a:r>
              <a:rPr lang="en-US" dirty="0">
                <a:solidFill>
                  <a:schemeClr val="accent4">
                    <a:lumMod val="75000"/>
                  </a:schemeClr>
                </a:solidFill>
              </a:rPr>
              <a:t>Predicting the net movement of the molecules is like predicting the movement of molecules during passive diffusion.   The net movement of the molecules is from an area of higher concentration to an area of lower concentration.</a:t>
            </a:r>
          </a:p>
          <a:p>
            <a:pPr defTabSz="931774" eaLnBrk="1" hangingPunct="1">
              <a:spcBef>
                <a:spcPct val="0"/>
              </a:spcBef>
              <a:defRPr/>
            </a:pPr>
            <a:endParaRPr lang="en-US" dirty="0">
              <a:solidFill>
                <a:schemeClr val="accent4">
                  <a:lumMod val="75000"/>
                </a:schemeClr>
              </a:solidFill>
            </a:endParaRPr>
          </a:p>
          <a:p>
            <a:pPr defTabSz="931774" eaLnBrk="1" hangingPunct="1">
              <a:spcBef>
                <a:spcPct val="0"/>
              </a:spcBef>
              <a:defRPr/>
            </a:pPr>
            <a:r>
              <a:rPr lang="en-US" dirty="0">
                <a:solidFill>
                  <a:schemeClr val="accent4">
                    <a:lumMod val="75000"/>
                  </a:schemeClr>
                </a:solidFill>
              </a:rPr>
              <a:t>The protein carriers (permeases) may take the form of a channel that allows certain molecules with a certain shape to enter the cytoplasm and others may take the form of a carrier protein that changes conformational shape to move the molecules across. Facilitated diffusion and passive diffusion are also called passive transport since no energy in the form of ATP is needed.</a:t>
            </a:r>
          </a:p>
          <a:p>
            <a:pPr eaLnBrk="1" hangingPunct="1">
              <a:spcBef>
                <a:spcPct val="0"/>
              </a:spcBef>
            </a:pPr>
            <a:endParaRPr lang="en-US" b="0" dirty="0" smtClean="0"/>
          </a:p>
          <a:p>
            <a:pPr eaLnBrk="1" hangingPunct="1">
              <a:spcBef>
                <a:spcPct val="0"/>
              </a:spcBef>
            </a:pPr>
            <a:endParaRPr lang="en-US" b="0" dirty="0" smtClean="0"/>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defRPr>
            </a:lvl1pPr>
            <a:lvl2pPr marL="757066" indent="-291179" eaLnBrk="0" hangingPunct="0">
              <a:defRPr>
                <a:solidFill>
                  <a:schemeClr val="tx1"/>
                </a:solidFill>
                <a:latin typeface="Times New Roman" pitchFamily="18" charset="0"/>
              </a:defRPr>
            </a:lvl2pPr>
            <a:lvl3pPr marL="1164717" indent="-232943" eaLnBrk="0" hangingPunct="0">
              <a:defRPr>
                <a:solidFill>
                  <a:schemeClr val="tx1"/>
                </a:solidFill>
                <a:latin typeface="Times New Roman" pitchFamily="18" charset="0"/>
              </a:defRPr>
            </a:lvl3pPr>
            <a:lvl4pPr marL="1630604" indent="-232943" eaLnBrk="0" hangingPunct="0">
              <a:defRPr>
                <a:solidFill>
                  <a:schemeClr val="tx1"/>
                </a:solidFill>
                <a:latin typeface="Times New Roman" pitchFamily="18" charset="0"/>
              </a:defRPr>
            </a:lvl4pPr>
            <a:lvl5pPr marL="2096491" indent="-232943" eaLnBrk="0" hangingPunct="0">
              <a:defRPr>
                <a:solidFill>
                  <a:schemeClr val="tx1"/>
                </a:solidFill>
                <a:latin typeface="Times New Roman" pitchFamily="18" charset="0"/>
              </a:defRPr>
            </a:lvl5pPr>
            <a:lvl6pPr marL="2562377" indent="-232943" eaLnBrk="0" fontAlgn="base" hangingPunct="0">
              <a:spcBef>
                <a:spcPct val="0"/>
              </a:spcBef>
              <a:spcAft>
                <a:spcPct val="0"/>
              </a:spcAft>
              <a:defRPr>
                <a:solidFill>
                  <a:schemeClr val="tx1"/>
                </a:solidFill>
                <a:latin typeface="Times New Roman" pitchFamily="18" charset="0"/>
              </a:defRPr>
            </a:lvl6pPr>
            <a:lvl7pPr marL="3028264" indent="-232943" eaLnBrk="0" fontAlgn="base" hangingPunct="0">
              <a:spcBef>
                <a:spcPct val="0"/>
              </a:spcBef>
              <a:spcAft>
                <a:spcPct val="0"/>
              </a:spcAft>
              <a:defRPr>
                <a:solidFill>
                  <a:schemeClr val="tx1"/>
                </a:solidFill>
                <a:latin typeface="Times New Roman" pitchFamily="18" charset="0"/>
              </a:defRPr>
            </a:lvl7pPr>
            <a:lvl8pPr marL="3494151" indent="-232943" eaLnBrk="0" fontAlgn="base" hangingPunct="0">
              <a:spcBef>
                <a:spcPct val="0"/>
              </a:spcBef>
              <a:spcAft>
                <a:spcPct val="0"/>
              </a:spcAft>
              <a:defRPr>
                <a:solidFill>
                  <a:schemeClr val="tx1"/>
                </a:solidFill>
                <a:latin typeface="Times New Roman" pitchFamily="18" charset="0"/>
              </a:defRPr>
            </a:lvl8pPr>
            <a:lvl9pPr marL="3960038" indent="-232943"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0"/>
              </a:spcBef>
              <a:spcAft>
                <a:spcPct val="0"/>
              </a:spcAft>
            </a:pPr>
            <a:fld id="{2126C87A-75C5-4038-B20C-3AEE2D51FE21}" type="slidenum">
              <a:rPr lang="en-US" smtClean="0">
                <a:latin typeface="Calibri" pitchFamily="34" charset="0"/>
              </a:rPr>
              <a:pPr eaLnBrk="1" fontAlgn="base" hangingPunct="1">
                <a:spcBef>
                  <a:spcPct val="0"/>
                </a:spcBef>
                <a:spcAft>
                  <a:spcPct val="0"/>
                </a:spcAft>
              </a:pPr>
              <a:t>5</a:t>
            </a:fld>
            <a:endParaRPr lang="en-US" smtClean="0">
              <a:latin typeface="Calibri" pitchFamily="34" charset="0"/>
            </a:endParaRPr>
          </a:p>
        </p:txBody>
      </p:sp>
    </p:spTree>
    <p:extLst>
      <p:ext uri="{BB962C8B-B14F-4D97-AF65-F5344CB8AC3E}">
        <p14:creationId xmlns:p14="http://schemas.microsoft.com/office/powerpoint/2010/main" val="23564355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a:p>
            <a:pPr eaLnBrk="1" hangingPunct="1">
              <a:spcBef>
                <a:spcPct val="0"/>
              </a:spcBef>
            </a:pPr>
            <a:endParaRPr lang="en-US" dirty="0" smtClean="0"/>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defRPr>
            </a:lvl1pPr>
            <a:lvl2pPr marL="757066" indent="-291179" eaLnBrk="0" hangingPunct="0">
              <a:defRPr>
                <a:solidFill>
                  <a:schemeClr val="tx1"/>
                </a:solidFill>
                <a:latin typeface="Times New Roman" pitchFamily="18" charset="0"/>
              </a:defRPr>
            </a:lvl2pPr>
            <a:lvl3pPr marL="1164717" indent="-232943" eaLnBrk="0" hangingPunct="0">
              <a:defRPr>
                <a:solidFill>
                  <a:schemeClr val="tx1"/>
                </a:solidFill>
                <a:latin typeface="Times New Roman" pitchFamily="18" charset="0"/>
              </a:defRPr>
            </a:lvl3pPr>
            <a:lvl4pPr marL="1630604" indent="-232943" eaLnBrk="0" hangingPunct="0">
              <a:defRPr>
                <a:solidFill>
                  <a:schemeClr val="tx1"/>
                </a:solidFill>
                <a:latin typeface="Times New Roman" pitchFamily="18" charset="0"/>
              </a:defRPr>
            </a:lvl4pPr>
            <a:lvl5pPr marL="2096491" indent="-232943" eaLnBrk="0" hangingPunct="0">
              <a:defRPr>
                <a:solidFill>
                  <a:schemeClr val="tx1"/>
                </a:solidFill>
                <a:latin typeface="Times New Roman" pitchFamily="18" charset="0"/>
              </a:defRPr>
            </a:lvl5pPr>
            <a:lvl6pPr marL="2562377" indent="-232943" eaLnBrk="0" fontAlgn="base" hangingPunct="0">
              <a:spcBef>
                <a:spcPct val="0"/>
              </a:spcBef>
              <a:spcAft>
                <a:spcPct val="0"/>
              </a:spcAft>
              <a:defRPr>
                <a:solidFill>
                  <a:schemeClr val="tx1"/>
                </a:solidFill>
                <a:latin typeface="Times New Roman" pitchFamily="18" charset="0"/>
              </a:defRPr>
            </a:lvl6pPr>
            <a:lvl7pPr marL="3028264" indent="-232943" eaLnBrk="0" fontAlgn="base" hangingPunct="0">
              <a:spcBef>
                <a:spcPct val="0"/>
              </a:spcBef>
              <a:spcAft>
                <a:spcPct val="0"/>
              </a:spcAft>
              <a:defRPr>
                <a:solidFill>
                  <a:schemeClr val="tx1"/>
                </a:solidFill>
                <a:latin typeface="Times New Roman" pitchFamily="18" charset="0"/>
              </a:defRPr>
            </a:lvl7pPr>
            <a:lvl8pPr marL="3494151" indent="-232943" eaLnBrk="0" fontAlgn="base" hangingPunct="0">
              <a:spcBef>
                <a:spcPct val="0"/>
              </a:spcBef>
              <a:spcAft>
                <a:spcPct val="0"/>
              </a:spcAft>
              <a:defRPr>
                <a:solidFill>
                  <a:schemeClr val="tx1"/>
                </a:solidFill>
                <a:latin typeface="Times New Roman" pitchFamily="18" charset="0"/>
              </a:defRPr>
            </a:lvl8pPr>
            <a:lvl9pPr marL="3960038" indent="-232943"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0"/>
              </a:spcBef>
              <a:spcAft>
                <a:spcPct val="0"/>
              </a:spcAft>
            </a:pPr>
            <a:fld id="{2126C87A-75C5-4038-B20C-3AEE2D51FE21}" type="slidenum">
              <a:rPr lang="en-US" smtClean="0">
                <a:latin typeface="Calibri" pitchFamily="34" charset="0"/>
              </a:rPr>
              <a:pPr eaLnBrk="1" fontAlgn="base" hangingPunct="1">
                <a:spcBef>
                  <a:spcPct val="0"/>
                </a:spcBef>
                <a:spcAft>
                  <a:spcPct val="0"/>
                </a:spcAft>
              </a:pPr>
              <a:t>6</a:t>
            </a:fld>
            <a:endParaRPr lang="en-US" smtClean="0">
              <a:latin typeface="Calibri" pitchFamily="34" charset="0"/>
            </a:endParaRPr>
          </a:p>
        </p:txBody>
      </p:sp>
    </p:spTree>
    <p:extLst>
      <p:ext uri="{BB962C8B-B14F-4D97-AF65-F5344CB8AC3E}">
        <p14:creationId xmlns:p14="http://schemas.microsoft.com/office/powerpoint/2010/main" val="24929726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a:p>
            <a:pPr eaLnBrk="1" hangingPunct="1">
              <a:spcBef>
                <a:spcPct val="0"/>
              </a:spcBef>
            </a:pPr>
            <a:endParaRPr lang="en-US" dirty="0" smtClean="0"/>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defRPr>
            </a:lvl1pPr>
            <a:lvl2pPr marL="757066" indent="-291179" eaLnBrk="0" hangingPunct="0">
              <a:defRPr>
                <a:solidFill>
                  <a:schemeClr val="tx1"/>
                </a:solidFill>
                <a:latin typeface="Times New Roman" pitchFamily="18" charset="0"/>
              </a:defRPr>
            </a:lvl2pPr>
            <a:lvl3pPr marL="1164717" indent="-232943" eaLnBrk="0" hangingPunct="0">
              <a:defRPr>
                <a:solidFill>
                  <a:schemeClr val="tx1"/>
                </a:solidFill>
                <a:latin typeface="Times New Roman" pitchFamily="18" charset="0"/>
              </a:defRPr>
            </a:lvl3pPr>
            <a:lvl4pPr marL="1630604" indent="-232943" eaLnBrk="0" hangingPunct="0">
              <a:defRPr>
                <a:solidFill>
                  <a:schemeClr val="tx1"/>
                </a:solidFill>
                <a:latin typeface="Times New Roman" pitchFamily="18" charset="0"/>
              </a:defRPr>
            </a:lvl4pPr>
            <a:lvl5pPr marL="2096491" indent="-232943" eaLnBrk="0" hangingPunct="0">
              <a:defRPr>
                <a:solidFill>
                  <a:schemeClr val="tx1"/>
                </a:solidFill>
                <a:latin typeface="Times New Roman" pitchFamily="18" charset="0"/>
              </a:defRPr>
            </a:lvl5pPr>
            <a:lvl6pPr marL="2562377" indent="-232943" eaLnBrk="0" fontAlgn="base" hangingPunct="0">
              <a:spcBef>
                <a:spcPct val="0"/>
              </a:spcBef>
              <a:spcAft>
                <a:spcPct val="0"/>
              </a:spcAft>
              <a:defRPr>
                <a:solidFill>
                  <a:schemeClr val="tx1"/>
                </a:solidFill>
                <a:latin typeface="Times New Roman" pitchFamily="18" charset="0"/>
              </a:defRPr>
            </a:lvl6pPr>
            <a:lvl7pPr marL="3028264" indent="-232943" eaLnBrk="0" fontAlgn="base" hangingPunct="0">
              <a:spcBef>
                <a:spcPct val="0"/>
              </a:spcBef>
              <a:spcAft>
                <a:spcPct val="0"/>
              </a:spcAft>
              <a:defRPr>
                <a:solidFill>
                  <a:schemeClr val="tx1"/>
                </a:solidFill>
                <a:latin typeface="Times New Roman" pitchFamily="18" charset="0"/>
              </a:defRPr>
            </a:lvl7pPr>
            <a:lvl8pPr marL="3494151" indent="-232943" eaLnBrk="0" fontAlgn="base" hangingPunct="0">
              <a:spcBef>
                <a:spcPct val="0"/>
              </a:spcBef>
              <a:spcAft>
                <a:spcPct val="0"/>
              </a:spcAft>
              <a:defRPr>
                <a:solidFill>
                  <a:schemeClr val="tx1"/>
                </a:solidFill>
                <a:latin typeface="Times New Roman" pitchFamily="18" charset="0"/>
              </a:defRPr>
            </a:lvl8pPr>
            <a:lvl9pPr marL="3960038" indent="-232943"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0"/>
              </a:spcBef>
              <a:spcAft>
                <a:spcPct val="0"/>
              </a:spcAft>
            </a:pPr>
            <a:fld id="{2126C87A-75C5-4038-B20C-3AEE2D51FE21}" type="slidenum">
              <a:rPr lang="en-US" smtClean="0">
                <a:latin typeface="Calibri" pitchFamily="34" charset="0"/>
              </a:rPr>
              <a:pPr eaLnBrk="1" fontAlgn="base" hangingPunct="1">
                <a:spcBef>
                  <a:spcPct val="0"/>
                </a:spcBef>
                <a:spcAft>
                  <a:spcPct val="0"/>
                </a:spcAft>
              </a:pPr>
              <a:t>7</a:t>
            </a:fld>
            <a:endParaRPr lang="en-US" smtClean="0">
              <a:latin typeface="Calibri" pitchFamily="34" charset="0"/>
            </a:endParaRPr>
          </a:p>
        </p:txBody>
      </p:sp>
    </p:spTree>
    <p:extLst>
      <p:ext uri="{BB962C8B-B14F-4D97-AF65-F5344CB8AC3E}">
        <p14:creationId xmlns:p14="http://schemas.microsoft.com/office/powerpoint/2010/main" val="221857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In</a:t>
            </a:r>
            <a:r>
              <a:rPr lang="en-US" baseline="0" dirty="0" smtClean="0"/>
              <a:t> the second example a proton pump is pumping out H</a:t>
            </a:r>
            <a:r>
              <a:rPr lang="en-US" baseline="30000" dirty="0" smtClean="0"/>
              <a:t>+ </a:t>
            </a:r>
            <a:r>
              <a:rPr lang="en-US" baseline="0" dirty="0" smtClean="0"/>
              <a:t>by active transport.  Those H</a:t>
            </a:r>
            <a:r>
              <a:rPr lang="en-US" baseline="30000" dirty="0" smtClean="0"/>
              <a:t>+</a:t>
            </a:r>
            <a:r>
              <a:rPr lang="en-US" baseline="0" dirty="0" smtClean="0"/>
              <a:t> ions are used in conjunction with sucrose to move sucrose back into the cell. </a:t>
            </a:r>
          </a:p>
          <a:p>
            <a:pPr eaLnBrk="1" hangingPunct="1">
              <a:spcBef>
                <a:spcPct val="0"/>
              </a:spcBef>
            </a:pPr>
            <a:endParaRPr lang="en-US" baseline="0" dirty="0" smtClean="0"/>
          </a:p>
          <a:p>
            <a:pPr eaLnBrk="1" hangingPunct="1">
              <a:spcBef>
                <a:spcPct val="0"/>
              </a:spcBef>
            </a:pPr>
            <a:r>
              <a:rPr lang="en-US" baseline="0" dirty="0" smtClean="0"/>
              <a:t>The driving force moving the H</a:t>
            </a:r>
            <a:r>
              <a:rPr lang="en-US" baseline="30000" dirty="0" smtClean="0"/>
              <a:t>+</a:t>
            </a:r>
            <a:r>
              <a:rPr lang="en-US" baseline="0" dirty="0" smtClean="0"/>
              <a:t> ions is the concentration gradient (high concentration to low concentration) and the attraction of the positive H</a:t>
            </a:r>
            <a:r>
              <a:rPr lang="en-US" baseline="30000" dirty="0" smtClean="0"/>
              <a:t>+</a:t>
            </a:r>
            <a:r>
              <a:rPr lang="en-US" baseline="0" dirty="0" smtClean="0"/>
              <a:t> ions to the negative charges on the other side of the membrane. </a:t>
            </a:r>
            <a:endParaRPr lang="en-US" dirty="0" smtClean="0"/>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defRPr>
            </a:lvl1pPr>
            <a:lvl2pPr marL="757066" indent="-291179" eaLnBrk="0" hangingPunct="0">
              <a:defRPr>
                <a:solidFill>
                  <a:schemeClr val="tx1"/>
                </a:solidFill>
                <a:latin typeface="Times New Roman" pitchFamily="18" charset="0"/>
              </a:defRPr>
            </a:lvl2pPr>
            <a:lvl3pPr marL="1164717" indent="-232943" eaLnBrk="0" hangingPunct="0">
              <a:defRPr>
                <a:solidFill>
                  <a:schemeClr val="tx1"/>
                </a:solidFill>
                <a:latin typeface="Times New Roman" pitchFamily="18" charset="0"/>
              </a:defRPr>
            </a:lvl3pPr>
            <a:lvl4pPr marL="1630604" indent="-232943" eaLnBrk="0" hangingPunct="0">
              <a:defRPr>
                <a:solidFill>
                  <a:schemeClr val="tx1"/>
                </a:solidFill>
                <a:latin typeface="Times New Roman" pitchFamily="18" charset="0"/>
              </a:defRPr>
            </a:lvl4pPr>
            <a:lvl5pPr marL="2096491" indent="-232943" eaLnBrk="0" hangingPunct="0">
              <a:defRPr>
                <a:solidFill>
                  <a:schemeClr val="tx1"/>
                </a:solidFill>
                <a:latin typeface="Times New Roman" pitchFamily="18" charset="0"/>
              </a:defRPr>
            </a:lvl5pPr>
            <a:lvl6pPr marL="2562377" indent="-232943" eaLnBrk="0" fontAlgn="base" hangingPunct="0">
              <a:spcBef>
                <a:spcPct val="0"/>
              </a:spcBef>
              <a:spcAft>
                <a:spcPct val="0"/>
              </a:spcAft>
              <a:defRPr>
                <a:solidFill>
                  <a:schemeClr val="tx1"/>
                </a:solidFill>
                <a:latin typeface="Times New Roman" pitchFamily="18" charset="0"/>
              </a:defRPr>
            </a:lvl6pPr>
            <a:lvl7pPr marL="3028264" indent="-232943" eaLnBrk="0" fontAlgn="base" hangingPunct="0">
              <a:spcBef>
                <a:spcPct val="0"/>
              </a:spcBef>
              <a:spcAft>
                <a:spcPct val="0"/>
              </a:spcAft>
              <a:defRPr>
                <a:solidFill>
                  <a:schemeClr val="tx1"/>
                </a:solidFill>
                <a:latin typeface="Times New Roman" pitchFamily="18" charset="0"/>
              </a:defRPr>
            </a:lvl7pPr>
            <a:lvl8pPr marL="3494151" indent="-232943" eaLnBrk="0" fontAlgn="base" hangingPunct="0">
              <a:spcBef>
                <a:spcPct val="0"/>
              </a:spcBef>
              <a:spcAft>
                <a:spcPct val="0"/>
              </a:spcAft>
              <a:defRPr>
                <a:solidFill>
                  <a:schemeClr val="tx1"/>
                </a:solidFill>
                <a:latin typeface="Times New Roman" pitchFamily="18" charset="0"/>
              </a:defRPr>
            </a:lvl8pPr>
            <a:lvl9pPr marL="3960038" indent="-232943"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0"/>
              </a:spcBef>
              <a:spcAft>
                <a:spcPct val="0"/>
              </a:spcAft>
            </a:pPr>
            <a:fld id="{2126C87A-75C5-4038-B20C-3AEE2D51FE21}" type="slidenum">
              <a:rPr lang="en-US" smtClean="0">
                <a:latin typeface="Calibri" pitchFamily="34" charset="0"/>
              </a:rPr>
              <a:pPr eaLnBrk="1" fontAlgn="base" hangingPunct="1">
                <a:spcBef>
                  <a:spcPct val="0"/>
                </a:spcBef>
                <a:spcAft>
                  <a:spcPct val="0"/>
                </a:spcAft>
              </a:pPr>
              <a:t>8</a:t>
            </a:fld>
            <a:endParaRPr lang="en-US" smtClean="0">
              <a:latin typeface="Calibri" pitchFamily="34" charset="0"/>
            </a:endParaRPr>
          </a:p>
        </p:txBody>
      </p:sp>
    </p:spTree>
    <p:extLst>
      <p:ext uri="{BB962C8B-B14F-4D97-AF65-F5344CB8AC3E}">
        <p14:creationId xmlns:p14="http://schemas.microsoft.com/office/powerpoint/2010/main" val="38269890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t>Osmosis is a special case of diffusion involving the movement of water.  When the membrane is impermeable to certain molecules and they are not in equilibrium, water will move across the membrane “to help reach equilibrium.”  Water is moving from high free energy to low free energy. </a:t>
            </a:r>
          </a:p>
          <a:p>
            <a:pPr eaLnBrk="1" hangingPunct="1">
              <a:spcBef>
                <a:spcPct val="0"/>
              </a:spcBef>
            </a:pPr>
            <a:r>
              <a:rPr lang="en-US" dirty="0"/>
              <a:t>"Water likes to dilute".</a:t>
            </a:r>
            <a:br>
              <a:rPr lang="en-US" dirty="0"/>
            </a:br>
            <a:endParaRPr lang="en-US" b="0" dirty="0" smtClean="0"/>
          </a:p>
          <a:p>
            <a:pPr eaLnBrk="1" hangingPunct="1">
              <a:spcBef>
                <a:spcPct val="0"/>
              </a:spcBef>
            </a:pPr>
            <a:endParaRPr lang="en-US" b="0" dirty="0" smtClean="0"/>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defRPr>
            </a:lvl1pPr>
            <a:lvl2pPr marL="757066" indent="-291179" eaLnBrk="0" hangingPunct="0">
              <a:defRPr>
                <a:solidFill>
                  <a:schemeClr val="tx1"/>
                </a:solidFill>
                <a:latin typeface="Times New Roman" pitchFamily="18" charset="0"/>
              </a:defRPr>
            </a:lvl2pPr>
            <a:lvl3pPr marL="1164717" indent="-232943" eaLnBrk="0" hangingPunct="0">
              <a:defRPr>
                <a:solidFill>
                  <a:schemeClr val="tx1"/>
                </a:solidFill>
                <a:latin typeface="Times New Roman" pitchFamily="18" charset="0"/>
              </a:defRPr>
            </a:lvl3pPr>
            <a:lvl4pPr marL="1630604" indent="-232943" eaLnBrk="0" hangingPunct="0">
              <a:defRPr>
                <a:solidFill>
                  <a:schemeClr val="tx1"/>
                </a:solidFill>
                <a:latin typeface="Times New Roman" pitchFamily="18" charset="0"/>
              </a:defRPr>
            </a:lvl4pPr>
            <a:lvl5pPr marL="2096491" indent="-232943" eaLnBrk="0" hangingPunct="0">
              <a:defRPr>
                <a:solidFill>
                  <a:schemeClr val="tx1"/>
                </a:solidFill>
                <a:latin typeface="Times New Roman" pitchFamily="18" charset="0"/>
              </a:defRPr>
            </a:lvl5pPr>
            <a:lvl6pPr marL="2562377" indent="-232943" eaLnBrk="0" fontAlgn="base" hangingPunct="0">
              <a:spcBef>
                <a:spcPct val="0"/>
              </a:spcBef>
              <a:spcAft>
                <a:spcPct val="0"/>
              </a:spcAft>
              <a:defRPr>
                <a:solidFill>
                  <a:schemeClr val="tx1"/>
                </a:solidFill>
                <a:latin typeface="Times New Roman" pitchFamily="18" charset="0"/>
              </a:defRPr>
            </a:lvl6pPr>
            <a:lvl7pPr marL="3028264" indent="-232943" eaLnBrk="0" fontAlgn="base" hangingPunct="0">
              <a:spcBef>
                <a:spcPct val="0"/>
              </a:spcBef>
              <a:spcAft>
                <a:spcPct val="0"/>
              </a:spcAft>
              <a:defRPr>
                <a:solidFill>
                  <a:schemeClr val="tx1"/>
                </a:solidFill>
                <a:latin typeface="Times New Roman" pitchFamily="18" charset="0"/>
              </a:defRPr>
            </a:lvl7pPr>
            <a:lvl8pPr marL="3494151" indent="-232943" eaLnBrk="0" fontAlgn="base" hangingPunct="0">
              <a:spcBef>
                <a:spcPct val="0"/>
              </a:spcBef>
              <a:spcAft>
                <a:spcPct val="0"/>
              </a:spcAft>
              <a:defRPr>
                <a:solidFill>
                  <a:schemeClr val="tx1"/>
                </a:solidFill>
                <a:latin typeface="Times New Roman" pitchFamily="18" charset="0"/>
              </a:defRPr>
            </a:lvl8pPr>
            <a:lvl9pPr marL="3960038" indent="-232943"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0"/>
              </a:spcBef>
              <a:spcAft>
                <a:spcPct val="0"/>
              </a:spcAft>
            </a:pPr>
            <a:fld id="{2126C87A-75C5-4038-B20C-3AEE2D51FE21}" type="slidenum">
              <a:rPr lang="en-US" smtClean="0">
                <a:latin typeface="Calibri" pitchFamily="34" charset="0"/>
              </a:rPr>
              <a:pPr eaLnBrk="1" fontAlgn="base" hangingPunct="1">
                <a:spcBef>
                  <a:spcPct val="0"/>
                </a:spcBef>
                <a:spcAft>
                  <a:spcPct val="0"/>
                </a:spcAft>
              </a:pPr>
              <a:t>9</a:t>
            </a:fld>
            <a:endParaRPr lang="en-US" smtClean="0">
              <a:latin typeface="Calibri" pitchFamily="34" charset="0"/>
            </a:endParaRPr>
          </a:p>
        </p:txBody>
      </p:sp>
    </p:spTree>
    <p:extLst>
      <p:ext uri="{BB962C8B-B14F-4D97-AF65-F5344CB8AC3E}">
        <p14:creationId xmlns:p14="http://schemas.microsoft.com/office/powerpoint/2010/main" val="22303482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ea typeface="+mn-ea"/>
              </a:defRPr>
            </a:lvl1pPr>
          </a:lstStyle>
          <a:p>
            <a:pPr>
              <a:defRPr/>
            </a:pPr>
            <a:fld id="{3A1BDEBB-F1F3-44D2-B11F-9A1C696D5CD2}" type="datetime1">
              <a:rPr lang="en-US"/>
              <a:pPr>
                <a:defRPr/>
              </a:pPr>
              <a:t>10/17/2017</a:t>
            </a:fld>
            <a:endParaRPr lang="en-US" dirty="0"/>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ea typeface="+mn-ea"/>
              </a:defRPr>
            </a:lvl1pPr>
          </a:lstStyle>
          <a:p>
            <a:pPr>
              <a:defRPr/>
            </a:pPr>
            <a:fld id="{6B65E703-B938-4DC4-8DB3-C8DC4502335C}" type="slidenum">
              <a:rPr lang="en-US"/>
              <a:pPr>
                <a:defRPr/>
              </a:pPr>
              <a:t>‹#›</a:t>
            </a:fld>
            <a:endParaRPr lang="en-US" dirty="0"/>
          </a:p>
        </p:txBody>
      </p:sp>
    </p:spTree>
    <p:extLst>
      <p:ext uri="{BB962C8B-B14F-4D97-AF65-F5344CB8AC3E}">
        <p14:creationId xmlns:p14="http://schemas.microsoft.com/office/powerpoint/2010/main" val="16878973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ea typeface="+mn-ea"/>
              </a:defRPr>
            </a:lvl1pPr>
          </a:lstStyle>
          <a:p>
            <a:pPr>
              <a:defRPr/>
            </a:pPr>
            <a:fld id="{AE185205-18FE-4C7D-8543-66021E6E700C}" type="datetime1">
              <a:rPr lang="en-US"/>
              <a:pPr>
                <a:defRPr/>
              </a:pPr>
              <a:t>10/17/2017</a:t>
            </a:fld>
            <a:endParaRPr lang="en-US" dirty="0"/>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ea typeface="+mn-ea"/>
              </a:defRPr>
            </a:lvl1pPr>
          </a:lstStyle>
          <a:p>
            <a:pPr>
              <a:defRPr/>
            </a:pPr>
            <a:fld id="{3DD3C139-7645-4550-BF80-7A53D5EAA254}" type="slidenum">
              <a:rPr lang="en-US"/>
              <a:pPr>
                <a:defRPr/>
              </a:pPr>
              <a:t>‹#›</a:t>
            </a:fld>
            <a:endParaRPr lang="en-US" dirty="0"/>
          </a:p>
        </p:txBody>
      </p:sp>
    </p:spTree>
    <p:extLst>
      <p:ext uri="{BB962C8B-B14F-4D97-AF65-F5344CB8AC3E}">
        <p14:creationId xmlns:p14="http://schemas.microsoft.com/office/powerpoint/2010/main" val="3024428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ea typeface="+mn-ea"/>
              </a:defRPr>
            </a:lvl1pPr>
          </a:lstStyle>
          <a:p>
            <a:pPr>
              <a:defRPr/>
            </a:pPr>
            <a:fld id="{305E4F19-1CB1-4312-AE69-3626FF2DB4AD}" type="datetime1">
              <a:rPr lang="en-US"/>
              <a:pPr>
                <a:defRPr/>
              </a:pPr>
              <a:t>10/17/2017</a:t>
            </a:fld>
            <a:endParaRPr lang="en-US" dirty="0"/>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ea typeface="+mn-ea"/>
              </a:defRPr>
            </a:lvl1pPr>
          </a:lstStyle>
          <a:p>
            <a:pPr>
              <a:defRPr/>
            </a:pPr>
            <a:fld id="{5E93C040-12B9-451F-871D-3C92F328C606}" type="slidenum">
              <a:rPr lang="en-US"/>
              <a:pPr>
                <a:defRPr/>
              </a:pPr>
              <a:t>‹#›</a:t>
            </a:fld>
            <a:endParaRPr lang="en-US" dirty="0"/>
          </a:p>
        </p:txBody>
      </p:sp>
    </p:spTree>
    <p:extLst>
      <p:ext uri="{BB962C8B-B14F-4D97-AF65-F5344CB8AC3E}">
        <p14:creationId xmlns:p14="http://schemas.microsoft.com/office/powerpoint/2010/main" val="3439484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ea typeface="+mn-ea"/>
              </a:defRPr>
            </a:lvl1pPr>
          </a:lstStyle>
          <a:p>
            <a:pPr>
              <a:defRPr/>
            </a:pPr>
            <a:fld id="{1642FE95-653D-47C7-9396-86AC1D48898A}" type="datetime1">
              <a:rPr lang="en-US"/>
              <a:pPr>
                <a:defRPr/>
              </a:pPr>
              <a:t>10/17/2017</a:t>
            </a:fld>
            <a:endParaRPr lang="en-US" dirty="0"/>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a:xfrm>
            <a:off x="6553200" y="6477000"/>
            <a:ext cx="2133600" cy="365125"/>
          </a:xfrm>
        </p:spPr>
        <p:txBody>
          <a:bodyPr/>
          <a:lstStyle>
            <a:lvl1pPr fontAlgn="auto">
              <a:spcBef>
                <a:spcPts val="0"/>
              </a:spcBef>
              <a:spcAft>
                <a:spcPts val="0"/>
              </a:spcAft>
              <a:defRPr>
                <a:ea typeface="+mn-ea"/>
              </a:defRPr>
            </a:lvl1pPr>
          </a:lstStyle>
          <a:p>
            <a:pPr>
              <a:defRPr/>
            </a:pPr>
            <a:fld id="{5CF6B517-D3E5-4040-BCB1-F91E7A7AD24F}" type="slidenum">
              <a:rPr lang="en-US"/>
              <a:pPr>
                <a:defRPr/>
              </a:pPr>
              <a:t>‹#›</a:t>
            </a:fld>
            <a:endParaRPr lang="en-US" dirty="0"/>
          </a:p>
        </p:txBody>
      </p:sp>
    </p:spTree>
    <p:extLst>
      <p:ext uri="{BB962C8B-B14F-4D97-AF65-F5344CB8AC3E}">
        <p14:creationId xmlns:p14="http://schemas.microsoft.com/office/powerpoint/2010/main" val="2093252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auto">
              <a:spcBef>
                <a:spcPts val="0"/>
              </a:spcBef>
              <a:spcAft>
                <a:spcPts val="0"/>
              </a:spcAft>
              <a:defRPr>
                <a:ea typeface="+mn-ea"/>
              </a:defRPr>
            </a:lvl1pPr>
          </a:lstStyle>
          <a:p>
            <a:pPr>
              <a:defRPr/>
            </a:pPr>
            <a:fld id="{02D305FA-D7FD-4162-9A4F-E31CFB254852}" type="datetime1">
              <a:rPr lang="en-US"/>
              <a:pPr>
                <a:defRPr/>
              </a:pPr>
              <a:t>10/17/2017</a:t>
            </a:fld>
            <a:endParaRPr lang="en-US" dirty="0"/>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ea typeface="+mn-ea"/>
              </a:defRPr>
            </a:lvl1pPr>
          </a:lstStyle>
          <a:p>
            <a:pPr>
              <a:defRPr/>
            </a:pPr>
            <a:fld id="{5B036599-3C36-4F0D-8EBE-6CDAE7796DF7}" type="slidenum">
              <a:rPr lang="en-US"/>
              <a:pPr>
                <a:defRPr/>
              </a:pPr>
              <a:t>‹#›</a:t>
            </a:fld>
            <a:endParaRPr lang="en-US" dirty="0"/>
          </a:p>
        </p:txBody>
      </p:sp>
    </p:spTree>
    <p:extLst>
      <p:ext uri="{BB962C8B-B14F-4D97-AF65-F5344CB8AC3E}">
        <p14:creationId xmlns:p14="http://schemas.microsoft.com/office/powerpoint/2010/main" val="23021870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fontAlgn="auto">
              <a:spcBef>
                <a:spcPts val="0"/>
              </a:spcBef>
              <a:spcAft>
                <a:spcPts val="0"/>
              </a:spcAft>
              <a:defRPr>
                <a:ea typeface="+mn-ea"/>
              </a:defRPr>
            </a:lvl1pPr>
          </a:lstStyle>
          <a:p>
            <a:pPr>
              <a:defRPr/>
            </a:pPr>
            <a:fld id="{4E353AB3-FD31-4133-86EE-8322627ADFFA}" type="datetime1">
              <a:rPr lang="en-US"/>
              <a:pPr>
                <a:defRPr/>
              </a:pPr>
              <a:t>10/17/2017</a:t>
            </a:fld>
            <a:endParaRPr lang="en-US" dirty="0"/>
          </a:p>
        </p:txBody>
      </p:sp>
      <p:sp>
        <p:nvSpPr>
          <p:cNvPr id="6"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5"/>
          <p:cNvSpPr>
            <a:spLocks noGrp="1"/>
          </p:cNvSpPr>
          <p:nvPr>
            <p:ph type="sldNum" sz="quarter" idx="12"/>
          </p:nvPr>
        </p:nvSpPr>
        <p:spPr/>
        <p:txBody>
          <a:bodyPr/>
          <a:lstStyle>
            <a:lvl1pPr fontAlgn="auto">
              <a:spcBef>
                <a:spcPts val="0"/>
              </a:spcBef>
              <a:spcAft>
                <a:spcPts val="0"/>
              </a:spcAft>
              <a:defRPr>
                <a:ea typeface="+mn-ea"/>
              </a:defRPr>
            </a:lvl1pPr>
          </a:lstStyle>
          <a:p>
            <a:pPr>
              <a:defRPr/>
            </a:pPr>
            <a:fld id="{3CC9FE20-4D5C-4D4B-8FCB-A912CC6E0E2B}" type="slidenum">
              <a:rPr lang="en-US"/>
              <a:pPr>
                <a:defRPr/>
              </a:pPr>
              <a:t>‹#›</a:t>
            </a:fld>
            <a:endParaRPr lang="en-US" dirty="0"/>
          </a:p>
        </p:txBody>
      </p:sp>
    </p:spTree>
    <p:extLst>
      <p:ext uri="{BB962C8B-B14F-4D97-AF65-F5344CB8AC3E}">
        <p14:creationId xmlns:p14="http://schemas.microsoft.com/office/powerpoint/2010/main" val="1231328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fontAlgn="auto">
              <a:spcBef>
                <a:spcPts val="0"/>
              </a:spcBef>
              <a:spcAft>
                <a:spcPts val="0"/>
              </a:spcAft>
              <a:defRPr>
                <a:ea typeface="+mn-ea"/>
              </a:defRPr>
            </a:lvl1pPr>
          </a:lstStyle>
          <a:p>
            <a:pPr>
              <a:defRPr/>
            </a:pPr>
            <a:fld id="{99055C11-F9AC-448A-9906-5DEAAF693435}" type="datetime1">
              <a:rPr lang="en-US"/>
              <a:pPr>
                <a:defRPr/>
              </a:pPr>
              <a:t>10/17/2017</a:t>
            </a:fld>
            <a:endParaRPr lang="en-US" dirty="0"/>
          </a:p>
        </p:txBody>
      </p:sp>
      <p:sp>
        <p:nvSpPr>
          <p:cNvPr id="8"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9" name="Slide Number Placeholder 5"/>
          <p:cNvSpPr>
            <a:spLocks noGrp="1"/>
          </p:cNvSpPr>
          <p:nvPr>
            <p:ph type="sldNum" sz="quarter" idx="12"/>
          </p:nvPr>
        </p:nvSpPr>
        <p:spPr/>
        <p:txBody>
          <a:bodyPr/>
          <a:lstStyle>
            <a:lvl1pPr fontAlgn="auto">
              <a:spcBef>
                <a:spcPts val="0"/>
              </a:spcBef>
              <a:spcAft>
                <a:spcPts val="0"/>
              </a:spcAft>
              <a:defRPr>
                <a:ea typeface="+mn-ea"/>
              </a:defRPr>
            </a:lvl1pPr>
          </a:lstStyle>
          <a:p>
            <a:pPr>
              <a:defRPr/>
            </a:pPr>
            <a:fld id="{41357996-C00C-48CF-BF1A-9401AB7E1362}" type="slidenum">
              <a:rPr lang="en-US"/>
              <a:pPr>
                <a:defRPr/>
              </a:pPr>
              <a:t>‹#›</a:t>
            </a:fld>
            <a:endParaRPr lang="en-US" dirty="0"/>
          </a:p>
        </p:txBody>
      </p:sp>
    </p:spTree>
    <p:extLst>
      <p:ext uri="{BB962C8B-B14F-4D97-AF65-F5344CB8AC3E}">
        <p14:creationId xmlns:p14="http://schemas.microsoft.com/office/powerpoint/2010/main" val="28648957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fontAlgn="auto">
              <a:spcBef>
                <a:spcPts val="0"/>
              </a:spcBef>
              <a:spcAft>
                <a:spcPts val="0"/>
              </a:spcAft>
              <a:defRPr>
                <a:ea typeface="+mn-ea"/>
              </a:defRPr>
            </a:lvl1pPr>
          </a:lstStyle>
          <a:p>
            <a:pPr>
              <a:defRPr/>
            </a:pPr>
            <a:fld id="{E6615905-7DE3-48BF-A001-2F61974CFC67}" type="datetime1">
              <a:rPr lang="en-US"/>
              <a:pPr>
                <a:defRPr/>
              </a:pPr>
              <a:t>10/17/2017</a:t>
            </a:fld>
            <a:endParaRPr lang="en-US" dirty="0"/>
          </a:p>
        </p:txBody>
      </p:sp>
      <p:sp>
        <p:nvSpPr>
          <p:cNvPr id="4"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5" name="Slide Number Placeholder 5"/>
          <p:cNvSpPr>
            <a:spLocks noGrp="1"/>
          </p:cNvSpPr>
          <p:nvPr>
            <p:ph type="sldNum" sz="quarter" idx="12"/>
          </p:nvPr>
        </p:nvSpPr>
        <p:spPr/>
        <p:txBody>
          <a:bodyPr/>
          <a:lstStyle>
            <a:lvl1pPr fontAlgn="auto">
              <a:spcBef>
                <a:spcPts val="0"/>
              </a:spcBef>
              <a:spcAft>
                <a:spcPts val="0"/>
              </a:spcAft>
              <a:defRPr>
                <a:ea typeface="+mn-ea"/>
              </a:defRPr>
            </a:lvl1pPr>
          </a:lstStyle>
          <a:p>
            <a:pPr>
              <a:defRPr/>
            </a:pPr>
            <a:fld id="{7561F5DF-1CD5-4449-96C0-498A894364C7}" type="slidenum">
              <a:rPr lang="en-US"/>
              <a:pPr>
                <a:defRPr/>
              </a:pPr>
              <a:t>‹#›</a:t>
            </a:fld>
            <a:endParaRPr lang="en-US" dirty="0"/>
          </a:p>
        </p:txBody>
      </p:sp>
    </p:spTree>
    <p:extLst>
      <p:ext uri="{BB962C8B-B14F-4D97-AF65-F5344CB8AC3E}">
        <p14:creationId xmlns:p14="http://schemas.microsoft.com/office/powerpoint/2010/main" val="1439298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fontAlgn="auto">
              <a:spcBef>
                <a:spcPts val="0"/>
              </a:spcBef>
              <a:spcAft>
                <a:spcPts val="0"/>
              </a:spcAft>
              <a:defRPr>
                <a:ea typeface="+mn-ea"/>
              </a:defRPr>
            </a:lvl1pPr>
          </a:lstStyle>
          <a:p>
            <a:pPr>
              <a:defRPr/>
            </a:pPr>
            <a:fld id="{19925E10-57EC-4FD5-8F83-15CD38BB2DE6}" type="datetime1">
              <a:rPr lang="en-US"/>
              <a:pPr>
                <a:defRPr/>
              </a:pPr>
              <a:t>10/17/2017</a:t>
            </a:fld>
            <a:endParaRPr lang="en-US" dirty="0"/>
          </a:p>
        </p:txBody>
      </p:sp>
      <p:sp>
        <p:nvSpPr>
          <p:cNvPr id="3"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4" name="Slide Number Placeholder 5"/>
          <p:cNvSpPr>
            <a:spLocks noGrp="1"/>
          </p:cNvSpPr>
          <p:nvPr>
            <p:ph type="sldNum" sz="quarter" idx="12"/>
          </p:nvPr>
        </p:nvSpPr>
        <p:spPr/>
        <p:txBody>
          <a:bodyPr/>
          <a:lstStyle>
            <a:lvl1pPr fontAlgn="auto">
              <a:spcBef>
                <a:spcPts val="0"/>
              </a:spcBef>
              <a:spcAft>
                <a:spcPts val="0"/>
              </a:spcAft>
              <a:defRPr>
                <a:ea typeface="+mn-ea"/>
              </a:defRPr>
            </a:lvl1pPr>
          </a:lstStyle>
          <a:p>
            <a:pPr>
              <a:defRPr/>
            </a:pPr>
            <a:fld id="{8DCF9BB1-CC4F-4C33-95F7-4C5D72CE9549}" type="slidenum">
              <a:rPr lang="en-US"/>
              <a:pPr>
                <a:defRPr/>
              </a:pPr>
              <a:t>‹#›</a:t>
            </a:fld>
            <a:endParaRPr lang="en-US" dirty="0"/>
          </a:p>
        </p:txBody>
      </p:sp>
    </p:spTree>
    <p:extLst>
      <p:ext uri="{BB962C8B-B14F-4D97-AF65-F5344CB8AC3E}">
        <p14:creationId xmlns:p14="http://schemas.microsoft.com/office/powerpoint/2010/main" val="1924771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fontAlgn="auto">
              <a:spcBef>
                <a:spcPts val="0"/>
              </a:spcBef>
              <a:spcAft>
                <a:spcPts val="0"/>
              </a:spcAft>
              <a:defRPr>
                <a:ea typeface="+mn-ea"/>
              </a:defRPr>
            </a:lvl1pPr>
          </a:lstStyle>
          <a:p>
            <a:pPr>
              <a:defRPr/>
            </a:pPr>
            <a:fld id="{A691CF09-3F3E-4970-ABD5-A039006F07CE}" type="datetime1">
              <a:rPr lang="en-US"/>
              <a:pPr>
                <a:defRPr/>
              </a:pPr>
              <a:t>10/17/2017</a:t>
            </a:fld>
            <a:endParaRPr lang="en-US" dirty="0"/>
          </a:p>
        </p:txBody>
      </p:sp>
      <p:sp>
        <p:nvSpPr>
          <p:cNvPr id="6"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5"/>
          <p:cNvSpPr>
            <a:spLocks noGrp="1"/>
          </p:cNvSpPr>
          <p:nvPr>
            <p:ph type="sldNum" sz="quarter" idx="12"/>
          </p:nvPr>
        </p:nvSpPr>
        <p:spPr/>
        <p:txBody>
          <a:bodyPr/>
          <a:lstStyle>
            <a:lvl1pPr fontAlgn="auto">
              <a:spcBef>
                <a:spcPts val="0"/>
              </a:spcBef>
              <a:spcAft>
                <a:spcPts val="0"/>
              </a:spcAft>
              <a:defRPr>
                <a:ea typeface="+mn-ea"/>
              </a:defRPr>
            </a:lvl1pPr>
          </a:lstStyle>
          <a:p>
            <a:pPr>
              <a:defRPr/>
            </a:pPr>
            <a:fld id="{2E010C13-4C6B-4F98-A5FC-C3457BADBF82}" type="slidenum">
              <a:rPr lang="en-US"/>
              <a:pPr>
                <a:defRPr/>
              </a:pPr>
              <a:t>‹#›</a:t>
            </a:fld>
            <a:endParaRPr lang="en-US" dirty="0"/>
          </a:p>
        </p:txBody>
      </p:sp>
    </p:spTree>
    <p:extLst>
      <p:ext uri="{BB962C8B-B14F-4D97-AF65-F5344CB8AC3E}">
        <p14:creationId xmlns:p14="http://schemas.microsoft.com/office/powerpoint/2010/main" val="37506787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fontAlgn="auto">
              <a:spcBef>
                <a:spcPts val="0"/>
              </a:spcBef>
              <a:spcAft>
                <a:spcPts val="0"/>
              </a:spcAft>
              <a:defRPr>
                <a:ea typeface="+mn-ea"/>
              </a:defRPr>
            </a:lvl1pPr>
          </a:lstStyle>
          <a:p>
            <a:pPr>
              <a:defRPr/>
            </a:pPr>
            <a:fld id="{CA000D2D-D2CD-4234-9CB8-C87DECC3A813}" type="datetime1">
              <a:rPr lang="en-US"/>
              <a:pPr>
                <a:defRPr/>
              </a:pPr>
              <a:t>10/17/2017</a:t>
            </a:fld>
            <a:endParaRPr lang="en-US" dirty="0"/>
          </a:p>
        </p:txBody>
      </p:sp>
      <p:sp>
        <p:nvSpPr>
          <p:cNvPr id="6"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5"/>
          <p:cNvSpPr>
            <a:spLocks noGrp="1"/>
          </p:cNvSpPr>
          <p:nvPr>
            <p:ph type="sldNum" sz="quarter" idx="12"/>
          </p:nvPr>
        </p:nvSpPr>
        <p:spPr/>
        <p:txBody>
          <a:bodyPr/>
          <a:lstStyle>
            <a:lvl1pPr fontAlgn="auto">
              <a:spcBef>
                <a:spcPts val="0"/>
              </a:spcBef>
              <a:spcAft>
                <a:spcPts val="0"/>
              </a:spcAft>
              <a:defRPr>
                <a:ea typeface="+mn-ea"/>
              </a:defRPr>
            </a:lvl1pPr>
          </a:lstStyle>
          <a:p>
            <a:pPr>
              <a:defRPr/>
            </a:pPr>
            <a:fld id="{9B4E1896-CBE9-45CC-A29E-17A2105BA2F6}" type="slidenum">
              <a:rPr lang="en-US"/>
              <a:pPr>
                <a:defRPr/>
              </a:pPr>
              <a:t>‹#›</a:t>
            </a:fld>
            <a:endParaRPr lang="en-US" dirty="0"/>
          </a:p>
        </p:txBody>
      </p:sp>
    </p:spTree>
    <p:extLst>
      <p:ext uri="{BB962C8B-B14F-4D97-AF65-F5344CB8AC3E}">
        <p14:creationId xmlns:p14="http://schemas.microsoft.com/office/powerpoint/2010/main" val="127770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ea typeface="ＭＳ Ｐゴシック" pitchFamily="34" charset="-128"/>
              </a:defRPr>
            </a:lvl1pPr>
          </a:lstStyle>
          <a:p>
            <a:pPr>
              <a:defRPr/>
            </a:pPr>
            <a:fld id="{A3FC7550-C9F4-4FAB-AB7E-873DF11DF682}" type="datetime1">
              <a:rPr lang="en-US"/>
              <a:pPr>
                <a:defRPr/>
              </a:pPr>
              <a:t>10/17/2017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charset="0"/>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4"/>
          </p:nvPr>
        </p:nvSpPr>
        <p:spPr>
          <a:xfrm>
            <a:off x="6553200" y="6492875"/>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ea typeface="ＭＳ Ｐゴシック" pitchFamily="34" charset="-128"/>
              </a:defRPr>
            </a:lvl1pPr>
          </a:lstStyle>
          <a:p>
            <a:pPr>
              <a:defRPr/>
            </a:pPr>
            <a:fld id="{47DE8C3D-F3AF-459F-9698-1A3F02784676}"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102" r:id="rId1"/>
    <p:sldLayoutId id="2147484103" r:id="rId2"/>
    <p:sldLayoutId id="2147484104" r:id="rId3"/>
    <p:sldLayoutId id="2147484105" r:id="rId4"/>
    <p:sldLayoutId id="2147484106" r:id="rId5"/>
    <p:sldLayoutId id="2147484107" r:id="rId6"/>
    <p:sldLayoutId id="2147484108" r:id="rId7"/>
    <p:sldLayoutId id="2147484109" r:id="rId8"/>
    <p:sldLayoutId id="2147484110" r:id="rId9"/>
    <p:sldLayoutId id="2147484111" r:id="rId10"/>
    <p:sldLayoutId id="2147484112" r:id="rId11"/>
  </p:sldLayoutIdLst>
  <p:hf hdr="0" ftr="0" dt="0"/>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ＭＳ Ｐゴシック" charset="-128"/>
        </a:defRPr>
      </a:lvl1pPr>
      <a:lvl2pPr algn="ctr" rtl="0" eaLnBrk="0" fontAlgn="base" hangingPunct="0">
        <a:spcBef>
          <a:spcPct val="0"/>
        </a:spcBef>
        <a:spcAft>
          <a:spcPct val="0"/>
        </a:spcAft>
        <a:defRPr sz="4400">
          <a:solidFill>
            <a:schemeClr val="tx1"/>
          </a:solidFill>
          <a:latin typeface="Calibri" charset="0"/>
          <a:ea typeface="MS PGothic" pitchFamily="34" charset="-128"/>
          <a:cs typeface="ＭＳ Ｐゴシック" charset="-128"/>
        </a:defRPr>
      </a:lvl2pPr>
      <a:lvl3pPr algn="ctr" rtl="0" eaLnBrk="0" fontAlgn="base" hangingPunct="0">
        <a:spcBef>
          <a:spcPct val="0"/>
        </a:spcBef>
        <a:spcAft>
          <a:spcPct val="0"/>
        </a:spcAft>
        <a:defRPr sz="4400">
          <a:solidFill>
            <a:schemeClr val="tx1"/>
          </a:solidFill>
          <a:latin typeface="Calibri" charset="0"/>
          <a:ea typeface="MS PGothic" pitchFamily="34" charset="-128"/>
          <a:cs typeface="ＭＳ Ｐゴシック" charset="-128"/>
        </a:defRPr>
      </a:lvl3pPr>
      <a:lvl4pPr algn="ctr" rtl="0" eaLnBrk="0" fontAlgn="base" hangingPunct="0">
        <a:spcBef>
          <a:spcPct val="0"/>
        </a:spcBef>
        <a:spcAft>
          <a:spcPct val="0"/>
        </a:spcAft>
        <a:defRPr sz="4400">
          <a:solidFill>
            <a:schemeClr val="tx1"/>
          </a:solidFill>
          <a:latin typeface="Calibri" charset="0"/>
          <a:ea typeface="MS PGothic" pitchFamily="34" charset="-128"/>
          <a:cs typeface="ＭＳ Ｐゴシック" charset="-128"/>
        </a:defRPr>
      </a:lvl4pPr>
      <a:lvl5pPr algn="ctr" rtl="0" eaLnBrk="0" fontAlgn="base" hangingPunct="0">
        <a:spcBef>
          <a:spcPct val="0"/>
        </a:spcBef>
        <a:spcAft>
          <a:spcPct val="0"/>
        </a:spcAft>
        <a:defRPr sz="4400">
          <a:solidFill>
            <a:schemeClr val="tx1"/>
          </a:solidFill>
          <a:latin typeface="Calibri" charset="0"/>
          <a:ea typeface="MS PGothic" pitchFamily="34" charset="-128"/>
          <a:cs typeface="ＭＳ Ｐゴシック" charset="-128"/>
        </a:defRPr>
      </a:lvl5pPr>
      <a:lvl6pPr marL="457200" algn="ctr"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128"/>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ＭＳ Ｐゴシック"/>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ＭＳ Ｐゴシック"/>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ＭＳ Ｐゴシック"/>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ＭＳ Ｐゴシック"/>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video" Target="../media/media1.wmv"/><Relationship Id="rId1" Type="http://schemas.microsoft.com/office/2007/relationships/media" Target="../media/media1.wmv"/><Relationship Id="rId5" Type="http://schemas.openxmlformats.org/officeDocument/2006/relationships/image" Target="../media/image15.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video" Target="../media/media2.wmv"/><Relationship Id="rId1" Type="http://schemas.microsoft.com/office/2007/relationships/media" Target="../media/media2.wmv"/><Relationship Id="rId5" Type="http://schemas.openxmlformats.org/officeDocument/2006/relationships/image" Target="../media/image16.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ideo" Target="../media/media3.mpg"/><Relationship Id="rId1" Type="http://schemas.microsoft.com/office/2007/relationships/media" Target="../media/media3.mpg"/><Relationship Id="rId5" Type="http://schemas.openxmlformats.org/officeDocument/2006/relationships/image" Target="../media/image17.pn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4.wmv"/><Relationship Id="rId1" Type="http://schemas.microsoft.com/office/2007/relationships/media" Target="../media/media4.wmv"/><Relationship Id="rId5" Type="http://schemas.openxmlformats.org/officeDocument/2006/relationships/image" Target="../media/image18.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26626" name="Picture 3" descr="horizontal_logo_lowres.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24600" y="5672138"/>
            <a:ext cx="2438400"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TextBox 5"/>
          <p:cNvSpPr txBox="1">
            <a:spLocks noChangeArrowheads="1"/>
          </p:cNvSpPr>
          <p:nvPr/>
        </p:nvSpPr>
        <p:spPr bwMode="auto">
          <a:xfrm>
            <a:off x="5486400" y="2438400"/>
            <a:ext cx="2819400"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a:spcBef>
                <a:spcPct val="50000"/>
              </a:spcBef>
            </a:pPr>
            <a:r>
              <a:rPr lang="en-US" sz="3200" b="1" dirty="0" smtClean="0">
                <a:solidFill>
                  <a:srgbClr val="440000"/>
                </a:solidFill>
                <a:latin typeface="Calibri"/>
                <a:cs typeface="Calibri"/>
              </a:rPr>
              <a:t>The Transport of Materials Across Cell Membranes:</a:t>
            </a:r>
          </a:p>
          <a:p>
            <a:pPr algn="ctr">
              <a:spcBef>
                <a:spcPct val="50000"/>
              </a:spcBef>
            </a:pPr>
            <a:r>
              <a:rPr lang="en-US" sz="3200" b="1" dirty="0" smtClean="0">
                <a:solidFill>
                  <a:srgbClr val="440000"/>
                </a:solidFill>
                <a:latin typeface="Calibri"/>
                <a:cs typeface="Calibri"/>
              </a:rPr>
              <a:t>Part V</a:t>
            </a:r>
            <a:endParaRPr lang="en-US" sz="3200" b="1" dirty="0">
              <a:solidFill>
                <a:srgbClr val="440000"/>
              </a:solidFill>
              <a:latin typeface="Calibri"/>
              <a:cs typeface="Calibri"/>
            </a:endParaRPr>
          </a:p>
        </p:txBody>
      </p:sp>
      <p:pic>
        <p:nvPicPr>
          <p:cNvPr id="5"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2057400"/>
            <a:ext cx="5269727" cy="4419600"/>
          </a:xfrm>
          <a:prstGeom prst="rect">
            <a:avLst/>
          </a:prstGeom>
          <a:noFill/>
          <a:ln>
            <a:noFill/>
          </a:ln>
          <a:effectLst/>
          <a:extLst>
            <a:ext uri="{909E8E84-426E-40DD-AFC4-6F175D3DCCD1}">
              <a14:hiddenFill xmlns:a14="http://schemas.microsoft.com/office/drawing/2010/main">
                <a:solidFill>
                  <a:srgbClr val="00CCFF"/>
                </a:solidFill>
              </a14:hiddenFill>
            </a:ext>
            <a:ext uri="{91240B29-F687-4F45-9708-019B960494DF}">
              <a14:hiddenLine xmlns:a14="http://schemas.microsoft.com/office/drawing/2010/main" w="381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152400"/>
            <a:ext cx="8229600" cy="1143000"/>
          </a:xfrm>
        </p:spPr>
        <p:txBody>
          <a:bodyPr/>
          <a:lstStyle/>
          <a:p>
            <a:r>
              <a:rPr lang="en-US" b="1" dirty="0" smtClean="0">
                <a:solidFill>
                  <a:schemeClr val="bg1"/>
                </a:solidFill>
                <a:cs typeface="Calibri" pitchFamily="34" charset="0"/>
              </a:rPr>
              <a:t>Osmosis</a:t>
            </a:r>
          </a:p>
        </p:txBody>
      </p:sp>
      <p:sp>
        <p:nvSpPr>
          <p:cNvPr id="37891"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0"/>
              </a:spcBef>
              <a:spcAft>
                <a:spcPct val="0"/>
              </a:spcAft>
            </a:pPr>
            <a:fld id="{7AAD8CA4-5A14-407D-BC01-1C0104158561}" type="slidenum">
              <a:rPr lang="en-US" smtClean="0">
                <a:solidFill>
                  <a:srgbClr val="898989"/>
                </a:solidFill>
                <a:latin typeface="Calibri" pitchFamily="34" charset="0"/>
                <a:ea typeface="MS PGothic" pitchFamily="34" charset="-128"/>
              </a:rPr>
              <a:pPr eaLnBrk="1" fontAlgn="base" hangingPunct="1">
                <a:spcBef>
                  <a:spcPct val="0"/>
                </a:spcBef>
                <a:spcAft>
                  <a:spcPct val="0"/>
                </a:spcAft>
              </a:pPr>
              <a:t>10</a:t>
            </a:fld>
            <a:endParaRPr lang="en-US" smtClean="0">
              <a:solidFill>
                <a:srgbClr val="898989"/>
              </a:solidFill>
              <a:latin typeface="Calibri" pitchFamily="34" charset="0"/>
              <a:ea typeface="MS PGothic" pitchFamily="34" charset="-128"/>
            </a:endParaRP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14425"/>
            <a:ext cx="7315200" cy="572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00720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0" y="-152400"/>
            <a:ext cx="9144000" cy="1143000"/>
          </a:xfrm>
        </p:spPr>
        <p:txBody>
          <a:bodyPr/>
          <a:lstStyle/>
          <a:p>
            <a:r>
              <a:rPr lang="en-US" sz="4000" b="1" dirty="0" smtClean="0">
                <a:solidFill>
                  <a:schemeClr val="bg1"/>
                </a:solidFill>
                <a:cs typeface="Calibri" pitchFamily="34" charset="0"/>
              </a:rPr>
              <a:t>Osmosis in Plant Cells and Animal Cells</a:t>
            </a:r>
          </a:p>
        </p:txBody>
      </p:sp>
      <p:sp>
        <p:nvSpPr>
          <p:cNvPr id="37891"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0"/>
              </a:spcBef>
              <a:spcAft>
                <a:spcPct val="0"/>
              </a:spcAft>
            </a:pPr>
            <a:fld id="{7AAD8CA4-5A14-407D-BC01-1C0104158561}" type="slidenum">
              <a:rPr lang="en-US" smtClean="0">
                <a:solidFill>
                  <a:srgbClr val="898989"/>
                </a:solidFill>
                <a:latin typeface="Calibri" pitchFamily="34" charset="0"/>
                <a:ea typeface="MS PGothic" pitchFamily="34" charset="-128"/>
              </a:rPr>
              <a:pPr eaLnBrk="1" fontAlgn="base" hangingPunct="1">
                <a:spcBef>
                  <a:spcPct val="0"/>
                </a:spcBef>
                <a:spcAft>
                  <a:spcPct val="0"/>
                </a:spcAft>
              </a:pPr>
              <a:t>11</a:t>
            </a:fld>
            <a:endParaRPr lang="en-US" smtClean="0">
              <a:solidFill>
                <a:srgbClr val="898989"/>
              </a:solidFill>
              <a:latin typeface="Calibri" pitchFamily="34" charset="0"/>
              <a:ea typeface="MS PGothic" pitchFamily="34" charset="-128"/>
            </a:endParaRPr>
          </a:p>
        </p:txBody>
      </p:sp>
      <p:pic>
        <p:nvPicPr>
          <p:cNvPr id="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1219200"/>
            <a:ext cx="8305800" cy="4939260"/>
          </a:xfrm>
          <a:prstGeom prst="rect">
            <a:avLst/>
          </a:prstGeom>
          <a:noFill/>
          <a:ln>
            <a:noFill/>
          </a:ln>
          <a:effectLst/>
          <a:extLst>
            <a:ext uri="{909E8E84-426E-40DD-AFC4-6F175D3DCCD1}">
              <a14:hiddenFill xmlns:a14="http://schemas.microsoft.com/office/drawing/2010/main">
                <a:solidFill>
                  <a:srgbClr val="00CCFF"/>
                </a:solidFill>
              </a14:hiddenFill>
            </a:ext>
            <a:ext uri="{91240B29-F687-4F45-9708-019B960494DF}">
              <a14:hiddenLine xmlns:a14="http://schemas.microsoft.com/office/drawing/2010/main" w="381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0"/>
              </a:spcBef>
              <a:spcAft>
                <a:spcPct val="0"/>
              </a:spcAft>
            </a:pPr>
            <a:fld id="{7AAD8CA4-5A14-407D-BC01-1C0104158561}" type="slidenum">
              <a:rPr lang="en-US" smtClean="0">
                <a:solidFill>
                  <a:srgbClr val="898989"/>
                </a:solidFill>
                <a:latin typeface="Calibri" pitchFamily="34" charset="0"/>
                <a:ea typeface="MS PGothic" pitchFamily="34" charset="-128"/>
              </a:rPr>
              <a:pPr eaLnBrk="1" fontAlgn="base" hangingPunct="1">
                <a:spcBef>
                  <a:spcPct val="0"/>
                </a:spcBef>
                <a:spcAft>
                  <a:spcPct val="0"/>
                </a:spcAft>
              </a:pPr>
              <a:t>12</a:t>
            </a:fld>
            <a:endParaRPr lang="en-US" smtClean="0">
              <a:solidFill>
                <a:srgbClr val="898989"/>
              </a:solidFill>
              <a:latin typeface="Calibri" pitchFamily="34" charset="0"/>
              <a:ea typeface="MS PGothic" pitchFamily="34" charset="-128"/>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33425"/>
            <a:ext cx="9144000" cy="623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bg1"/>
                </a:solidFill>
                <a:cs typeface="Calibri" pitchFamily="34" charset="0"/>
              </a:rPr>
              <a:t>Three Types of Endocytosis</a:t>
            </a:r>
            <a:br>
              <a:rPr lang="en-US" b="1" dirty="0">
                <a:solidFill>
                  <a:schemeClr val="bg1"/>
                </a:solidFill>
                <a:cs typeface="Calibri" pitchFamily="34" charset="0"/>
              </a:rPr>
            </a:br>
            <a:endParaRPr lang="en-US" dirty="0"/>
          </a:p>
        </p:txBody>
      </p:sp>
      <p:sp>
        <p:nvSpPr>
          <p:cNvPr id="6" name="Content Placeholder 5"/>
          <p:cNvSpPr>
            <a:spLocks noGrp="1"/>
          </p:cNvSpPr>
          <p:nvPr>
            <p:ph sz="half" idx="2"/>
          </p:nvPr>
        </p:nvSpPr>
        <p:spPr>
          <a:xfrm>
            <a:off x="4648200" y="1143000"/>
            <a:ext cx="4495800" cy="4983163"/>
          </a:xfrm>
        </p:spPr>
        <p:txBody>
          <a:bodyPr/>
          <a:lstStyle/>
          <a:p>
            <a:pPr marL="0" indent="0">
              <a:spcBef>
                <a:spcPct val="50000"/>
              </a:spcBef>
              <a:buNone/>
            </a:pPr>
            <a:r>
              <a:rPr lang="en-US" sz="3200" dirty="0">
                <a:solidFill>
                  <a:schemeClr val="accent4">
                    <a:lumMod val="75000"/>
                  </a:schemeClr>
                </a:solidFill>
              </a:rPr>
              <a:t>Endocytosis is the movement of larger particles into the cell by use of membrane vesicles.</a:t>
            </a:r>
          </a:p>
          <a:p>
            <a:pPr marL="228600" indent="-228600">
              <a:spcBef>
                <a:spcPct val="50000"/>
              </a:spcBef>
            </a:pPr>
            <a:r>
              <a:rPr lang="en-US" sz="3200" dirty="0">
                <a:solidFill>
                  <a:schemeClr val="accent4">
                    <a:lumMod val="75000"/>
                  </a:schemeClr>
                </a:solidFill>
              </a:rPr>
              <a:t>Phagocytosis</a:t>
            </a:r>
          </a:p>
          <a:p>
            <a:pPr marL="228600" indent="-228600">
              <a:spcBef>
                <a:spcPct val="50000"/>
              </a:spcBef>
            </a:pPr>
            <a:r>
              <a:rPr lang="en-US" sz="3200" dirty="0">
                <a:solidFill>
                  <a:schemeClr val="accent4">
                    <a:lumMod val="75000"/>
                  </a:schemeClr>
                </a:solidFill>
              </a:rPr>
              <a:t>Pinocytosis</a:t>
            </a:r>
          </a:p>
          <a:p>
            <a:pPr marL="228600" indent="-228600">
              <a:spcBef>
                <a:spcPct val="50000"/>
              </a:spcBef>
            </a:pPr>
            <a:r>
              <a:rPr lang="en-US" sz="3200" dirty="0">
                <a:solidFill>
                  <a:schemeClr val="accent4">
                    <a:lumMod val="75000"/>
                  </a:schemeClr>
                </a:solidFill>
              </a:rPr>
              <a:t>Receptor Mediated Endocytosis</a:t>
            </a:r>
          </a:p>
        </p:txBody>
      </p:sp>
      <p:sp>
        <p:nvSpPr>
          <p:cNvPr id="37891"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0"/>
              </a:spcBef>
              <a:spcAft>
                <a:spcPct val="0"/>
              </a:spcAft>
            </a:pPr>
            <a:fld id="{7AAD8CA4-5A14-407D-BC01-1C0104158561}" type="slidenum">
              <a:rPr lang="en-US" smtClean="0">
                <a:solidFill>
                  <a:srgbClr val="898989"/>
                </a:solidFill>
                <a:latin typeface="Calibri" pitchFamily="34" charset="0"/>
                <a:ea typeface="MS PGothic" pitchFamily="34" charset="-128"/>
              </a:rPr>
              <a:pPr eaLnBrk="1" fontAlgn="base" hangingPunct="1">
                <a:spcBef>
                  <a:spcPct val="0"/>
                </a:spcBef>
                <a:spcAft>
                  <a:spcPct val="0"/>
                </a:spcAft>
              </a:pPr>
              <a:t>13</a:t>
            </a:fld>
            <a:endParaRPr lang="en-US" smtClean="0">
              <a:solidFill>
                <a:srgbClr val="898989"/>
              </a:solidFill>
              <a:latin typeface="Calibri" pitchFamily="34" charset="0"/>
              <a:ea typeface="MS PGothic" pitchFamily="34" charset="-128"/>
            </a:endParaRPr>
          </a:p>
        </p:txBody>
      </p:sp>
      <p:sp>
        <p:nvSpPr>
          <p:cNvPr id="5" name="TextBox 4"/>
          <p:cNvSpPr txBox="1"/>
          <p:nvPr/>
        </p:nvSpPr>
        <p:spPr>
          <a:xfrm>
            <a:off x="533400" y="1466850"/>
            <a:ext cx="3810000" cy="369332"/>
          </a:xfrm>
          <a:prstGeom prst="rect">
            <a:avLst/>
          </a:prstGeom>
          <a:noFill/>
        </p:spPr>
        <p:txBody>
          <a:bodyPr wrap="square" rtlCol="0">
            <a:spAutoFit/>
          </a:bodyPr>
          <a:lstStyle/>
          <a:p>
            <a:pPr>
              <a:spcBef>
                <a:spcPct val="50000"/>
              </a:spcBef>
            </a:pPr>
            <a:r>
              <a:rPr lang="en-US" dirty="0" smtClean="0">
                <a:solidFill>
                  <a:schemeClr val="accent4">
                    <a:lumMod val="75000"/>
                  </a:schemeClr>
                </a:solidFill>
              </a:rPr>
              <a:t> </a:t>
            </a:r>
            <a:endParaRPr lang="en-US" dirty="0"/>
          </a:p>
        </p:txBody>
      </p:sp>
      <p:pic>
        <p:nvPicPr>
          <p:cNvPr id="4" name="ExocytEndoIntroAnim.wm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0" y="1295400"/>
            <a:ext cx="4648200" cy="3429000"/>
          </a:xfrm>
          <a:prstGeom prst="rect">
            <a:avLst/>
          </a:prstGeom>
        </p:spPr>
      </p:pic>
      <p:sp>
        <p:nvSpPr>
          <p:cNvPr id="9" name="Title 1"/>
          <p:cNvSpPr txBox="1">
            <a:spLocks/>
          </p:cNvSpPr>
          <p:nvPr/>
        </p:nvSpPr>
        <p:spPr bwMode="auto">
          <a:xfrm>
            <a:off x="457200" y="-1524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S PGothic" pitchFamily="34" charset="-128"/>
                <a:cs typeface="ＭＳ Ｐゴシック" charset="-128"/>
              </a:defRPr>
            </a:lvl1pPr>
            <a:lvl2pPr algn="ctr" rtl="0" eaLnBrk="0" fontAlgn="base" hangingPunct="0">
              <a:spcBef>
                <a:spcPct val="0"/>
              </a:spcBef>
              <a:spcAft>
                <a:spcPct val="0"/>
              </a:spcAft>
              <a:defRPr sz="4400">
                <a:solidFill>
                  <a:schemeClr val="tx1"/>
                </a:solidFill>
                <a:latin typeface="Calibri" charset="0"/>
                <a:ea typeface="MS PGothic" pitchFamily="34" charset="-128"/>
                <a:cs typeface="ＭＳ Ｐゴシック" charset="-128"/>
              </a:defRPr>
            </a:lvl2pPr>
            <a:lvl3pPr algn="ctr" rtl="0" eaLnBrk="0" fontAlgn="base" hangingPunct="0">
              <a:spcBef>
                <a:spcPct val="0"/>
              </a:spcBef>
              <a:spcAft>
                <a:spcPct val="0"/>
              </a:spcAft>
              <a:defRPr sz="4400">
                <a:solidFill>
                  <a:schemeClr val="tx1"/>
                </a:solidFill>
                <a:latin typeface="Calibri" charset="0"/>
                <a:ea typeface="MS PGothic" pitchFamily="34" charset="-128"/>
                <a:cs typeface="ＭＳ Ｐゴシック" charset="-128"/>
              </a:defRPr>
            </a:lvl3pPr>
            <a:lvl4pPr algn="ctr" rtl="0" eaLnBrk="0" fontAlgn="base" hangingPunct="0">
              <a:spcBef>
                <a:spcPct val="0"/>
              </a:spcBef>
              <a:spcAft>
                <a:spcPct val="0"/>
              </a:spcAft>
              <a:defRPr sz="4400">
                <a:solidFill>
                  <a:schemeClr val="tx1"/>
                </a:solidFill>
                <a:latin typeface="Calibri" charset="0"/>
                <a:ea typeface="MS PGothic" pitchFamily="34" charset="-128"/>
                <a:cs typeface="ＭＳ Ｐゴシック" charset="-128"/>
              </a:defRPr>
            </a:lvl4pPr>
            <a:lvl5pPr algn="ctr" rtl="0" eaLnBrk="0" fontAlgn="base" hangingPunct="0">
              <a:spcBef>
                <a:spcPct val="0"/>
              </a:spcBef>
              <a:spcAft>
                <a:spcPct val="0"/>
              </a:spcAft>
              <a:defRPr sz="4400">
                <a:solidFill>
                  <a:schemeClr val="tx1"/>
                </a:solidFill>
                <a:latin typeface="Calibri" charset="0"/>
                <a:ea typeface="MS PGothic" pitchFamily="34" charset="-128"/>
                <a:cs typeface="ＭＳ Ｐゴシック" charset="-128"/>
              </a:defRPr>
            </a:lvl5pPr>
            <a:lvl6pPr marL="457200" algn="ctr"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endParaRPr lang="en-US" b="1" dirty="0" smtClean="0">
              <a:solidFill>
                <a:schemeClr val="bg1"/>
              </a:solidFill>
              <a:cs typeface="Calibri" pitchFamily="34" charset="0"/>
            </a:endParaRPr>
          </a:p>
        </p:txBody>
      </p:sp>
    </p:spTree>
    <p:extLst>
      <p:ext uri="{BB962C8B-B14F-4D97-AF65-F5344CB8AC3E}">
        <p14:creationId xmlns:p14="http://schemas.microsoft.com/office/powerpoint/2010/main" val="8853103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457200" y="-152400"/>
            <a:ext cx="8229600" cy="1143000"/>
          </a:xfrm>
        </p:spPr>
        <p:txBody>
          <a:bodyPr/>
          <a:lstStyle/>
          <a:p>
            <a:r>
              <a:rPr lang="en-US" b="1" dirty="0">
                <a:solidFill>
                  <a:schemeClr val="bg1"/>
                </a:solidFill>
                <a:cs typeface="Calibri" pitchFamily="34" charset="0"/>
              </a:rPr>
              <a:t>Phagocytosis</a:t>
            </a:r>
            <a:endParaRPr lang="en-US" b="1" dirty="0" smtClean="0">
              <a:solidFill>
                <a:schemeClr val="bg1"/>
              </a:solidFill>
              <a:cs typeface="Calibri" pitchFamily="34" charset="0"/>
            </a:endParaRPr>
          </a:p>
        </p:txBody>
      </p:sp>
      <p:sp>
        <p:nvSpPr>
          <p:cNvPr id="4" name="Content Placeholder 3"/>
          <p:cNvSpPr>
            <a:spLocks noGrp="1"/>
          </p:cNvSpPr>
          <p:nvPr>
            <p:ph sz="half" idx="2"/>
          </p:nvPr>
        </p:nvSpPr>
        <p:spPr>
          <a:xfrm>
            <a:off x="533400" y="5334000"/>
            <a:ext cx="8610600" cy="792163"/>
          </a:xfrm>
        </p:spPr>
        <p:txBody>
          <a:bodyPr/>
          <a:lstStyle/>
          <a:p>
            <a:r>
              <a:rPr lang="en-US" dirty="0">
                <a:solidFill>
                  <a:schemeClr val="accent4">
                    <a:lumMod val="75000"/>
                  </a:schemeClr>
                </a:solidFill>
              </a:rPr>
              <a:t>Phagocytosis “cell eating”- Larger molecules or particles are brought into the cell by engulfing them into a plasma membrane vesicle. </a:t>
            </a:r>
          </a:p>
          <a:p>
            <a:endParaRPr lang="en-US" dirty="0"/>
          </a:p>
        </p:txBody>
      </p:sp>
      <p:sp>
        <p:nvSpPr>
          <p:cNvPr id="37891"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0"/>
              </a:spcBef>
              <a:spcAft>
                <a:spcPct val="0"/>
              </a:spcAft>
            </a:pPr>
            <a:fld id="{7AAD8CA4-5A14-407D-BC01-1C0104158561}" type="slidenum">
              <a:rPr lang="en-US" smtClean="0">
                <a:solidFill>
                  <a:srgbClr val="898989"/>
                </a:solidFill>
                <a:latin typeface="Calibri" pitchFamily="34" charset="0"/>
                <a:ea typeface="MS PGothic" pitchFamily="34" charset="-128"/>
              </a:rPr>
              <a:pPr eaLnBrk="1" fontAlgn="base" hangingPunct="1">
                <a:spcBef>
                  <a:spcPct val="0"/>
                </a:spcBef>
                <a:spcAft>
                  <a:spcPct val="0"/>
                </a:spcAft>
              </a:pPr>
              <a:t>14</a:t>
            </a:fld>
            <a:endParaRPr lang="en-US" smtClean="0">
              <a:solidFill>
                <a:srgbClr val="898989"/>
              </a:solidFill>
              <a:latin typeface="Calibri" pitchFamily="34" charset="0"/>
              <a:ea typeface="MS PGothic" pitchFamily="34" charset="-128"/>
            </a:endParaRPr>
          </a:p>
        </p:txBody>
      </p:sp>
      <p:sp>
        <p:nvSpPr>
          <p:cNvPr id="5" name="TextBox 4"/>
          <p:cNvSpPr txBox="1"/>
          <p:nvPr/>
        </p:nvSpPr>
        <p:spPr>
          <a:xfrm>
            <a:off x="533400" y="1466850"/>
            <a:ext cx="3810000" cy="369332"/>
          </a:xfrm>
          <a:prstGeom prst="rect">
            <a:avLst/>
          </a:prstGeom>
          <a:noFill/>
        </p:spPr>
        <p:txBody>
          <a:bodyPr wrap="square" rtlCol="0">
            <a:spAutoFit/>
          </a:bodyPr>
          <a:lstStyle/>
          <a:p>
            <a:pPr>
              <a:spcBef>
                <a:spcPct val="50000"/>
              </a:spcBef>
            </a:pPr>
            <a:r>
              <a:rPr lang="en-US" dirty="0" smtClean="0">
                <a:solidFill>
                  <a:schemeClr val="accent4">
                    <a:lumMod val="75000"/>
                  </a:schemeClr>
                </a:solidFill>
              </a:rPr>
              <a:t> </a:t>
            </a:r>
            <a:endParaRPr lang="en-US" dirty="0"/>
          </a:p>
        </p:txBody>
      </p:sp>
      <p:pic>
        <p:nvPicPr>
          <p:cNvPr id="3" name="EndoReceptMedAnim.wm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2247900" y="1219200"/>
            <a:ext cx="4648200" cy="3429000"/>
          </a:xfrm>
          <a:prstGeom prst="rect">
            <a:avLst/>
          </a:prstGeom>
        </p:spPr>
      </p:pic>
    </p:spTree>
    <p:extLst>
      <p:ext uri="{BB962C8B-B14F-4D97-AF65-F5344CB8AC3E}">
        <p14:creationId xmlns:p14="http://schemas.microsoft.com/office/powerpoint/2010/main" val="218857241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457200" y="-152400"/>
            <a:ext cx="8229600" cy="1143000"/>
          </a:xfrm>
        </p:spPr>
        <p:txBody>
          <a:bodyPr/>
          <a:lstStyle/>
          <a:p>
            <a:r>
              <a:rPr lang="en-US" b="1" dirty="0" smtClean="0">
                <a:solidFill>
                  <a:schemeClr val="bg1"/>
                </a:solidFill>
                <a:cs typeface="Calibri" pitchFamily="34" charset="0"/>
              </a:rPr>
              <a:t>Phagocytosis</a:t>
            </a:r>
          </a:p>
        </p:txBody>
      </p:sp>
      <p:sp>
        <p:nvSpPr>
          <p:cNvPr id="37891"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0"/>
              </a:spcBef>
              <a:spcAft>
                <a:spcPct val="0"/>
              </a:spcAft>
            </a:pPr>
            <a:fld id="{7AAD8CA4-5A14-407D-BC01-1C0104158561}" type="slidenum">
              <a:rPr lang="en-US" smtClean="0">
                <a:solidFill>
                  <a:srgbClr val="898989"/>
                </a:solidFill>
                <a:latin typeface="Calibri" pitchFamily="34" charset="0"/>
                <a:ea typeface="MS PGothic" pitchFamily="34" charset="-128"/>
              </a:rPr>
              <a:pPr eaLnBrk="1" fontAlgn="base" hangingPunct="1">
                <a:spcBef>
                  <a:spcPct val="0"/>
                </a:spcBef>
                <a:spcAft>
                  <a:spcPct val="0"/>
                </a:spcAft>
              </a:pPr>
              <a:t>15</a:t>
            </a:fld>
            <a:endParaRPr lang="en-US" smtClean="0">
              <a:solidFill>
                <a:srgbClr val="898989"/>
              </a:solidFill>
              <a:latin typeface="Calibri" pitchFamily="34" charset="0"/>
              <a:ea typeface="MS PGothic" pitchFamily="34" charset="-128"/>
            </a:endParaRPr>
          </a:p>
        </p:txBody>
      </p:sp>
      <p:sp>
        <p:nvSpPr>
          <p:cNvPr id="5" name="TextBox 4"/>
          <p:cNvSpPr txBox="1"/>
          <p:nvPr/>
        </p:nvSpPr>
        <p:spPr>
          <a:xfrm>
            <a:off x="533400" y="1466850"/>
            <a:ext cx="3810000" cy="369332"/>
          </a:xfrm>
          <a:prstGeom prst="rect">
            <a:avLst/>
          </a:prstGeom>
          <a:noFill/>
        </p:spPr>
        <p:txBody>
          <a:bodyPr wrap="square" rtlCol="0">
            <a:spAutoFit/>
          </a:bodyPr>
          <a:lstStyle/>
          <a:p>
            <a:pPr>
              <a:spcBef>
                <a:spcPct val="50000"/>
              </a:spcBef>
            </a:pPr>
            <a:r>
              <a:rPr lang="en-US" dirty="0" smtClean="0">
                <a:solidFill>
                  <a:schemeClr val="accent4">
                    <a:lumMod val="75000"/>
                  </a:schemeClr>
                </a:solidFill>
              </a:rPr>
              <a:t> </a:t>
            </a:r>
            <a:endParaRPr lang="en-US" dirty="0"/>
          </a:p>
        </p:txBody>
      </p:sp>
      <p:pic>
        <p:nvPicPr>
          <p:cNvPr id="2" name="Phagocytosis of yeasts by .mpg">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2895600" y="1836182"/>
            <a:ext cx="3429000" cy="3429000"/>
          </a:xfrm>
          <a:prstGeom prst="rect">
            <a:avLst/>
          </a:prstGeom>
        </p:spPr>
      </p:pic>
    </p:spTree>
    <p:extLst>
      <p:ext uri="{BB962C8B-B14F-4D97-AF65-F5344CB8AC3E}">
        <p14:creationId xmlns:p14="http://schemas.microsoft.com/office/powerpoint/2010/main" val="137972971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4495800"/>
            <a:ext cx="8686800" cy="1630363"/>
          </a:xfrm>
        </p:spPr>
        <p:txBody>
          <a:bodyPr/>
          <a:lstStyle/>
          <a:p>
            <a:r>
              <a:rPr lang="en-US" sz="2800" dirty="0">
                <a:solidFill>
                  <a:schemeClr val="accent4">
                    <a:lumMod val="75000"/>
                  </a:schemeClr>
                </a:solidFill>
              </a:rPr>
              <a:t>Exocytosis is just the opposite of endocytosis.  Material to be secreted usually moves through the compartments of the Golgi apparatus where it may be modified.  The material is then surrounded by membrane forming a vesicle. </a:t>
            </a:r>
          </a:p>
          <a:p>
            <a:endParaRPr lang="en-US" sz="2800" dirty="0"/>
          </a:p>
        </p:txBody>
      </p:sp>
      <p:sp>
        <p:nvSpPr>
          <p:cNvPr id="37891"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0"/>
              </a:spcBef>
              <a:spcAft>
                <a:spcPct val="0"/>
              </a:spcAft>
            </a:pPr>
            <a:fld id="{7AAD8CA4-5A14-407D-BC01-1C0104158561}" type="slidenum">
              <a:rPr lang="en-US" smtClean="0">
                <a:solidFill>
                  <a:srgbClr val="898989"/>
                </a:solidFill>
                <a:latin typeface="Calibri" pitchFamily="34" charset="0"/>
                <a:ea typeface="MS PGothic" pitchFamily="34" charset="-128"/>
              </a:rPr>
              <a:pPr eaLnBrk="1" fontAlgn="base" hangingPunct="1">
                <a:spcBef>
                  <a:spcPct val="0"/>
                </a:spcBef>
                <a:spcAft>
                  <a:spcPct val="0"/>
                </a:spcAft>
              </a:pPr>
              <a:t>16</a:t>
            </a:fld>
            <a:endParaRPr lang="en-US" smtClean="0">
              <a:solidFill>
                <a:srgbClr val="898989"/>
              </a:solidFill>
              <a:latin typeface="Calibri" pitchFamily="34" charset="0"/>
              <a:ea typeface="MS PGothic" pitchFamily="34" charset="-128"/>
            </a:endParaRPr>
          </a:p>
        </p:txBody>
      </p:sp>
      <p:pic>
        <p:nvPicPr>
          <p:cNvPr id="3" name="ExocytosisAnim.wm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2057400" y="1066800"/>
            <a:ext cx="4648200" cy="3429000"/>
          </a:xfrm>
          <a:prstGeom prst="rect">
            <a:avLst/>
          </a:prstGeom>
        </p:spPr>
      </p:pic>
      <p:sp>
        <p:nvSpPr>
          <p:cNvPr id="13" name="Title 1"/>
          <p:cNvSpPr txBox="1">
            <a:spLocks/>
          </p:cNvSpPr>
          <p:nvPr/>
        </p:nvSpPr>
        <p:spPr bwMode="auto">
          <a:xfrm>
            <a:off x="457200" y="-1524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S PGothic" pitchFamily="34" charset="-128"/>
                <a:cs typeface="ＭＳ Ｐゴシック" charset="-128"/>
              </a:defRPr>
            </a:lvl1pPr>
            <a:lvl2pPr algn="ctr" rtl="0" eaLnBrk="0" fontAlgn="base" hangingPunct="0">
              <a:spcBef>
                <a:spcPct val="0"/>
              </a:spcBef>
              <a:spcAft>
                <a:spcPct val="0"/>
              </a:spcAft>
              <a:defRPr sz="4400">
                <a:solidFill>
                  <a:schemeClr val="tx1"/>
                </a:solidFill>
                <a:latin typeface="Calibri" charset="0"/>
                <a:ea typeface="MS PGothic" pitchFamily="34" charset="-128"/>
                <a:cs typeface="ＭＳ Ｐゴシック" charset="-128"/>
              </a:defRPr>
            </a:lvl2pPr>
            <a:lvl3pPr algn="ctr" rtl="0" eaLnBrk="0" fontAlgn="base" hangingPunct="0">
              <a:spcBef>
                <a:spcPct val="0"/>
              </a:spcBef>
              <a:spcAft>
                <a:spcPct val="0"/>
              </a:spcAft>
              <a:defRPr sz="4400">
                <a:solidFill>
                  <a:schemeClr val="tx1"/>
                </a:solidFill>
                <a:latin typeface="Calibri" charset="0"/>
                <a:ea typeface="MS PGothic" pitchFamily="34" charset="-128"/>
                <a:cs typeface="ＭＳ Ｐゴシック" charset="-128"/>
              </a:defRPr>
            </a:lvl3pPr>
            <a:lvl4pPr algn="ctr" rtl="0" eaLnBrk="0" fontAlgn="base" hangingPunct="0">
              <a:spcBef>
                <a:spcPct val="0"/>
              </a:spcBef>
              <a:spcAft>
                <a:spcPct val="0"/>
              </a:spcAft>
              <a:defRPr sz="4400">
                <a:solidFill>
                  <a:schemeClr val="tx1"/>
                </a:solidFill>
                <a:latin typeface="Calibri" charset="0"/>
                <a:ea typeface="MS PGothic" pitchFamily="34" charset="-128"/>
                <a:cs typeface="ＭＳ Ｐゴシック" charset="-128"/>
              </a:defRPr>
            </a:lvl4pPr>
            <a:lvl5pPr algn="ctr" rtl="0" eaLnBrk="0" fontAlgn="base" hangingPunct="0">
              <a:spcBef>
                <a:spcPct val="0"/>
              </a:spcBef>
              <a:spcAft>
                <a:spcPct val="0"/>
              </a:spcAft>
              <a:defRPr sz="4400">
                <a:solidFill>
                  <a:schemeClr val="tx1"/>
                </a:solidFill>
                <a:latin typeface="Calibri" charset="0"/>
                <a:ea typeface="MS PGothic" pitchFamily="34" charset="-128"/>
                <a:cs typeface="ＭＳ Ｐゴシック" charset="-128"/>
              </a:defRPr>
            </a:lvl5pPr>
            <a:lvl6pPr marL="457200" algn="ctr"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r>
              <a:rPr lang="en-US" b="1" dirty="0" smtClean="0">
                <a:solidFill>
                  <a:schemeClr val="bg1"/>
                </a:solidFill>
                <a:cs typeface="Calibri" pitchFamily="34" charset="0"/>
              </a:rPr>
              <a:t>Exocytosis</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0"/>
              </a:spcBef>
              <a:spcAft>
                <a:spcPct val="0"/>
              </a:spcAft>
            </a:pPr>
            <a:fld id="{7AAD8CA4-5A14-407D-BC01-1C0104158561}" type="slidenum">
              <a:rPr lang="en-US" smtClean="0">
                <a:solidFill>
                  <a:srgbClr val="898989"/>
                </a:solidFill>
                <a:latin typeface="Calibri" pitchFamily="34" charset="0"/>
                <a:ea typeface="MS PGothic" pitchFamily="34" charset="-128"/>
              </a:rPr>
              <a:pPr eaLnBrk="1" fontAlgn="base" hangingPunct="1">
                <a:spcBef>
                  <a:spcPct val="0"/>
                </a:spcBef>
                <a:spcAft>
                  <a:spcPct val="0"/>
                </a:spcAft>
              </a:pPr>
              <a:t>17</a:t>
            </a:fld>
            <a:endParaRPr lang="en-US" smtClean="0">
              <a:solidFill>
                <a:srgbClr val="898989"/>
              </a:solidFill>
              <a:latin typeface="Calibri" pitchFamily="34" charset="0"/>
              <a:ea typeface="MS PGothic" pitchFamily="34" charset="-128"/>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0" y="1219200"/>
            <a:ext cx="5410200" cy="5288912"/>
          </a:xfrm>
          <a:prstGeom prst="rect">
            <a:avLst/>
          </a:prstGeom>
          <a:noFill/>
          <a:ln>
            <a:noFill/>
          </a:ln>
          <a:effectLst/>
          <a:extLst>
            <a:ext uri="{909E8E84-426E-40DD-AFC4-6F175D3DCCD1}">
              <a14:hiddenFill xmlns:a14="http://schemas.microsoft.com/office/drawing/2010/main">
                <a:solidFill>
                  <a:srgbClr val="00CCFF"/>
                </a:solidFill>
              </a14:hiddenFill>
            </a:ext>
            <a:ext uri="{91240B29-F687-4F45-9708-019B960494DF}">
              <a14:hiddenLine xmlns:a14="http://schemas.microsoft.com/office/drawing/2010/main" w="381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1"/>
          <p:cNvSpPr txBox="1">
            <a:spLocks/>
          </p:cNvSpPr>
          <p:nvPr/>
        </p:nvSpPr>
        <p:spPr bwMode="auto">
          <a:xfrm>
            <a:off x="457200" y="-1524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S PGothic" pitchFamily="34" charset="-128"/>
                <a:cs typeface="ＭＳ Ｐゴシック" charset="-128"/>
              </a:defRPr>
            </a:lvl1pPr>
            <a:lvl2pPr algn="ctr" rtl="0" eaLnBrk="0" fontAlgn="base" hangingPunct="0">
              <a:spcBef>
                <a:spcPct val="0"/>
              </a:spcBef>
              <a:spcAft>
                <a:spcPct val="0"/>
              </a:spcAft>
              <a:defRPr sz="4400">
                <a:solidFill>
                  <a:schemeClr val="tx1"/>
                </a:solidFill>
                <a:latin typeface="Calibri" charset="0"/>
                <a:ea typeface="MS PGothic" pitchFamily="34" charset="-128"/>
                <a:cs typeface="ＭＳ Ｐゴシック" charset="-128"/>
              </a:defRPr>
            </a:lvl2pPr>
            <a:lvl3pPr algn="ctr" rtl="0" eaLnBrk="0" fontAlgn="base" hangingPunct="0">
              <a:spcBef>
                <a:spcPct val="0"/>
              </a:spcBef>
              <a:spcAft>
                <a:spcPct val="0"/>
              </a:spcAft>
              <a:defRPr sz="4400">
                <a:solidFill>
                  <a:schemeClr val="tx1"/>
                </a:solidFill>
                <a:latin typeface="Calibri" charset="0"/>
                <a:ea typeface="MS PGothic" pitchFamily="34" charset="-128"/>
                <a:cs typeface="ＭＳ Ｐゴシック" charset="-128"/>
              </a:defRPr>
            </a:lvl3pPr>
            <a:lvl4pPr algn="ctr" rtl="0" eaLnBrk="0" fontAlgn="base" hangingPunct="0">
              <a:spcBef>
                <a:spcPct val="0"/>
              </a:spcBef>
              <a:spcAft>
                <a:spcPct val="0"/>
              </a:spcAft>
              <a:defRPr sz="4400">
                <a:solidFill>
                  <a:schemeClr val="tx1"/>
                </a:solidFill>
                <a:latin typeface="Calibri" charset="0"/>
                <a:ea typeface="MS PGothic" pitchFamily="34" charset="-128"/>
                <a:cs typeface="ＭＳ Ｐゴシック" charset="-128"/>
              </a:defRPr>
            </a:lvl4pPr>
            <a:lvl5pPr algn="ctr" rtl="0" eaLnBrk="0" fontAlgn="base" hangingPunct="0">
              <a:spcBef>
                <a:spcPct val="0"/>
              </a:spcBef>
              <a:spcAft>
                <a:spcPct val="0"/>
              </a:spcAft>
              <a:defRPr sz="4400">
                <a:solidFill>
                  <a:schemeClr val="tx1"/>
                </a:solidFill>
                <a:latin typeface="Calibri" charset="0"/>
                <a:ea typeface="MS PGothic" pitchFamily="34" charset="-128"/>
                <a:cs typeface="ＭＳ Ｐゴシック" charset="-128"/>
              </a:defRPr>
            </a:lvl5pPr>
            <a:lvl6pPr marL="457200" algn="ctr"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r>
              <a:rPr lang="en-US" b="1" dirty="0" smtClean="0">
                <a:solidFill>
                  <a:schemeClr val="bg1"/>
                </a:solidFill>
                <a:cs typeface="Calibri" pitchFamily="34" charset="0"/>
              </a:rPr>
              <a:t>Review of Endocytosis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0"/>
              </a:spcBef>
              <a:spcAft>
                <a:spcPct val="0"/>
              </a:spcAft>
            </a:pPr>
            <a:fld id="{7AAD8CA4-5A14-407D-BC01-1C0104158561}" type="slidenum">
              <a:rPr lang="en-US" smtClean="0">
                <a:solidFill>
                  <a:srgbClr val="898989"/>
                </a:solidFill>
                <a:latin typeface="Calibri" pitchFamily="34" charset="0"/>
                <a:ea typeface="MS PGothic" pitchFamily="34" charset="-128"/>
              </a:rPr>
              <a:pPr eaLnBrk="1" fontAlgn="base" hangingPunct="1">
                <a:spcBef>
                  <a:spcPct val="0"/>
                </a:spcBef>
                <a:spcAft>
                  <a:spcPct val="0"/>
                </a:spcAft>
              </a:pPr>
              <a:t>18</a:t>
            </a:fld>
            <a:endParaRPr lang="en-US" smtClean="0">
              <a:solidFill>
                <a:srgbClr val="898989"/>
              </a:solidFill>
              <a:latin typeface="Calibri" pitchFamily="34" charset="0"/>
              <a:ea typeface="MS PGothic" pitchFamily="34" charset="-128"/>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38200"/>
            <a:ext cx="9144000" cy="623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0"/>
              </a:spcBef>
              <a:spcAft>
                <a:spcPct val="0"/>
              </a:spcAft>
            </a:pPr>
            <a:fld id="{7AAD8CA4-5A14-407D-BC01-1C0104158561}" type="slidenum">
              <a:rPr lang="en-US" smtClean="0">
                <a:solidFill>
                  <a:srgbClr val="898989"/>
                </a:solidFill>
                <a:latin typeface="Calibri" pitchFamily="34" charset="0"/>
                <a:ea typeface="MS PGothic" pitchFamily="34" charset="-128"/>
              </a:rPr>
              <a:pPr eaLnBrk="1" fontAlgn="base" hangingPunct="1">
                <a:spcBef>
                  <a:spcPct val="0"/>
                </a:spcBef>
                <a:spcAft>
                  <a:spcPct val="0"/>
                </a:spcAft>
              </a:pPr>
              <a:t>19</a:t>
            </a:fld>
            <a:endParaRPr lang="en-US" smtClean="0">
              <a:solidFill>
                <a:srgbClr val="898989"/>
              </a:solidFill>
              <a:latin typeface="Calibri" pitchFamily="34" charset="0"/>
              <a:ea typeface="MS PGothic" pitchFamily="34" charset="-128"/>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
            <a:ext cx="92964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457200" y="-152400"/>
            <a:ext cx="8229600" cy="1143000"/>
          </a:xfrm>
        </p:spPr>
        <p:txBody>
          <a:bodyPr/>
          <a:lstStyle/>
          <a:p>
            <a:r>
              <a:rPr lang="en-US" dirty="0" smtClean="0">
                <a:solidFill>
                  <a:schemeClr val="bg1"/>
                </a:solidFill>
                <a:cs typeface="Calibri" pitchFamily="34" charset="0"/>
              </a:rPr>
              <a:t>The Plasma Membrane</a:t>
            </a:r>
          </a:p>
        </p:txBody>
      </p:sp>
      <p:sp>
        <p:nvSpPr>
          <p:cNvPr id="37891"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0"/>
              </a:spcBef>
              <a:spcAft>
                <a:spcPct val="0"/>
              </a:spcAft>
            </a:pPr>
            <a:fld id="{7AAD8CA4-5A14-407D-BC01-1C0104158561}" type="slidenum">
              <a:rPr lang="en-US" smtClean="0">
                <a:solidFill>
                  <a:srgbClr val="898989"/>
                </a:solidFill>
                <a:latin typeface="Calibri" pitchFamily="34" charset="0"/>
                <a:ea typeface="MS PGothic" pitchFamily="34" charset="-128"/>
              </a:rPr>
              <a:pPr eaLnBrk="1" fontAlgn="base" hangingPunct="1">
                <a:spcBef>
                  <a:spcPct val="0"/>
                </a:spcBef>
                <a:spcAft>
                  <a:spcPct val="0"/>
                </a:spcAft>
              </a:pPr>
              <a:t>2</a:t>
            </a:fld>
            <a:endParaRPr lang="en-US" smtClean="0">
              <a:solidFill>
                <a:srgbClr val="898989"/>
              </a:solidFill>
              <a:latin typeface="Calibri" pitchFamily="34" charset="0"/>
              <a:ea typeface="MS PGothic" pitchFamily="34" charset="-128"/>
            </a:endParaRPr>
          </a:p>
        </p:txBody>
      </p:sp>
      <p:pic>
        <p:nvPicPr>
          <p:cNvPr id="6" name="Picture 102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5619" y="1047750"/>
            <a:ext cx="8468381" cy="5810250"/>
          </a:xfrm>
          <a:prstGeom prst="rect">
            <a:avLst/>
          </a:prstGeom>
          <a:noFill/>
          <a:ln>
            <a:noFill/>
          </a:ln>
          <a:effectLst/>
          <a:extLst>
            <a:ext uri="{909E8E84-426E-40DD-AFC4-6F175D3DCCD1}">
              <a14:hiddenFill xmlns:a14="http://schemas.microsoft.com/office/drawing/2010/main">
                <a:solidFill>
                  <a:srgbClr val="00CCFF"/>
                </a:solidFill>
              </a14:hiddenFill>
            </a:ext>
            <a:ext uri="{91240B29-F687-4F45-9708-019B960494DF}">
              <a14:hiddenLine xmlns:a14="http://schemas.microsoft.com/office/drawing/2010/main" w="381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381000" y="4191000"/>
            <a:ext cx="8763000" cy="1935163"/>
          </a:xfrm>
        </p:spPr>
        <p:txBody>
          <a:bodyPr/>
          <a:lstStyle/>
          <a:p>
            <a:pPr marL="0" indent="0">
              <a:buNone/>
            </a:pPr>
            <a:r>
              <a:rPr lang="en-US" dirty="0">
                <a:solidFill>
                  <a:schemeClr val="accent4">
                    <a:lumMod val="75000"/>
                  </a:schemeClr>
                </a:solidFill>
              </a:rPr>
              <a:t>The cell membrane is said to be semi-permeable or selectively permeable because certain molecules can cross the membrane and others cannot.  The membrane is said to be permeable to those that can cross and impermeable to molecules that cannot cross. </a:t>
            </a:r>
            <a:endParaRPr lang="en-US" dirty="0"/>
          </a:p>
        </p:txBody>
      </p:sp>
      <p:sp>
        <p:nvSpPr>
          <p:cNvPr id="3891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0"/>
              </a:spcBef>
              <a:spcAft>
                <a:spcPct val="0"/>
              </a:spcAft>
            </a:pPr>
            <a:fld id="{FE3AF92F-B4BA-49F7-9E7D-68F5F56713F3}" type="slidenum">
              <a:rPr lang="en-US" smtClean="0">
                <a:solidFill>
                  <a:srgbClr val="898989"/>
                </a:solidFill>
                <a:latin typeface="Calibri" pitchFamily="34" charset="0"/>
                <a:ea typeface="MS PGothic" pitchFamily="34" charset="-128"/>
              </a:rPr>
              <a:pPr eaLnBrk="1" fontAlgn="base" hangingPunct="1">
                <a:spcBef>
                  <a:spcPct val="0"/>
                </a:spcBef>
                <a:spcAft>
                  <a:spcPct val="0"/>
                </a:spcAft>
              </a:pPr>
              <a:t>3</a:t>
            </a:fld>
            <a:endParaRPr lang="en-US" smtClean="0">
              <a:solidFill>
                <a:srgbClr val="898989"/>
              </a:solidFill>
              <a:latin typeface="Calibri" pitchFamily="34" charset="0"/>
              <a:ea typeface="MS PGothic" pitchFamily="34" charset="-128"/>
            </a:endParaRPr>
          </a:p>
        </p:txBody>
      </p:sp>
      <p:pic>
        <p:nvPicPr>
          <p:cNvPr id="7" name="Picture 2" descr="C:\temp pics\Image15.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8400" y="1066800"/>
            <a:ext cx="4669989" cy="32766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457200" y="0"/>
            <a:ext cx="8229600" cy="11430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S PGothic" pitchFamily="34" charset="-128"/>
                <a:cs typeface="ＭＳ Ｐゴシック" charset="-128"/>
              </a:defRPr>
            </a:lvl1pPr>
            <a:lvl2pPr algn="ctr" rtl="0" eaLnBrk="0" fontAlgn="base" hangingPunct="0">
              <a:spcBef>
                <a:spcPct val="0"/>
              </a:spcBef>
              <a:spcAft>
                <a:spcPct val="0"/>
              </a:spcAft>
              <a:defRPr sz="4400">
                <a:solidFill>
                  <a:schemeClr val="tx1"/>
                </a:solidFill>
                <a:latin typeface="Calibri" charset="0"/>
                <a:ea typeface="MS PGothic" pitchFamily="34" charset="-128"/>
                <a:cs typeface="ＭＳ Ｐゴシック" charset="-128"/>
              </a:defRPr>
            </a:lvl2pPr>
            <a:lvl3pPr algn="ctr" rtl="0" eaLnBrk="0" fontAlgn="base" hangingPunct="0">
              <a:spcBef>
                <a:spcPct val="0"/>
              </a:spcBef>
              <a:spcAft>
                <a:spcPct val="0"/>
              </a:spcAft>
              <a:defRPr sz="4400">
                <a:solidFill>
                  <a:schemeClr val="tx1"/>
                </a:solidFill>
                <a:latin typeface="Calibri" charset="0"/>
                <a:ea typeface="MS PGothic" pitchFamily="34" charset="-128"/>
                <a:cs typeface="ＭＳ Ｐゴシック" charset="-128"/>
              </a:defRPr>
            </a:lvl3pPr>
            <a:lvl4pPr algn="ctr" rtl="0" eaLnBrk="0" fontAlgn="base" hangingPunct="0">
              <a:spcBef>
                <a:spcPct val="0"/>
              </a:spcBef>
              <a:spcAft>
                <a:spcPct val="0"/>
              </a:spcAft>
              <a:defRPr sz="4400">
                <a:solidFill>
                  <a:schemeClr val="tx1"/>
                </a:solidFill>
                <a:latin typeface="Calibri" charset="0"/>
                <a:ea typeface="MS PGothic" pitchFamily="34" charset="-128"/>
                <a:cs typeface="ＭＳ Ｐゴシック" charset="-128"/>
              </a:defRPr>
            </a:lvl4pPr>
            <a:lvl5pPr algn="ctr" rtl="0" eaLnBrk="0" fontAlgn="base" hangingPunct="0">
              <a:spcBef>
                <a:spcPct val="0"/>
              </a:spcBef>
              <a:spcAft>
                <a:spcPct val="0"/>
              </a:spcAft>
              <a:defRPr sz="4400">
                <a:solidFill>
                  <a:schemeClr val="tx1"/>
                </a:solidFill>
                <a:latin typeface="Calibri" charset="0"/>
                <a:ea typeface="MS PGothic" pitchFamily="34" charset="-128"/>
                <a:cs typeface="ＭＳ Ｐゴシック" charset="-128"/>
              </a:defRPr>
            </a:lvl5pPr>
            <a:lvl6pPr marL="457200" algn="ctr"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r>
              <a:rPr lang="en-US" dirty="0" smtClean="0">
                <a:solidFill>
                  <a:schemeClr val="bg1"/>
                </a:solidFill>
                <a:cs typeface="Calibri" pitchFamily="34" charset="0"/>
              </a:rPr>
              <a:t>The Plasma Membrane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114800" y="274638"/>
            <a:ext cx="4572000" cy="1143000"/>
          </a:xfrm>
        </p:spPr>
        <p:txBody>
          <a:bodyPr/>
          <a:lstStyle/>
          <a:p>
            <a:r>
              <a:rPr lang="en-US" dirty="0">
                <a:solidFill>
                  <a:schemeClr val="bg1"/>
                </a:solidFill>
                <a:cs typeface="Calibri" pitchFamily="34" charset="0"/>
              </a:rPr>
              <a:t>Passive Diffusion</a:t>
            </a:r>
            <a:br>
              <a:rPr lang="en-US" dirty="0">
                <a:solidFill>
                  <a:schemeClr val="bg1"/>
                </a:solidFill>
                <a:cs typeface="Calibri" pitchFamily="34" charset="0"/>
              </a:rPr>
            </a:br>
            <a:endParaRPr lang="en-US" dirty="0"/>
          </a:p>
        </p:txBody>
      </p:sp>
      <p:sp>
        <p:nvSpPr>
          <p:cNvPr id="5" name="Content Placeholder 4"/>
          <p:cNvSpPr>
            <a:spLocks noGrp="1"/>
          </p:cNvSpPr>
          <p:nvPr>
            <p:ph idx="1"/>
          </p:nvPr>
        </p:nvSpPr>
        <p:spPr>
          <a:xfrm>
            <a:off x="4038600" y="1143000"/>
            <a:ext cx="5105400" cy="4983163"/>
          </a:xfrm>
        </p:spPr>
        <p:txBody>
          <a:bodyPr/>
          <a:lstStyle/>
          <a:p>
            <a:pPr>
              <a:spcBef>
                <a:spcPct val="50000"/>
              </a:spcBef>
            </a:pPr>
            <a:r>
              <a:rPr lang="en-US" dirty="0">
                <a:solidFill>
                  <a:schemeClr val="accent4">
                    <a:lumMod val="75000"/>
                  </a:schemeClr>
                </a:solidFill>
              </a:rPr>
              <a:t>The red molecules are </a:t>
            </a:r>
            <a:r>
              <a:rPr lang="en-US" dirty="0" smtClean="0">
                <a:solidFill>
                  <a:schemeClr val="accent4">
                    <a:lumMod val="75000"/>
                  </a:schemeClr>
                </a:solidFill>
              </a:rPr>
              <a:t>initially more </a:t>
            </a:r>
            <a:r>
              <a:rPr lang="en-US" dirty="0">
                <a:solidFill>
                  <a:schemeClr val="accent4">
                    <a:lumMod val="75000"/>
                  </a:schemeClr>
                </a:solidFill>
              </a:rPr>
              <a:t>concentrated on side </a:t>
            </a:r>
            <a:r>
              <a:rPr lang="en-US" dirty="0" smtClean="0">
                <a:solidFill>
                  <a:schemeClr val="accent4">
                    <a:lumMod val="75000"/>
                  </a:schemeClr>
                </a:solidFill>
              </a:rPr>
              <a:t>B.  </a:t>
            </a:r>
            <a:r>
              <a:rPr lang="en-US" dirty="0">
                <a:solidFill>
                  <a:schemeClr val="accent4">
                    <a:lumMod val="75000"/>
                  </a:schemeClr>
                </a:solidFill>
              </a:rPr>
              <a:t>These molecules have more free energy. </a:t>
            </a:r>
          </a:p>
          <a:p>
            <a:pPr>
              <a:spcBef>
                <a:spcPct val="50000"/>
              </a:spcBef>
            </a:pPr>
            <a:r>
              <a:rPr lang="en-US" dirty="0">
                <a:solidFill>
                  <a:schemeClr val="accent4">
                    <a:lumMod val="75000"/>
                  </a:schemeClr>
                </a:solidFill>
              </a:rPr>
              <a:t>The net movement of the red molecules is from side B to side </a:t>
            </a:r>
            <a:r>
              <a:rPr lang="en-US" dirty="0" smtClean="0">
                <a:solidFill>
                  <a:schemeClr val="accent4">
                    <a:lumMod val="75000"/>
                  </a:schemeClr>
                </a:solidFill>
              </a:rPr>
              <a:t>A, </a:t>
            </a:r>
            <a:r>
              <a:rPr lang="en-US" dirty="0">
                <a:solidFill>
                  <a:schemeClr val="accent4">
                    <a:lumMod val="75000"/>
                  </a:schemeClr>
                </a:solidFill>
              </a:rPr>
              <a:t>or from a higher concentration to a lower concentration. </a:t>
            </a:r>
          </a:p>
          <a:p>
            <a:endParaRPr lang="en-US" dirty="0"/>
          </a:p>
        </p:txBody>
      </p:sp>
      <p:sp>
        <p:nvSpPr>
          <p:cNvPr id="39939"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0"/>
              </a:spcBef>
              <a:spcAft>
                <a:spcPct val="0"/>
              </a:spcAft>
            </a:pPr>
            <a:fld id="{E26EA2B8-848F-43E5-AA8A-C87C2DE13C49}" type="slidenum">
              <a:rPr lang="en-US" smtClean="0">
                <a:solidFill>
                  <a:srgbClr val="898989"/>
                </a:solidFill>
                <a:latin typeface="Calibri" pitchFamily="34" charset="0"/>
                <a:ea typeface="MS PGothic" pitchFamily="34" charset="-128"/>
              </a:rPr>
              <a:pPr eaLnBrk="1" fontAlgn="base" hangingPunct="1">
                <a:spcBef>
                  <a:spcPct val="0"/>
                </a:spcBef>
                <a:spcAft>
                  <a:spcPct val="0"/>
                </a:spcAft>
              </a:pPr>
              <a:t>4</a:t>
            </a:fld>
            <a:endParaRPr lang="en-US" smtClean="0">
              <a:solidFill>
                <a:srgbClr val="898989"/>
              </a:solidFill>
              <a:latin typeface="Calibri" pitchFamily="34" charset="0"/>
              <a:ea typeface="MS PGothic" pitchFamily="34" charset="-128"/>
            </a:endParaRPr>
          </a:p>
        </p:txBody>
      </p:sp>
      <p:sp>
        <p:nvSpPr>
          <p:cNvPr id="10" name="TextBox 9"/>
          <p:cNvSpPr txBox="1"/>
          <p:nvPr/>
        </p:nvSpPr>
        <p:spPr>
          <a:xfrm>
            <a:off x="609600" y="5638800"/>
            <a:ext cx="6553200" cy="369332"/>
          </a:xfrm>
          <a:prstGeom prst="rect">
            <a:avLst/>
          </a:prstGeom>
          <a:noFill/>
        </p:spPr>
        <p:txBody>
          <a:bodyPr wrap="square" rtlCol="0">
            <a:spAutoFit/>
          </a:bodyPr>
          <a:lstStyle/>
          <a:p>
            <a:r>
              <a:rPr lang="en-US" dirty="0" smtClean="0"/>
              <a:t> </a:t>
            </a:r>
            <a:endParaRPr lang="en-US" dirty="0"/>
          </a:p>
        </p:txBody>
      </p:sp>
      <p:sp>
        <p:nvSpPr>
          <p:cNvPr id="13" name="TextBox 12"/>
          <p:cNvSpPr txBox="1"/>
          <p:nvPr/>
        </p:nvSpPr>
        <p:spPr>
          <a:xfrm>
            <a:off x="57150" y="5913537"/>
            <a:ext cx="8896350" cy="1077218"/>
          </a:xfrm>
          <a:prstGeom prst="rect">
            <a:avLst/>
          </a:prstGeom>
          <a:solidFill>
            <a:schemeClr val="bg1"/>
          </a:solidFill>
        </p:spPr>
        <p:txBody>
          <a:bodyPr wrap="square" rtlCol="0">
            <a:spAutoFit/>
          </a:bodyPr>
          <a:lstStyle/>
          <a:p>
            <a:pPr marL="457200" indent="-457200">
              <a:spcBef>
                <a:spcPct val="50000"/>
              </a:spcBef>
              <a:buFont typeface="Arial"/>
              <a:buChar char="•"/>
            </a:pPr>
            <a:r>
              <a:rPr lang="en-US" sz="3200" dirty="0" smtClean="0">
                <a:solidFill>
                  <a:schemeClr val="accent4">
                    <a:lumMod val="75000"/>
                  </a:schemeClr>
                </a:solidFill>
                <a:latin typeface="+mn-lt"/>
              </a:rPr>
              <a:t>The water molecules (blue) are equally distributed and will move </a:t>
            </a:r>
            <a:r>
              <a:rPr lang="en-US" sz="3200" dirty="0">
                <a:solidFill>
                  <a:schemeClr val="accent4">
                    <a:lumMod val="75000"/>
                  </a:schemeClr>
                </a:solidFill>
              </a:rPr>
              <a:t>across </a:t>
            </a:r>
            <a:r>
              <a:rPr lang="en-US" sz="3200" dirty="0" smtClean="0">
                <a:solidFill>
                  <a:schemeClr val="accent4">
                    <a:lumMod val="75000"/>
                  </a:schemeClr>
                </a:solidFill>
                <a:latin typeface="+mn-lt"/>
              </a:rPr>
              <a:t>at the same rate.</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114800" cy="561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457200" y="-76200"/>
            <a:ext cx="8229600" cy="1143000"/>
          </a:xfrm>
        </p:spPr>
        <p:txBody>
          <a:bodyPr/>
          <a:lstStyle/>
          <a:p>
            <a:r>
              <a:rPr lang="en-US" dirty="0">
                <a:solidFill>
                  <a:schemeClr val="bg1"/>
                </a:solidFill>
                <a:cs typeface="Calibri" pitchFamily="34" charset="0"/>
              </a:rPr>
              <a:t>Facilitated Diffusion</a:t>
            </a:r>
            <a:endParaRPr lang="en-US" dirty="0" smtClean="0">
              <a:solidFill>
                <a:schemeClr val="bg1"/>
              </a:solidFill>
              <a:cs typeface="Calibri" pitchFamily="34" charset="0"/>
            </a:endParaRPr>
          </a:p>
        </p:txBody>
      </p:sp>
      <p:sp>
        <p:nvSpPr>
          <p:cNvPr id="3" name="Content Placeholder 2"/>
          <p:cNvSpPr>
            <a:spLocks noGrp="1"/>
          </p:cNvSpPr>
          <p:nvPr>
            <p:ph sz="half" idx="2"/>
          </p:nvPr>
        </p:nvSpPr>
        <p:spPr>
          <a:xfrm>
            <a:off x="3581400" y="1066800"/>
            <a:ext cx="5562600" cy="4906963"/>
          </a:xfrm>
        </p:spPr>
        <p:txBody>
          <a:bodyPr/>
          <a:lstStyle/>
          <a:p>
            <a:pPr>
              <a:spcBef>
                <a:spcPct val="50000"/>
              </a:spcBef>
            </a:pPr>
            <a:r>
              <a:rPr lang="en-US" dirty="0">
                <a:solidFill>
                  <a:schemeClr val="accent4">
                    <a:lumMod val="75000"/>
                  </a:schemeClr>
                </a:solidFill>
              </a:rPr>
              <a:t>The molecule is impermeable to the membrane. </a:t>
            </a:r>
          </a:p>
          <a:p>
            <a:pPr>
              <a:spcBef>
                <a:spcPct val="50000"/>
              </a:spcBef>
            </a:pPr>
            <a:r>
              <a:rPr lang="en-US" dirty="0">
                <a:solidFill>
                  <a:schemeClr val="accent4">
                    <a:lumMod val="75000"/>
                  </a:schemeClr>
                </a:solidFill>
              </a:rPr>
              <a:t>The transport of the molecule requires a carrier protein or channel protein</a:t>
            </a:r>
            <a:r>
              <a:rPr lang="en-US" dirty="0" smtClean="0">
                <a:solidFill>
                  <a:schemeClr val="accent4">
                    <a:lumMod val="75000"/>
                  </a:schemeClr>
                </a:solidFill>
              </a:rPr>
              <a:t>.</a:t>
            </a:r>
          </a:p>
          <a:p>
            <a:pPr>
              <a:spcBef>
                <a:spcPct val="50000"/>
              </a:spcBef>
            </a:pPr>
            <a:r>
              <a:rPr lang="en-US" dirty="0">
                <a:solidFill>
                  <a:schemeClr val="accent4">
                    <a:lumMod val="75000"/>
                  </a:schemeClr>
                </a:solidFill>
              </a:rPr>
              <a:t>It requires no ATP.  The driving force is an increase in entropy.  The molecules are moving from an area of higher concentration to lower concentration or from higher free energy to lower free energy.</a:t>
            </a:r>
            <a:endParaRPr lang="en-US" sz="1800" dirty="0">
              <a:solidFill>
                <a:schemeClr val="accent4">
                  <a:lumMod val="75000"/>
                </a:schemeClr>
              </a:solidFill>
            </a:endParaRPr>
          </a:p>
          <a:p>
            <a:pPr>
              <a:spcBef>
                <a:spcPct val="50000"/>
              </a:spcBef>
            </a:pPr>
            <a:endParaRPr lang="en-US" dirty="0">
              <a:solidFill>
                <a:schemeClr val="accent4">
                  <a:lumMod val="75000"/>
                </a:schemeClr>
              </a:solidFill>
            </a:endParaRPr>
          </a:p>
        </p:txBody>
      </p:sp>
      <p:sp>
        <p:nvSpPr>
          <p:cNvPr id="37891"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0"/>
              </a:spcBef>
              <a:spcAft>
                <a:spcPct val="0"/>
              </a:spcAft>
            </a:pPr>
            <a:fld id="{7AAD8CA4-5A14-407D-BC01-1C0104158561}" type="slidenum">
              <a:rPr lang="en-US" smtClean="0">
                <a:solidFill>
                  <a:srgbClr val="898989"/>
                </a:solidFill>
                <a:latin typeface="Calibri" pitchFamily="34" charset="0"/>
                <a:ea typeface="MS PGothic" pitchFamily="34" charset="-128"/>
              </a:rPr>
              <a:pPr eaLnBrk="1" fontAlgn="base" hangingPunct="1">
                <a:spcBef>
                  <a:spcPct val="0"/>
                </a:spcBef>
                <a:spcAft>
                  <a:spcPct val="0"/>
                </a:spcAft>
              </a:pPr>
              <a:t>5</a:t>
            </a:fld>
            <a:endParaRPr lang="en-US" smtClean="0">
              <a:solidFill>
                <a:srgbClr val="898989"/>
              </a:solidFill>
              <a:latin typeface="Calibri" pitchFamily="34" charset="0"/>
              <a:ea typeface="MS PGothic" pitchFamily="34" charset="-128"/>
            </a:endParaRPr>
          </a:p>
        </p:txBody>
      </p:sp>
      <p:pic>
        <p:nvPicPr>
          <p:cNvPr id="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5247" y="1238250"/>
            <a:ext cx="3442353" cy="3426552"/>
          </a:xfrm>
          <a:prstGeom prst="rect">
            <a:avLst/>
          </a:prstGeom>
          <a:noFill/>
          <a:ln>
            <a:noFill/>
          </a:ln>
          <a:effectLst/>
          <a:extLst>
            <a:ext uri="{909E8E84-426E-40DD-AFC4-6F175D3DCCD1}">
              <a14:hiddenFill xmlns:a14="http://schemas.microsoft.com/office/drawing/2010/main">
                <a:solidFill>
                  <a:srgbClr val="00CCFF"/>
                </a:solidFill>
              </a14:hiddenFill>
            </a:ext>
            <a:ext uri="{91240B29-F687-4F45-9708-019B960494DF}">
              <a14:hiddenLine xmlns:a14="http://schemas.microsoft.com/office/drawing/2010/main" w="381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152400"/>
            <a:ext cx="8229600" cy="1143000"/>
          </a:xfrm>
        </p:spPr>
        <p:txBody>
          <a:bodyPr/>
          <a:lstStyle/>
          <a:p>
            <a:r>
              <a:rPr lang="en-US" dirty="0" err="1" smtClean="0">
                <a:solidFill>
                  <a:schemeClr val="bg1"/>
                </a:solidFill>
                <a:cs typeface="Calibri" pitchFamily="34" charset="0"/>
              </a:rPr>
              <a:t>Facillitated</a:t>
            </a:r>
            <a:r>
              <a:rPr lang="en-US" dirty="0" smtClean="0">
                <a:solidFill>
                  <a:schemeClr val="bg1"/>
                </a:solidFill>
                <a:cs typeface="Calibri" pitchFamily="34" charset="0"/>
              </a:rPr>
              <a:t> Diffusion</a:t>
            </a:r>
          </a:p>
        </p:txBody>
      </p:sp>
      <p:sp>
        <p:nvSpPr>
          <p:cNvPr id="37891"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0"/>
              </a:spcBef>
              <a:spcAft>
                <a:spcPct val="0"/>
              </a:spcAft>
            </a:pPr>
            <a:fld id="{7AAD8CA4-5A14-407D-BC01-1C0104158561}" type="slidenum">
              <a:rPr lang="en-US" smtClean="0">
                <a:solidFill>
                  <a:srgbClr val="898989"/>
                </a:solidFill>
                <a:latin typeface="Calibri" pitchFamily="34" charset="0"/>
                <a:ea typeface="MS PGothic" pitchFamily="34" charset="-128"/>
              </a:rPr>
              <a:pPr eaLnBrk="1" fontAlgn="base" hangingPunct="1">
                <a:spcBef>
                  <a:spcPct val="0"/>
                </a:spcBef>
                <a:spcAft>
                  <a:spcPct val="0"/>
                </a:spcAft>
              </a:pPr>
              <a:t>6</a:t>
            </a:fld>
            <a:endParaRPr lang="en-US" smtClean="0">
              <a:solidFill>
                <a:srgbClr val="898989"/>
              </a:solidFill>
              <a:latin typeface="Calibri" pitchFamily="34" charset="0"/>
              <a:ea typeface="MS PGothic" pitchFamily="34" charset="-128"/>
            </a:endParaRPr>
          </a:p>
        </p:txBody>
      </p:sp>
      <p:pic>
        <p:nvPicPr>
          <p:cNvPr id="5" name="Picture 2" descr="C:\animations\Structure Cell Membranes\anim 1\Animation3.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46238" y="1474788"/>
            <a:ext cx="5851525" cy="39084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C:\animations\Active Transport\anim 1\Animation2.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2725553"/>
            <a:ext cx="7213673" cy="4818247"/>
          </a:xfrm>
          <a:prstGeom prst="rect">
            <a:avLst/>
          </a:prstGeom>
          <a:noFill/>
          <a:extLst>
            <a:ext uri="{909E8E84-426E-40DD-AFC4-6F175D3DCCD1}">
              <a14:hiddenFill xmlns:a14="http://schemas.microsoft.com/office/drawing/2010/main">
                <a:solidFill>
                  <a:srgbClr val="FFFFFF"/>
                </a:solidFill>
              </a14:hiddenFill>
            </a:ext>
          </a:extLst>
        </p:spPr>
      </p:pic>
      <p:sp>
        <p:nvSpPr>
          <p:cNvPr id="37890" name="Title 1"/>
          <p:cNvSpPr>
            <a:spLocks noGrp="1"/>
          </p:cNvSpPr>
          <p:nvPr>
            <p:ph type="title"/>
          </p:nvPr>
        </p:nvSpPr>
        <p:spPr>
          <a:xfrm>
            <a:off x="457200" y="-76200"/>
            <a:ext cx="8229600" cy="1143000"/>
          </a:xfrm>
        </p:spPr>
        <p:txBody>
          <a:bodyPr/>
          <a:lstStyle/>
          <a:p>
            <a:r>
              <a:rPr lang="en-US" b="1" dirty="0">
                <a:solidFill>
                  <a:schemeClr val="bg1"/>
                </a:solidFill>
                <a:cs typeface="Calibri" pitchFamily="34" charset="0"/>
              </a:rPr>
              <a:t>Active Transport</a:t>
            </a:r>
            <a:endParaRPr lang="en-US" b="1" dirty="0" smtClean="0">
              <a:solidFill>
                <a:schemeClr val="bg1"/>
              </a:solidFill>
              <a:cs typeface="Calibri" pitchFamily="34" charset="0"/>
            </a:endParaRPr>
          </a:p>
        </p:txBody>
      </p:sp>
      <p:sp>
        <p:nvSpPr>
          <p:cNvPr id="2" name="Content Placeholder 1"/>
          <p:cNvSpPr>
            <a:spLocks noGrp="1"/>
          </p:cNvSpPr>
          <p:nvPr>
            <p:ph idx="1"/>
          </p:nvPr>
        </p:nvSpPr>
        <p:spPr/>
        <p:txBody>
          <a:bodyPr/>
          <a:lstStyle/>
          <a:p>
            <a:pPr>
              <a:spcBef>
                <a:spcPct val="50000"/>
              </a:spcBef>
            </a:pPr>
            <a:r>
              <a:rPr lang="en-US" dirty="0">
                <a:solidFill>
                  <a:schemeClr val="accent4">
                    <a:lumMod val="75000"/>
                  </a:schemeClr>
                </a:solidFill>
              </a:rPr>
              <a:t>Membrane is impermeable to the molecules. </a:t>
            </a:r>
          </a:p>
          <a:p>
            <a:pPr>
              <a:spcBef>
                <a:spcPct val="50000"/>
              </a:spcBef>
            </a:pPr>
            <a:r>
              <a:rPr lang="en-US" dirty="0">
                <a:solidFill>
                  <a:schemeClr val="accent4">
                    <a:lumMod val="75000"/>
                  </a:schemeClr>
                </a:solidFill>
              </a:rPr>
              <a:t>Molecules are moving against a concentration gradient (from low to high) or from low free energy to high free energy.   </a:t>
            </a:r>
          </a:p>
          <a:p>
            <a:pPr>
              <a:spcBef>
                <a:spcPct val="50000"/>
              </a:spcBef>
            </a:pPr>
            <a:r>
              <a:rPr lang="en-US" dirty="0">
                <a:solidFill>
                  <a:schemeClr val="accent4">
                    <a:lumMod val="75000"/>
                  </a:schemeClr>
                </a:solidFill>
              </a:rPr>
              <a:t>A transport protein and ATP are both needed. </a:t>
            </a:r>
          </a:p>
          <a:p>
            <a:endParaRPr lang="en-US" dirty="0"/>
          </a:p>
        </p:txBody>
      </p:sp>
      <p:sp>
        <p:nvSpPr>
          <p:cNvPr id="37891"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0"/>
              </a:spcBef>
              <a:spcAft>
                <a:spcPct val="0"/>
              </a:spcAft>
            </a:pPr>
            <a:fld id="{7AAD8CA4-5A14-407D-BC01-1C0104158561}" type="slidenum">
              <a:rPr lang="en-US" smtClean="0">
                <a:solidFill>
                  <a:srgbClr val="898989"/>
                </a:solidFill>
                <a:latin typeface="Calibri" pitchFamily="34" charset="0"/>
                <a:ea typeface="MS PGothic" pitchFamily="34" charset="-128"/>
              </a:rPr>
              <a:pPr eaLnBrk="1" fontAlgn="base" hangingPunct="1">
                <a:spcBef>
                  <a:spcPct val="0"/>
                </a:spcBef>
                <a:spcAft>
                  <a:spcPct val="0"/>
                </a:spcAft>
              </a:pPr>
              <a:t>7</a:t>
            </a:fld>
            <a:endParaRPr lang="en-US" smtClean="0">
              <a:solidFill>
                <a:srgbClr val="898989"/>
              </a:solidFill>
              <a:latin typeface="Calibri" pitchFamily="34" charset="0"/>
              <a:ea typeface="MS PGothic" pitchFamily="34" charset="-128"/>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457200" y="-152400"/>
            <a:ext cx="8229600" cy="1143000"/>
          </a:xfrm>
        </p:spPr>
        <p:txBody>
          <a:bodyPr/>
          <a:lstStyle/>
          <a:p>
            <a:r>
              <a:rPr lang="en-US" b="1" dirty="0" err="1">
                <a:solidFill>
                  <a:schemeClr val="bg1"/>
                </a:solidFill>
                <a:cs typeface="Calibri" pitchFamily="34" charset="0"/>
              </a:rPr>
              <a:t>Electrogenic</a:t>
            </a:r>
            <a:r>
              <a:rPr lang="en-US" b="1" dirty="0">
                <a:solidFill>
                  <a:schemeClr val="bg1"/>
                </a:solidFill>
                <a:cs typeface="Calibri" pitchFamily="34" charset="0"/>
              </a:rPr>
              <a:t> Pump</a:t>
            </a:r>
            <a:endParaRPr lang="en-US" b="1" dirty="0" smtClean="0">
              <a:solidFill>
                <a:schemeClr val="bg1"/>
              </a:solidFill>
              <a:cs typeface="Calibri" pitchFamily="34" charset="0"/>
            </a:endParaRPr>
          </a:p>
        </p:txBody>
      </p:sp>
      <p:sp>
        <p:nvSpPr>
          <p:cNvPr id="2" name="Content Placeholder 1"/>
          <p:cNvSpPr>
            <a:spLocks noGrp="1"/>
          </p:cNvSpPr>
          <p:nvPr>
            <p:ph sz="half" idx="1"/>
          </p:nvPr>
        </p:nvSpPr>
        <p:spPr>
          <a:xfrm>
            <a:off x="533400" y="1219200"/>
            <a:ext cx="4648200" cy="4906963"/>
          </a:xfrm>
        </p:spPr>
        <p:txBody>
          <a:bodyPr/>
          <a:lstStyle/>
          <a:p>
            <a:pPr>
              <a:spcBef>
                <a:spcPct val="50000"/>
              </a:spcBef>
            </a:pPr>
            <a:r>
              <a:rPr lang="en-US" dirty="0">
                <a:solidFill>
                  <a:schemeClr val="accent4">
                    <a:lumMod val="75000"/>
                  </a:schemeClr>
                </a:solidFill>
              </a:rPr>
              <a:t> An </a:t>
            </a:r>
            <a:r>
              <a:rPr lang="en-US" dirty="0" err="1">
                <a:solidFill>
                  <a:schemeClr val="accent4">
                    <a:lumMod val="75000"/>
                  </a:schemeClr>
                </a:solidFill>
              </a:rPr>
              <a:t>electrogenic</a:t>
            </a:r>
            <a:r>
              <a:rPr lang="en-US" dirty="0">
                <a:solidFill>
                  <a:schemeClr val="accent4">
                    <a:lumMod val="75000"/>
                  </a:schemeClr>
                </a:solidFill>
              </a:rPr>
              <a:t> pump that pumps ions against a concentration gradient AND a charge gradient to create a separation of charge across the membrane.</a:t>
            </a:r>
          </a:p>
          <a:p>
            <a:pPr>
              <a:spcBef>
                <a:spcPct val="50000"/>
              </a:spcBef>
            </a:pPr>
            <a:r>
              <a:rPr lang="en-US" dirty="0">
                <a:solidFill>
                  <a:schemeClr val="accent4">
                    <a:lumMod val="75000"/>
                  </a:schemeClr>
                </a:solidFill>
              </a:rPr>
              <a:t>Sometimes an </a:t>
            </a:r>
            <a:r>
              <a:rPr lang="en-US" dirty="0" err="1">
                <a:solidFill>
                  <a:schemeClr val="accent4">
                    <a:lumMod val="75000"/>
                  </a:schemeClr>
                </a:solidFill>
              </a:rPr>
              <a:t>electrogenic</a:t>
            </a:r>
            <a:r>
              <a:rPr lang="en-US" dirty="0">
                <a:solidFill>
                  <a:schemeClr val="accent4">
                    <a:lumMod val="75000"/>
                  </a:schemeClr>
                </a:solidFill>
              </a:rPr>
              <a:t> pump is combined with another </a:t>
            </a:r>
            <a:r>
              <a:rPr lang="en-US" dirty="0" smtClean="0">
                <a:solidFill>
                  <a:schemeClr val="accent4">
                    <a:lumMod val="75000"/>
                  </a:schemeClr>
                </a:solidFill>
              </a:rPr>
              <a:t>protein </a:t>
            </a:r>
            <a:r>
              <a:rPr lang="en-US" dirty="0">
                <a:solidFill>
                  <a:schemeClr val="accent4">
                    <a:lumMod val="75000"/>
                  </a:schemeClr>
                </a:solidFill>
              </a:rPr>
              <a:t>carrier involved in facilitated diffusion.  </a:t>
            </a:r>
            <a:endParaRPr lang="en-US" sz="1800" dirty="0">
              <a:solidFill>
                <a:schemeClr val="accent4">
                  <a:lumMod val="75000"/>
                </a:schemeClr>
              </a:solidFill>
            </a:endParaRPr>
          </a:p>
          <a:p>
            <a:endParaRPr lang="en-US" dirty="0"/>
          </a:p>
        </p:txBody>
      </p:sp>
      <p:sp>
        <p:nvSpPr>
          <p:cNvPr id="37891"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0"/>
              </a:spcBef>
              <a:spcAft>
                <a:spcPct val="0"/>
              </a:spcAft>
            </a:pPr>
            <a:fld id="{7AAD8CA4-5A14-407D-BC01-1C0104158561}" type="slidenum">
              <a:rPr lang="en-US" smtClean="0">
                <a:solidFill>
                  <a:srgbClr val="898989"/>
                </a:solidFill>
                <a:latin typeface="Calibri" pitchFamily="34" charset="0"/>
                <a:ea typeface="MS PGothic" pitchFamily="34" charset="-128"/>
              </a:rPr>
              <a:pPr eaLnBrk="1" fontAlgn="base" hangingPunct="1">
                <a:spcBef>
                  <a:spcPct val="0"/>
                </a:spcBef>
                <a:spcAft>
                  <a:spcPct val="0"/>
                </a:spcAft>
              </a:pPr>
              <a:t>8</a:t>
            </a:fld>
            <a:endParaRPr lang="en-US" smtClean="0">
              <a:solidFill>
                <a:srgbClr val="898989"/>
              </a:solidFill>
              <a:latin typeface="Calibri" pitchFamily="34" charset="0"/>
              <a:ea typeface="MS PGothic" pitchFamily="34" charset="-128"/>
            </a:endParaRPr>
          </a:p>
        </p:txBody>
      </p:sp>
      <p:pic>
        <p:nvPicPr>
          <p:cNvPr id="6" name="Picture 102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1656" y="1174878"/>
            <a:ext cx="3620358" cy="5683121"/>
          </a:xfrm>
          <a:prstGeom prst="rect">
            <a:avLst/>
          </a:prstGeom>
          <a:noFill/>
          <a:ln>
            <a:noFill/>
          </a:ln>
          <a:effectLst/>
          <a:extLst>
            <a:ext uri="{909E8E84-426E-40DD-AFC4-6F175D3DCCD1}">
              <a14:hiddenFill xmlns:a14="http://schemas.microsoft.com/office/drawing/2010/main">
                <a:solidFill>
                  <a:srgbClr val="00CCFF"/>
                </a:solidFill>
              </a14:hiddenFill>
            </a:ext>
            <a:ext uri="{91240B29-F687-4F45-9708-019B960494DF}">
              <a14:hiddenLine xmlns:a14="http://schemas.microsoft.com/office/drawing/2010/main" w="381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152400"/>
            <a:ext cx="8229600" cy="1143000"/>
          </a:xfrm>
        </p:spPr>
        <p:txBody>
          <a:bodyPr/>
          <a:lstStyle/>
          <a:p>
            <a:r>
              <a:rPr lang="en-US" b="1" dirty="0" smtClean="0">
                <a:solidFill>
                  <a:schemeClr val="bg1"/>
                </a:solidFill>
                <a:cs typeface="Calibri" pitchFamily="34" charset="0"/>
              </a:rPr>
              <a:t>Osmosis</a:t>
            </a:r>
          </a:p>
        </p:txBody>
      </p:sp>
      <p:sp>
        <p:nvSpPr>
          <p:cNvPr id="37891"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0"/>
              </a:spcBef>
              <a:spcAft>
                <a:spcPct val="0"/>
              </a:spcAft>
            </a:pPr>
            <a:fld id="{7AAD8CA4-5A14-407D-BC01-1C0104158561}" type="slidenum">
              <a:rPr lang="en-US" smtClean="0">
                <a:solidFill>
                  <a:srgbClr val="898989"/>
                </a:solidFill>
                <a:latin typeface="Calibri" pitchFamily="34" charset="0"/>
                <a:ea typeface="MS PGothic" pitchFamily="34" charset="-128"/>
              </a:rPr>
              <a:pPr eaLnBrk="1" fontAlgn="base" hangingPunct="1">
                <a:spcBef>
                  <a:spcPct val="0"/>
                </a:spcBef>
                <a:spcAft>
                  <a:spcPct val="0"/>
                </a:spcAft>
              </a:pPr>
              <a:t>9</a:t>
            </a:fld>
            <a:endParaRPr lang="en-US" smtClean="0">
              <a:solidFill>
                <a:srgbClr val="898989"/>
              </a:solidFill>
              <a:latin typeface="Calibri" pitchFamily="34" charset="0"/>
              <a:ea typeface="MS PGothic" pitchFamily="34" charset="-128"/>
            </a:endParaRPr>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 y="838200"/>
            <a:ext cx="8736013"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13743</TotalTime>
  <Words>1164</Words>
  <Application>Microsoft Office PowerPoint</Application>
  <PresentationFormat>On-screen Show (4:3)</PresentationFormat>
  <Paragraphs>106</Paragraphs>
  <Slides>19</Slides>
  <Notes>19</Notes>
  <HiddenSlides>0</HiddenSlides>
  <MMClips>4</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MS PGothic</vt:lpstr>
      <vt:lpstr>MS PGothic</vt:lpstr>
      <vt:lpstr>Arial</vt:lpstr>
      <vt:lpstr>Calibri</vt:lpstr>
      <vt:lpstr>Times New Roman</vt:lpstr>
      <vt:lpstr>1_Office Theme</vt:lpstr>
      <vt:lpstr>PowerPoint Presentation</vt:lpstr>
      <vt:lpstr>The Plasma Membrane</vt:lpstr>
      <vt:lpstr>PowerPoint Presentation</vt:lpstr>
      <vt:lpstr>Passive Diffusion </vt:lpstr>
      <vt:lpstr>Facilitated Diffusion</vt:lpstr>
      <vt:lpstr>Facillitated Diffusion</vt:lpstr>
      <vt:lpstr>Active Transport</vt:lpstr>
      <vt:lpstr>Electrogenic Pump</vt:lpstr>
      <vt:lpstr>Osmosis</vt:lpstr>
      <vt:lpstr>Osmosis</vt:lpstr>
      <vt:lpstr>Osmosis in Plant Cells and Animal Cells</vt:lpstr>
      <vt:lpstr>PowerPoint Presentation</vt:lpstr>
      <vt:lpstr>Three Types of Endocytosis </vt:lpstr>
      <vt:lpstr>Phagocytosis</vt:lpstr>
      <vt:lpstr>Phagocytosis</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Abel Espinoza</dc:creator>
  <cp:lastModifiedBy>Roufieh Carmody</cp:lastModifiedBy>
  <cp:revision>333</cp:revision>
  <cp:lastPrinted>2017-10-17T19:59:03Z</cp:lastPrinted>
  <dcterms:created xsi:type="dcterms:W3CDTF">2012-07-03T19:13:49Z</dcterms:created>
  <dcterms:modified xsi:type="dcterms:W3CDTF">2017-10-17T21:15:22Z</dcterms:modified>
</cp:coreProperties>
</file>