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7"/>
  </p:notesMasterIdLst>
  <p:handoutMasterIdLst>
    <p:handoutMasterId r:id="rId18"/>
  </p:handoutMasterIdLst>
  <p:sldIdLst>
    <p:sldId id="257" r:id="rId3"/>
    <p:sldId id="337" r:id="rId4"/>
    <p:sldId id="580" r:id="rId5"/>
    <p:sldId id="494" r:id="rId6"/>
    <p:sldId id="501" r:id="rId7"/>
    <p:sldId id="495" r:id="rId8"/>
    <p:sldId id="496" r:id="rId9"/>
    <p:sldId id="497" r:id="rId10"/>
    <p:sldId id="498" r:id="rId11"/>
    <p:sldId id="583" r:id="rId12"/>
    <p:sldId id="489" r:id="rId13"/>
    <p:sldId id="546" r:id="rId14"/>
    <p:sldId id="547" r:id="rId15"/>
    <p:sldId id="490"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65432" autoAdjust="0"/>
  </p:normalViewPr>
  <p:slideViewPr>
    <p:cSldViewPr>
      <p:cViewPr varScale="1">
        <p:scale>
          <a:sx n="58" d="100"/>
          <a:sy n="58" d="100"/>
        </p:scale>
        <p:origin x="2170" y="58"/>
      </p:cViewPr>
      <p:guideLst>
        <p:guide orient="horz" pos="2160"/>
        <p:guide pos="2880"/>
      </p:guideLst>
    </p:cSldViewPr>
  </p:slideViewPr>
  <p:outlineViewPr>
    <p:cViewPr>
      <p:scale>
        <a:sx n="33" d="100"/>
        <a:sy n="33" d="100"/>
      </p:scale>
      <p:origin x="8" y="5675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4C37DCE2-3CD9-471A-A511-DE971E517464}" type="datetimeFigureOut">
              <a:rPr lang="en-US"/>
              <a:pPr>
                <a:defRPr/>
              </a:pPr>
              <a:t>10/17/2017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0C5B5B2B-1A28-4533-B934-F60DA95D7CC9}" type="slidenum">
              <a:rPr lang="en-US"/>
              <a:pPr>
                <a:defRPr/>
              </a:pPr>
              <a:t>‹#›</a:t>
            </a:fld>
            <a:endParaRPr lang="en-US" dirty="0"/>
          </a:p>
        </p:txBody>
      </p:sp>
    </p:spTree>
    <p:extLst>
      <p:ext uri="{BB962C8B-B14F-4D97-AF65-F5344CB8AC3E}">
        <p14:creationId xmlns:p14="http://schemas.microsoft.com/office/powerpoint/2010/main" val="216810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B6901F5B-C3AC-410D-B2D6-4030BE678514}" type="datetimeFigureOut">
              <a:rPr lang="en-US"/>
              <a:pPr>
                <a:defRPr/>
              </a:pPr>
              <a:t>10/17/2017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6C1D469F-0F09-44E5-8808-D732CEF1F262}" type="slidenum">
              <a:rPr lang="en-US"/>
              <a:pPr>
                <a:defRPr/>
              </a:pPr>
              <a:t>‹#›</a:t>
            </a:fld>
            <a:endParaRPr lang="en-US" dirty="0"/>
          </a:p>
        </p:txBody>
      </p:sp>
    </p:spTree>
    <p:extLst>
      <p:ext uri="{BB962C8B-B14F-4D97-AF65-F5344CB8AC3E}">
        <p14:creationId xmlns:p14="http://schemas.microsoft.com/office/powerpoint/2010/main" val="349859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6C23E06-6D26-4FDD-8AD2-763FC736257F}" type="slidenum">
              <a:rPr lang="en-US" smtClean="0">
                <a:solidFill>
                  <a:srgbClr val="000000"/>
                </a:solidFill>
                <a:latin typeface="Calibri" pitchFamily="34" charset="0"/>
                <a:ea typeface="MS PGothic" pitchFamily="34" charset="-128"/>
              </a:rPr>
              <a:pPr eaLnBrk="1" fontAlgn="base" hangingPunct="1">
                <a:spcBef>
                  <a:spcPct val="0"/>
                </a:spcBef>
                <a:spcAft>
                  <a:spcPct val="0"/>
                </a:spcAft>
              </a:pPr>
              <a:t>1</a:t>
            </a:fld>
            <a:endParaRPr lang="en-US" smtClean="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415030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CB56152C-3A34-46C0-9C0C-2CE93D8D04A8}"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US" b="0" dirty="0" smtClean="0">
                <a:solidFill>
                  <a:schemeClr val="accent4">
                    <a:lumMod val="75000"/>
                  </a:schemeClr>
                </a:solidFill>
              </a:rPr>
              <a:t>Proteins are "stuck" in the membrane like a mosaic. Proteins can be on just the surface (extrinsic) or embedded in the membrane (intrinsic).  It is the different proteins that are responsible for the uniqueness of different membranes (plasma, eukaryotic, prokaryotic, organelle etc.)</a:t>
            </a:r>
          </a:p>
          <a:p>
            <a:pPr>
              <a:spcBef>
                <a:spcPct val="50000"/>
              </a:spcBef>
            </a:pPr>
            <a:endParaRPr lang="en-US" b="0" dirty="0" smtClean="0">
              <a:solidFill>
                <a:schemeClr val="accent4">
                  <a:lumMod val="75000"/>
                </a:schemeClr>
              </a:solidFill>
            </a:endParaRPr>
          </a:p>
          <a:p>
            <a:pPr eaLnBrk="1" hangingPunct="1">
              <a:spcBef>
                <a:spcPct val="0"/>
              </a:spcBef>
            </a:pPr>
            <a:endParaRPr lang="en-US" b="0" dirty="0" smtClean="0"/>
          </a:p>
        </p:txBody>
      </p:sp>
    </p:spTree>
    <p:extLst>
      <p:ext uri="{BB962C8B-B14F-4D97-AF65-F5344CB8AC3E}">
        <p14:creationId xmlns:p14="http://schemas.microsoft.com/office/powerpoint/2010/main" val="379111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99E8F955-3A44-4F26-93BB-9931A08F951C}" type="slidenum">
              <a:rPr lang="en-US" smtClean="0">
                <a:latin typeface="Calibri" pitchFamily="34" charset="0"/>
              </a:rPr>
              <a:pPr eaLnBrk="1" fontAlgn="base" hangingPunct="1">
                <a:spcBef>
                  <a:spcPct val="0"/>
                </a:spcBef>
                <a:spcAft>
                  <a:spcPct val="0"/>
                </a:spcAft>
              </a:pPr>
              <a:t>11</a:t>
            </a:fld>
            <a:endParaRPr lang="en-US" smtClean="0">
              <a:latin typeface="Calibri" pitchFamily="34" charset="0"/>
            </a:endParaRPr>
          </a:p>
        </p:txBody>
      </p:sp>
    </p:spTree>
    <p:extLst>
      <p:ext uri="{BB962C8B-B14F-4D97-AF65-F5344CB8AC3E}">
        <p14:creationId xmlns:p14="http://schemas.microsoft.com/office/powerpoint/2010/main" val="21268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fluid</a:t>
            </a:r>
            <a:r>
              <a:rPr lang="en-US" baseline="0" dirty="0" smtClean="0"/>
              <a:t> mosaic model that represents the consensus view of the cell membrane’s structure is based on is the following:</a:t>
            </a:r>
          </a:p>
          <a:p>
            <a:pPr marL="181240" indent="-181240" eaLnBrk="1" hangingPunct="1">
              <a:spcBef>
                <a:spcPct val="0"/>
              </a:spcBef>
              <a:buFont typeface="Arial" pitchFamily="34" charset="0"/>
              <a:buChar char="•"/>
            </a:pPr>
            <a:r>
              <a:rPr lang="en-US" baseline="0" dirty="0" smtClean="0"/>
              <a:t>The membrane is fluid as the phospholipids have lateral movement.  Think of gasoline floating on water or Ping-Pong balls floating on water. </a:t>
            </a:r>
          </a:p>
          <a:p>
            <a:pPr marL="181240" indent="-181240" eaLnBrk="1" hangingPunct="1">
              <a:spcBef>
                <a:spcPct val="0"/>
              </a:spcBef>
              <a:buFont typeface="Arial" pitchFamily="34" charset="0"/>
              <a:buChar char="•"/>
            </a:pPr>
            <a:r>
              <a:rPr lang="en-US" baseline="0" dirty="0" smtClean="0"/>
              <a:t>The membrane is a mosaic as proteins can be inserted at various locations in the membrane.  Extrinsic proteins are those only on the surface of the membrane and intrinsic proteins are embedded within the membrane.  </a:t>
            </a:r>
          </a:p>
          <a:p>
            <a:pPr eaLnBrk="1" hangingPunct="1">
              <a:spcBef>
                <a:spcPct val="0"/>
              </a:spcBef>
            </a:pPr>
            <a:r>
              <a:rPr lang="en-US" baseline="0" dirty="0" smtClean="0"/>
              <a:t>Point out that the intrinsic proteins are structured in such a way that the hydrophobic regions (nonpolar R groups) are facing the hydrocarbon tails of the layer and that the hydrophilic regions (polar and ionic R groups) are facing the aqueous region on the inside and outside of the cell. </a:t>
            </a:r>
          </a:p>
          <a:p>
            <a:pPr eaLnBrk="1" hangingPunct="1">
              <a:spcBef>
                <a:spcPct val="0"/>
              </a:spcBef>
            </a:pPr>
            <a:endParaRPr lang="en-US" dirty="0" smtClean="0"/>
          </a:p>
          <a:p>
            <a:pPr eaLnBrk="1" hangingPunct="1">
              <a:spcBef>
                <a:spcPct val="0"/>
              </a:spcBef>
            </a:pPr>
            <a:r>
              <a:rPr lang="en-US" baseline="0" dirty="0" smtClean="0"/>
              <a:t>Evidence for the fluid mosaic model can be seen when the plasma membrane split in half -- the proteins can been observed as little “bumps” in the membrane. </a:t>
            </a:r>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BD9640EE-11F7-4EE0-8809-05481F62DABC}"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extLst>
      <p:ext uri="{BB962C8B-B14F-4D97-AF65-F5344CB8AC3E}">
        <p14:creationId xmlns:p14="http://schemas.microsoft.com/office/powerpoint/2010/main" val="78356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13</a:t>
            </a:fld>
            <a:endParaRPr lang="en-US" smtClean="0">
              <a:latin typeface="Calibri" pitchFamily="34" charset="0"/>
            </a:endParaRPr>
          </a:p>
        </p:txBody>
      </p:sp>
    </p:spTree>
    <p:extLst>
      <p:ext uri="{BB962C8B-B14F-4D97-AF65-F5344CB8AC3E}">
        <p14:creationId xmlns:p14="http://schemas.microsoft.com/office/powerpoint/2010/main" val="356588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is a nice illustration of the plasma membrane.</a:t>
            </a:r>
          </a:p>
          <a:p>
            <a:pPr eaLnBrk="1" hangingPunct="1">
              <a:spcBef>
                <a:spcPct val="0"/>
              </a:spcBef>
            </a:pPr>
            <a:r>
              <a:rPr lang="en-US" dirty="0" smtClean="0"/>
              <a:t>Ask if this this an animal cell membrane or plant cell membrane.</a:t>
            </a:r>
          </a:p>
          <a:p>
            <a:pPr eaLnBrk="1" hangingPunct="1">
              <a:spcBef>
                <a:spcPct val="0"/>
              </a:spcBef>
            </a:pPr>
            <a:r>
              <a:rPr lang="en-US" dirty="0" smtClean="0"/>
              <a:t>Answer-</a:t>
            </a:r>
          </a:p>
          <a:p>
            <a:pPr eaLnBrk="1" hangingPunct="1">
              <a:spcBef>
                <a:spcPct val="0"/>
              </a:spcBef>
            </a:pPr>
            <a:r>
              <a:rPr lang="en-US" dirty="0" smtClean="0"/>
              <a:t>Animal</a:t>
            </a:r>
            <a:r>
              <a:rPr lang="en-US" baseline="0" dirty="0" smtClean="0"/>
              <a:t> cell membrane because it contains the extracellular matrix and cholesterol is seen in the phospholipid bilayers.</a:t>
            </a:r>
          </a:p>
          <a:p>
            <a:pPr eaLnBrk="1" hangingPunct="1">
              <a:spcBef>
                <a:spcPct val="0"/>
              </a:spcBef>
            </a:pPr>
            <a:r>
              <a:rPr lang="en-US" baseline="0" dirty="0" smtClean="0"/>
              <a:t>Point out the following</a:t>
            </a:r>
          </a:p>
          <a:p>
            <a:pPr marL="181240" indent="-181240" eaLnBrk="1" hangingPunct="1">
              <a:spcBef>
                <a:spcPct val="0"/>
              </a:spcBef>
              <a:buFont typeface="Arial" pitchFamily="34" charset="0"/>
              <a:buChar char="•"/>
            </a:pPr>
            <a:r>
              <a:rPr lang="en-US" baseline="0" dirty="0" smtClean="0"/>
              <a:t>The ECM found on the outside of the plasma membrane</a:t>
            </a:r>
          </a:p>
          <a:p>
            <a:pPr marL="181240" indent="-181240" eaLnBrk="1" hangingPunct="1">
              <a:spcBef>
                <a:spcPct val="0"/>
              </a:spcBef>
              <a:buFont typeface="Arial" pitchFamily="34" charset="0"/>
              <a:buChar char="•"/>
            </a:pPr>
            <a:r>
              <a:rPr lang="en-US" baseline="0" dirty="0" smtClean="0"/>
              <a:t>Intrinsic (integral) and extrinsic (peripheral) proteins</a:t>
            </a:r>
          </a:p>
          <a:p>
            <a:pPr marL="181240" indent="-181240" eaLnBrk="1" hangingPunct="1">
              <a:spcBef>
                <a:spcPct val="0"/>
              </a:spcBef>
              <a:buFont typeface="Arial" pitchFamily="34" charset="0"/>
              <a:buChar char="•"/>
            </a:pPr>
            <a:r>
              <a:rPr lang="en-US" baseline="0" dirty="0" smtClean="0"/>
              <a:t>The cytoskeleton</a:t>
            </a:r>
          </a:p>
          <a:p>
            <a:pPr marL="181240" indent="-181240" eaLnBrk="1" hangingPunct="1">
              <a:spcBef>
                <a:spcPct val="0"/>
              </a:spcBef>
              <a:buFont typeface="Arial" pitchFamily="34" charset="0"/>
              <a:buChar char="•"/>
            </a:pPr>
            <a:r>
              <a:rPr lang="en-US" baseline="0" dirty="0" smtClean="0"/>
              <a:t>Glycolipids and glycoproteins are molecules containing sugar residues on them </a:t>
            </a:r>
            <a:r>
              <a:rPr lang="en-US" baseline="0" smtClean="0"/>
              <a:t>and are typically </a:t>
            </a:r>
            <a:r>
              <a:rPr lang="en-US" baseline="0" dirty="0" smtClean="0"/>
              <a:t>used in cell to cell recognition.  </a:t>
            </a:r>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126C87A-75C5-4038-B20C-3AEE2D51FE21}" type="slidenum">
              <a:rPr lang="en-US" smtClean="0">
                <a:latin typeface="Calibri" pitchFamily="34" charset="0"/>
              </a:rPr>
              <a:pPr eaLnBrk="1" fontAlgn="base" hangingPunct="1">
                <a:spcBef>
                  <a:spcPct val="0"/>
                </a:spcBef>
                <a:spcAft>
                  <a:spcPct val="0"/>
                </a:spcAft>
              </a:pPr>
              <a:t>14</a:t>
            </a:fld>
            <a:endParaRPr lang="en-US" smtClean="0">
              <a:latin typeface="Calibri" pitchFamily="34" charset="0"/>
            </a:endParaRPr>
          </a:p>
        </p:txBody>
      </p:sp>
    </p:spTree>
    <p:extLst>
      <p:ext uri="{BB962C8B-B14F-4D97-AF65-F5344CB8AC3E}">
        <p14:creationId xmlns:p14="http://schemas.microsoft.com/office/powerpoint/2010/main" val="150468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sz="1300" dirty="0">
                <a:solidFill>
                  <a:srgbClr val="440000"/>
                </a:solidFill>
              </a:rPr>
              <a:t>The roll of the cell wall is not the same as the cell membrane.  Most cells, except for animal cells, have cell walls.  They are composed of carbohydrates (polysaccharides which vary in composition depending on the kingdom).  Cell walls are living material and are used to prevent the cells from bursting as well as to give them structures. Cell walls are porous and allow most everything to cross while the cell membrane is the barrier that regulates what "gets into and out of" the cell. </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2</a:t>
            </a:fld>
            <a:endParaRPr lang="en-US" smtClean="0">
              <a:latin typeface="Calibri" pitchFamily="34" charset="0"/>
            </a:endParaRPr>
          </a:p>
        </p:txBody>
      </p:sp>
    </p:spTree>
    <p:extLst>
      <p:ext uri="{BB962C8B-B14F-4D97-AF65-F5344CB8AC3E}">
        <p14:creationId xmlns:p14="http://schemas.microsoft.com/office/powerpoint/2010/main" val="208815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sz="1300" dirty="0">
                <a:solidFill>
                  <a:srgbClr val="440000"/>
                </a:solidFill>
              </a:rPr>
              <a:t>The cell membrane, not the cell wall, is the barrier that regulates what "gets into and out of" the cell. </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extLst>
      <p:ext uri="{BB962C8B-B14F-4D97-AF65-F5344CB8AC3E}">
        <p14:creationId xmlns:p14="http://schemas.microsoft.com/office/powerpoint/2010/main" val="200476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113369B-B3BA-4537-8C0E-92F46787F151}"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extLst>
      <p:ext uri="{BB962C8B-B14F-4D97-AF65-F5344CB8AC3E}">
        <p14:creationId xmlns:p14="http://schemas.microsoft.com/office/powerpoint/2010/main" val="343452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Hydrophilic</a:t>
            </a:r>
            <a:r>
              <a:rPr lang="en-US" baseline="0" dirty="0" smtClean="0"/>
              <a:t> head is attracted to water and the hydrophobic tails are attracted to one another as the tails are hydrocarbons and nonpolar so they do not mix with water. </a:t>
            </a:r>
            <a:endParaRPr lang="en-US" dirty="0"/>
          </a:p>
        </p:txBody>
      </p:sp>
      <p:sp>
        <p:nvSpPr>
          <p:cNvPr id="4" name="Slide Number Placeholder 3"/>
          <p:cNvSpPr>
            <a:spLocks noGrp="1"/>
          </p:cNvSpPr>
          <p:nvPr>
            <p:ph type="sldNum" sz="quarter" idx="10"/>
          </p:nvPr>
        </p:nvSpPr>
        <p:spPr/>
        <p:txBody>
          <a:bodyPr/>
          <a:lstStyle/>
          <a:p>
            <a:pPr>
              <a:defRPr/>
            </a:pPr>
            <a:fld id="{6C1D469F-0F09-44E5-8808-D732CEF1F262}" type="slidenum">
              <a:rPr lang="en-US" smtClean="0"/>
              <a:pPr>
                <a:defRPr/>
              </a:pPr>
              <a:t>5</a:t>
            </a:fld>
            <a:endParaRPr lang="en-US" dirty="0"/>
          </a:p>
        </p:txBody>
      </p:sp>
    </p:spTree>
    <p:extLst>
      <p:ext uri="{BB962C8B-B14F-4D97-AF65-F5344CB8AC3E}">
        <p14:creationId xmlns:p14="http://schemas.microsoft.com/office/powerpoint/2010/main" val="420152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CC3953C0-3655-44D2-B266-D4B86F73AA1C}"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extLst>
      <p:ext uri="{BB962C8B-B14F-4D97-AF65-F5344CB8AC3E}">
        <p14:creationId xmlns:p14="http://schemas.microsoft.com/office/powerpoint/2010/main" val="341864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FD53F68B-D80D-4B10-9B45-A4E431BED963}"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44133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DB4C70A0-BA39-47A6-A4EA-B85B46A12CFB}"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300" dirty="0">
                <a:solidFill>
                  <a:srgbClr val="000000"/>
                </a:solidFill>
              </a:rPr>
              <a:t>When preparing for winter, many organisms incorporate more unsaturated phospholipids into their plasma membranes so they do not solidify. </a:t>
            </a:r>
            <a:endParaRPr lang="en-US" b="0" dirty="0" smtClean="0"/>
          </a:p>
        </p:txBody>
      </p:sp>
    </p:spTree>
    <p:extLst>
      <p:ext uri="{BB962C8B-B14F-4D97-AF65-F5344CB8AC3E}">
        <p14:creationId xmlns:p14="http://schemas.microsoft.com/office/powerpoint/2010/main" val="386521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CB56152C-3A34-46C0-9C0C-2CE93D8D04A8}"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0" dirty="0" smtClean="0"/>
          </a:p>
          <a:p>
            <a:pPr>
              <a:spcBef>
                <a:spcPct val="50000"/>
              </a:spcBef>
            </a:pPr>
            <a:r>
              <a:rPr lang="en-US" b="0" dirty="0" smtClean="0">
                <a:solidFill>
                  <a:schemeClr val="accent4">
                    <a:lumMod val="75000"/>
                  </a:schemeClr>
                </a:solidFill>
              </a:rPr>
              <a:t>Graphic</a:t>
            </a:r>
          </a:p>
          <a:p>
            <a:pPr>
              <a:spcBef>
                <a:spcPct val="50000"/>
              </a:spcBef>
            </a:pPr>
            <a:r>
              <a:rPr lang="en-US" b="0" dirty="0" smtClean="0">
                <a:solidFill>
                  <a:schemeClr val="accent4">
                    <a:lumMod val="75000"/>
                  </a:schemeClr>
                </a:solidFill>
              </a:rPr>
              <a:t>Cholesterol functions in the following ways:</a:t>
            </a:r>
          </a:p>
          <a:p>
            <a:pPr>
              <a:spcBef>
                <a:spcPct val="50000"/>
              </a:spcBef>
              <a:buFontTx/>
              <a:buAutoNum type="arabicPeriod"/>
            </a:pPr>
            <a:r>
              <a:rPr lang="en-US" b="0" dirty="0" smtClean="0">
                <a:solidFill>
                  <a:schemeClr val="accent4">
                    <a:lumMod val="75000"/>
                  </a:schemeClr>
                </a:solidFill>
              </a:rPr>
              <a:t> It can weakly bind to hydrocarbon tails making it more difficult for smaller molecules to cross membrane.</a:t>
            </a:r>
          </a:p>
          <a:p>
            <a:pPr>
              <a:spcBef>
                <a:spcPct val="50000"/>
              </a:spcBef>
              <a:buFontTx/>
              <a:buAutoNum type="arabicPeriod"/>
            </a:pPr>
            <a:r>
              <a:rPr lang="en-US" b="0" dirty="0" smtClean="0">
                <a:solidFill>
                  <a:schemeClr val="accent4">
                    <a:lumMod val="75000"/>
                  </a:schemeClr>
                </a:solidFill>
              </a:rPr>
              <a:t> If the phospholipids are saturated, it prevents them from being packed too closely, making the  membrane more fluid.</a:t>
            </a:r>
          </a:p>
          <a:p>
            <a:pPr>
              <a:spcBef>
                <a:spcPct val="50000"/>
              </a:spcBef>
              <a:buFontTx/>
              <a:buAutoNum type="arabicPeriod"/>
            </a:pPr>
            <a:r>
              <a:rPr lang="en-US" b="0" dirty="0" smtClean="0">
                <a:solidFill>
                  <a:schemeClr val="accent4">
                    <a:lumMod val="75000"/>
                  </a:schemeClr>
                </a:solidFill>
              </a:rPr>
              <a:t> However - if the phospholipids are unsaturated there are kinks in the tails where</a:t>
            </a:r>
            <a:r>
              <a:rPr lang="en-US" b="0" baseline="0" dirty="0" smtClean="0">
                <a:solidFill>
                  <a:schemeClr val="accent4">
                    <a:lumMod val="75000"/>
                  </a:schemeClr>
                </a:solidFill>
              </a:rPr>
              <a:t> </a:t>
            </a:r>
            <a:r>
              <a:rPr lang="en-US" b="0" dirty="0" smtClean="0">
                <a:solidFill>
                  <a:schemeClr val="accent4">
                    <a:lumMod val="75000"/>
                  </a:schemeClr>
                </a:solidFill>
              </a:rPr>
              <a:t>the cholesterol molecules can fill in and anchor them</a:t>
            </a:r>
            <a:r>
              <a:rPr lang="en-US" b="0" baseline="0" dirty="0" smtClean="0">
                <a:solidFill>
                  <a:schemeClr val="accent4">
                    <a:lumMod val="75000"/>
                  </a:schemeClr>
                </a:solidFill>
              </a:rPr>
              <a:t> making the membrane less fluid. </a:t>
            </a:r>
            <a:endParaRPr lang="en-US" b="0" dirty="0" smtClean="0">
              <a:solidFill>
                <a:schemeClr val="accent4">
                  <a:lumMod val="75000"/>
                </a:schemeClr>
              </a:solidFill>
            </a:endParaRPr>
          </a:p>
          <a:p>
            <a:pPr eaLnBrk="1" hangingPunct="1">
              <a:spcBef>
                <a:spcPct val="0"/>
              </a:spcBef>
            </a:pPr>
            <a:endParaRPr lang="en-US" b="0" dirty="0" smtClean="0"/>
          </a:p>
        </p:txBody>
      </p:sp>
    </p:spTree>
    <p:extLst>
      <p:ext uri="{BB962C8B-B14F-4D97-AF65-F5344CB8AC3E}">
        <p14:creationId xmlns:p14="http://schemas.microsoft.com/office/powerpoint/2010/main" val="378230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FBEAE4D7-58BD-49B1-9DC2-8DF9BA1BD7C9}"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B0E61A3-AEDA-493A-A4F1-9ADBF98690E9}" type="slidenum">
              <a:rPr lang="en-US"/>
              <a:pPr>
                <a:defRPr/>
              </a:pPr>
              <a:t>‹#›</a:t>
            </a:fld>
            <a:endParaRPr lang="en-US" dirty="0"/>
          </a:p>
        </p:txBody>
      </p:sp>
    </p:spTree>
    <p:extLst>
      <p:ext uri="{BB962C8B-B14F-4D97-AF65-F5344CB8AC3E}">
        <p14:creationId xmlns:p14="http://schemas.microsoft.com/office/powerpoint/2010/main" val="163303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D2EFFF17-1049-4270-840A-EECE78351FB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4409626C-97D3-4942-A485-0FF7F4F2AFAA}" type="slidenum">
              <a:rPr lang="en-US"/>
              <a:pPr>
                <a:defRPr/>
              </a:pPr>
              <a:t>‹#›</a:t>
            </a:fld>
            <a:endParaRPr lang="en-US" dirty="0"/>
          </a:p>
        </p:txBody>
      </p:sp>
    </p:spTree>
    <p:extLst>
      <p:ext uri="{BB962C8B-B14F-4D97-AF65-F5344CB8AC3E}">
        <p14:creationId xmlns:p14="http://schemas.microsoft.com/office/powerpoint/2010/main" val="320838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B074E898-E394-4616-A1E8-6FA3EE8C70A8}"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8B27221-81FF-46A1-8E1F-328B25C56DA0}" type="slidenum">
              <a:rPr lang="en-US"/>
              <a:pPr>
                <a:defRPr/>
              </a:pPr>
              <a:t>‹#›</a:t>
            </a:fld>
            <a:endParaRPr lang="en-US" dirty="0"/>
          </a:p>
        </p:txBody>
      </p:sp>
    </p:spTree>
    <p:extLst>
      <p:ext uri="{BB962C8B-B14F-4D97-AF65-F5344CB8AC3E}">
        <p14:creationId xmlns:p14="http://schemas.microsoft.com/office/powerpoint/2010/main" val="241119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A1BDEBB-F1F3-44D2-B11F-9A1C696D5CD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6B65E703-B938-4DC4-8DB3-C8DC4502335C}" type="slidenum">
              <a:rPr lang="en-US"/>
              <a:pPr>
                <a:defRPr/>
              </a:pPr>
              <a:t>‹#›</a:t>
            </a:fld>
            <a:endParaRPr lang="en-US" dirty="0"/>
          </a:p>
        </p:txBody>
      </p:sp>
    </p:spTree>
    <p:extLst>
      <p:ext uri="{BB962C8B-B14F-4D97-AF65-F5344CB8AC3E}">
        <p14:creationId xmlns:p14="http://schemas.microsoft.com/office/powerpoint/2010/main" val="168789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642FE95-653D-47C7-9396-86AC1D48898A}"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mn-ea"/>
              </a:defRPr>
            </a:lvl1pPr>
          </a:lstStyle>
          <a:p>
            <a:pPr>
              <a:defRPr/>
            </a:pPr>
            <a:fld id="{5CF6B517-D3E5-4040-BCB1-F91E7A7AD24F}" type="slidenum">
              <a:rPr lang="en-US"/>
              <a:pPr>
                <a:defRPr/>
              </a:pPr>
              <a:t>‹#›</a:t>
            </a:fld>
            <a:endParaRPr lang="en-US" dirty="0"/>
          </a:p>
        </p:txBody>
      </p:sp>
    </p:spTree>
    <p:extLst>
      <p:ext uri="{BB962C8B-B14F-4D97-AF65-F5344CB8AC3E}">
        <p14:creationId xmlns:p14="http://schemas.microsoft.com/office/powerpoint/2010/main" val="209325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02D305FA-D7FD-4162-9A4F-E31CFB25485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B036599-3C36-4F0D-8EBE-6CDAE7796DF7}" type="slidenum">
              <a:rPr lang="en-US"/>
              <a:pPr>
                <a:defRPr/>
              </a:pPr>
              <a:t>‹#›</a:t>
            </a:fld>
            <a:endParaRPr lang="en-US" dirty="0"/>
          </a:p>
        </p:txBody>
      </p:sp>
    </p:spTree>
    <p:extLst>
      <p:ext uri="{BB962C8B-B14F-4D97-AF65-F5344CB8AC3E}">
        <p14:creationId xmlns:p14="http://schemas.microsoft.com/office/powerpoint/2010/main" val="230218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4E353AB3-FD31-4133-86EE-8322627ADFFA}"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CC9FE20-4D5C-4D4B-8FCB-A912CC6E0E2B}" type="slidenum">
              <a:rPr lang="en-US"/>
              <a:pPr>
                <a:defRPr/>
              </a:pPr>
              <a:t>‹#›</a:t>
            </a:fld>
            <a:endParaRPr lang="en-US" dirty="0"/>
          </a:p>
        </p:txBody>
      </p:sp>
    </p:spTree>
    <p:extLst>
      <p:ext uri="{BB962C8B-B14F-4D97-AF65-F5344CB8AC3E}">
        <p14:creationId xmlns:p14="http://schemas.microsoft.com/office/powerpoint/2010/main" val="123132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99055C11-F9AC-448A-9906-5DEAAF693435}" type="datetime1">
              <a:rPr lang="en-US"/>
              <a:pPr>
                <a:defRPr/>
              </a:pPr>
              <a:t>10/17/2017</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41357996-C00C-48CF-BF1A-9401AB7E1362}" type="slidenum">
              <a:rPr lang="en-US"/>
              <a:pPr>
                <a:defRPr/>
              </a:pPr>
              <a:t>‹#›</a:t>
            </a:fld>
            <a:endParaRPr lang="en-US" dirty="0"/>
          </a:p>
        </p:txBody>
      </p:sp>
    </p:spTree>
    <p:extLst>
      <p:ext uri="{BB962C8B-B14F-4D97-AF65-F5344CB8AC3E}">
        <p14:creationId xmlns:p14="http://schemas.microsoft.com/office/powerpoint/2010/main" val="286489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E6615905-7DE3-48BF-A001-2F61974CFC67}" type="datetime1">
              <a:rPr lang="en-US"/>
              <a:pPr>
                <a:defRPr/>
              </a:pPr>
              <a:t>10/17/2017</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7561F5DF-1CD5-4449-96C0-498A894364C7}" type="slidenum">
              <a:rPr lang="en-US"/>
              <a:pPr>
                <a:defRPr/>
              </a:pPr>
              <a:t>‹#›</a:t>
            </a:fld>
            <a:endParaRPr lang="en-US" dirty="0"/>
          </a:p>
        </p:txBody>
      </p:sp>
    </p:spTree>
    <p:extLst>
      <p:ext uri="{BB962C8B-B14F-4D97-AF65-F5344CB8AC3E}">
        <p14:creationId xmlns:p14="http://schemas.microsoft.com/office/powerpoint/2010/main" val="143929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9925E10-57EC-4FD5-8F83-15CD38BB2DE6}" type="datetime1">
              <a:rPr lang="en-US"/>
              <a:pPr>
                <a:defRPr/>
              </a:pPr>
              <a:t>10/17/2017</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8DCF9BB1-CC4F-4C33-95F7-4C5D72CE9549}" type="slidenum">
              <a:rPr lang="en-US"/>
              <a:pPr>
                <a:defRPr/>
              </a:pPr>
              <a:t>‹#›</a:t>
            </a:fld>
            <a:endParaRPr lang="en-US" dirty="0"/>
          </a:p>
        </p:txBody>
      </p:sp>
    </p:spTree>
    <p:extLst>
      <p:ext uri="{BB962C8B-B14F-4D97-AF65-F5344CB8AC3E}">
        <p14:creationId xmlns:p14="http://schemas.microsoft.com/office/powerpoint/2010/main" val="19247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691CF09-3F3E-4970-ABD5-A039006F07CE}"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2E010C13-4C6B-4F98-A5FC-C3457BADBF82}" type="slidenum">
              <a:rPr lang="en-US"/>
              <a:pPr>
                <a:defRPr/>
              </a:pPr>
              <a:t>‹#›</a:t>
            </a:fld>
            <a:endParaRPr lang="en-US" dirty="0"/>
          </a:p>
        </p:txBody>
      </p:sp>
    </p:spTree>
    <p:extLst>
      <p:ext uri="{BB962C8B-B14F-4D97-AF65-F5344CB8AC3E}">
        <p14:creationId xmlns:p14="http://schemas.microsoft.com/office/powerpoint/2010/main" val="375067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2294D56C-B66A-47FF-9B3C-A9AFA11EF8A1}"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ＭＳ Ｐゴシック" pitchFamily="34" charset="-128"/>
              </a:defRPr>
            </a:lvl1pPr>
          </a:lstStyle>
          <a:p>
            <a:pPr>
              <a:defRPr/>
            </a:pPr>
            <a:fld id="{8F634A37-5828-41C0-A2D3-F7323D7431E7}" type="slidenum">
              <a:rPr lang="en-US"/>
              <a:pPr>
                <a:defRPr/>
              </a:pPr>
              <a:t>‹#›</a:t>
            </a:fld>
            <a:endParaRPr lang="en-US" dirty="0"/>
          </a:p>
        </p:txBody>
      </p:sp>
    </p:spTree>
    <p:extLst>
      <p:ext uri="{BB962C8B-B14F-4D97-AF65-F5344CB8AC3E}">
        <p14:creationId xmlns:p14="http://schemas.microsoft.com/office/powerpoint/2010/main" val="410422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CA000D2D-D2CD-4234-9CB8-C87DECC3A813}"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B4E1896-CBE9-45CC-A29E-17A2105BA2F6}" type="slidenum">
              <a:rPr lang="en-US"/>
              <a:pPr>
                <a:defRPr/>
              </a:pPr>
              <a:t>‹#›</a:t>
            </a:fld>
            <a:endParaRPr lang="en-US" dirty="0"/>
          </a:p>
        </p:txBody>
      </p:sp>
    </p:spTree>
    <p:extLst>
      <p:ext uri="{BB962C8B-B14F-4D97-AF65-F5344CB8AC3E}">
        <p14:creationId xmlns:p14="http://schemas.microsoft.com/office/powerpoint/2010/main" val="127770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E185205-18FE-4C7D-8543-66021E6E700C}"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DD3C139-7645-4550-BF80-7A53D5EAA254}" type="slidenum">
              <a:rPr lang="en-US"/>
              <a:pPr>
                <a:defRPr/>
              </a:pPr>
              <a:t>‹#›</a:t>
            </a:fld>
            <a:endParaRPr lang="en-US" dirty="0"/>
          </a:p>
        </p:txBody>
      </p:sp>
    </p:spTree>
    <p:extLst>
      <p:ext uri="{BB962C8B-B14F-4D97-AF65-F5344CB8AC3E}">
        <p14:creationId xmlns:p14="http://schemas.microsoft.com/office/powerpoint/2010/main" val="3024428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05E4F19-1CB1-4312-AE69-3626FF2DB4AD}"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E93C040-12B9-451F-871D-3C92F328C606}" type="slidenum">
              <a:rPr lang="en-US"/>
              <a:pPr>
                <a:defRPr/>
              </a:pPr>
              <a:t>‹#›</a:t>
            </a:fld>
            <a:endParaRPr lang="en-US" dirty="0"/>
          </a:p>
        </p:txBody>
      </p:sp>
    </p:spTree>
    <p:extLst>
      <p:ext uri="{BB962C8B-B14F-4D97-AF65-F5344CB8AC3E}">
        <p14:creationId xmlns:p14="http://schemas.microsoft.com/office/powerpoint/2010/main" val="343948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796F3968-9BDD-4B3A-93C0-A9C8A8874FE4}"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B33D2025-E516-4BF5-B233-76E16BE8DE6F}" type="slidenum">
              <a:rPr lang="en-US"/>
              <a:pPr>
                <a:defRPr/>
              </a:pPr>
              <a:t>‹#›</a:t>
            </a:fld>
            <a:endParaRPr lang="en-US" dirty="0"/>
          </a:p>
        </p:txBody>
      </p:sp>
    </p:spTree>
    <p:extLst>
      <p:ext uri="{BB962C8B-B14F-4D97-AF65-F5344CB8AC3E}">
        <p14:creationId xmlns:p14="http://schemas.microsoft.com/office/powerpoint/2010/main" val="242027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7CB96232-51DB-449E-8F21-A4CB3F6422C5}"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87DE70E-3210-4FF4-B1FC-9C70A9BE2384}" type="slidenum">
              <a:rPr lang="en-US"/>
              <a:pPr>
                <a:defRPr/>
              </a:pPr>
              <a:t>‹#›</a:t>
            </a:fld>
            <a:endParaRPr lang="en-US" dirty="0"/>
          </a:p>
        </p:txBody>
      </p:sp>
    </p:spTree>
    <p:extLst>
      <p:ext uri="{BB962C8B-B14F-4D97-AF65-F5344CB8AC3E}">
        <p14:creationId xmlns:p14="http://schemas.microsoft.com/office/powerpoint/2010/main" val="25200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F5A4B656-AA0F-44A1-97B2-40F6F55639DB}" type="datetime1">
              <a:rPr lang="en-US"/>
              <a:pPr>
                <a:defRPr/>
              </a:pPr>
              <a:t>10/17/2017</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DFB50606-045C-4202-B2AC-649A9CABEBFB}" type="slidenum">
              <a:rPr lang="en-US"/>
              <a:pPr>
                <a:defRPr/>
              </a:pPr>
              <a:t>‹#›</a:t>
            </a:fld>
            <a:endParaRPr lang="en-US" dirty="0"/>
          </a:p>
        </p:txBody>
      </p:sp>
    </p:spTree>
    <p:extLst>
      <p:ext uri="{BB962C8B-B14F-4D97-AF65-F5344CB8AC3E}">
        <p14:creationId xmlns:p14="http://schemas.microsoft.com/office/powerpoint/2010/main" val="40141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F291E61-DF00-458C-BA4B-1B9DE4BB00F6}" type="datetime1">
              <a:rPr lang="en-US"/>
              <a:pPr>
                <a:defRPr/>
              </a:pPr>
              <a:t>10/17/2017</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1A27AF12-0118-480C-827C-07BC3082BCBA}" type="slidenum">
              <a:rPr lang="en-US"/>
              <a:pPr>
                <a:defRPr/>
              </a:pPr>
              <a:t>‹#›</a:t>
            </a:fld>
            <a:endParaRPr lang="en-US" dirty="0"/>
          </a:p>
        </p:txBody>
      </p:sp>
    </p:spTree>
    <p:extLst>
      <p:ext uri="{BB962C8B-B14F-4D97-AF65-F5344CB8AC3E}">
        <p14:creationId xmlns:p14="http://schemas.microsoft.com/office/powerpoint/2010/main" val="353097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B5051D4-CCE3-4812-A0F2-E1B31C5C9358}" type="datetime1">
              <a:rPr lang="en-US"/>
              <a:pPr>
                <a:defRPr/>
              </a:pPr>
              <a:t>10/17/2017</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EC5344CB-4435-4C29-B928-20F8577FF924}" type="slidenum">
              <a:rPr lang="en-US"/>
              <a:pPr>
                <a:defRPr/>
              </a:pPr>
              <a:t>‹#›</a:t>
            </a:fld>
            <a:endParaRPr lang="en-US" dirty="0"/>
          </a:p>
        </p:txBody>
      </p:sp>
    </p:spTree>
    <p:extLst>
      <p:ext uri="{BB962C8B-B14F-4D97-AF65-F5344CB8AC3E}">
        <p14:creationId xmlns:p14="http://schemas.microsoft.com/office/powerpoint/2010/main" val="327761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5E01EDA-E0F4-4053-B7DE-0D0321D8F53B}"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536E9851-9FBB-447E-B8E0-DC934C3FA966}" type="slidenum">
              <a:rPr lang="en-US"/>
              <a:pPr>
                <a:defRPr/>
              </a:pPr>
              <a:t>‹#›</a:t>
            </a:fld>
            <a:endParaRPr lang="en-US" dirty="0"/>
          </a:p>
        </p:txBody>
      </p:sp>
    </p:spTree>
    <p:extLst>
      <p:ext uri="{BB962C8B-B14F-4D97-AF65-F5344CB8AC3E}">
        <p14:creationId xmlns:p14="http://schemas.microsoft.com/office/powerpoint/2010/main" val="30414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E7CB6A02-9185-4CA6-AA18-36A7D6E50072}"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EE284DA4-DCBE-48B9-A578-E03B77640C50}" type="slidenum">
              <a:rPr lang="en-US"/>
              <a:pPr>
                <a:defRPr/>
              </a:pPr>
              <a:t>‹#›</a:t>
            </a:fld>
            <a:endParaRPr lang="en-US" dirty="0"/>
          </a:p>
        </p:txBody>
      </p:sp>
    </p:spTree>
    <p:extLst>
      <p:ext uri="{BB962C8B-B14F-4D97-AF65-F5344CB8AC3E}">
        <p14:creationId xmlns:p14="http://schemas.microsoft.com/office/powerpoint/2010/main" val="326474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defRPr>
            </a:lvl1pPr>
          </a:lstStyle>
          <a:p>
            <a:pPr>
              <a:defRPr/>
            </a:pPr>
            <a:fld id="{A7257695-F6B8-4496-A956-38ED919CC671}" type="datetime1">
              <a:rPr lang="en-US"/>
              <a:pPr>
                <a:defRPr/>
              </a:pPr>
              <a:t>10/17/2017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defRPr>
            </a:lvl1pPr>
          </a:lstStyle>
          <a:p>
            <a:pPr>
              <a:defRPr/>
            </a:pPr>
            <a:fld id="{03D7C473-91A3-4F88-A48F-8069CBC404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a:defRPr/>
            </a:pPr>
            <a:fld id="{A3FC7550-C9F4-4FAB-AB7E-873DF11DF682}" type="datetime1">
              <a:rPr lang="en-US"/>
              <a:pPr>
                <a:defRPr/>
              </a:pPr>
              <a:t>10/17/2017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pPr>
              <a:defRPr/>
            </a:pPr>
            <a:fld id="{47DE8C3D-F3AF-459F-9698-1A3F027846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6626" name="Picture 3" descr="horizontal_logo_lowr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p:cNvSpPr txBox="1">
            <a:spLocks noChangeArrowheads="1"/>
          </p:cNvSpPr>
          <p:nvPr/>
        </p:nvSpPr>
        <p:spPr bwMode="auto">
          <a:xfrm>
            <a:off x="5486400" y="2438400"/>
            <a:ext cx="2819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3200" b="1" dirty="0" smtClean="0">
                <a:solidFill>
                  <a:srgbClr val="440000"/>
                </a:solidFill>
              </a:rPr>
              <a:t>The Structure of Cell Membranes:</a:t>
            </a:r>
          </a:p>
          <a:p>
            <a:pPr algn="ctr">
              <a:spcBef>
                <a:spcPct val="50000"/>
              </a:spcBef>
            </a:pPr>
            <a:r>
              <a:rPr lang="en-US" sz="3200" b="1" smtClean="0">
                <a:solidFill>
                  <a:srgbClr val="440000"/>
                </a:solidFill>
              </a:rPr>
              <a:t>Part III</a:t>
            </a:r>
            <a:endParaRPr lang="en-US" sz="3200" b="1" dirty="0">
              <a:solidFill>
                <a:srgbClr val="440000"/>
              </a:solidFill>
            </a:endParaRPr>
          </a:p>
        </p:txBody>
      </p:sp>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057400"/>
            <a:ext cx="5269727" cy="44196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noFill/>
          <a:extLst>
            <a:ext uri="{91240B29-F687-4F45-9708-019B960494DF}">
              <a14:hiddenLine xmlns:a14="http://schemas.microsoft.com/office/drawing/2010/main" w="3175">
                <a:solidFill>
                  <a:srgbClr val="000000"/>
                </a:solidFill>
                <a:miter lim="800000"/>
                <a:headEnd/>
                <a:tailEnd/>
              </a14:hiddenLine>
            </a:ext>
          </a:extLst>
        </p:spPr>
        <p:txBody>
          <a:bodyPr anchor="t"/>
          <a:lstStyle/>
          <a:p>
            <a:r>
              <a:rPr lang="en-US" sz="4000" dirty="0" smtClean="0">
                <a:solidFill>
                  <a:schemeClr val="bg1"/>
                </a:solidFill>
                <a:cs typeface="Calibri" pitchFamily="34" charset="0"/>
              </a:rPr>
              <a:t>Proteins are Inserted into the Membrane</a:t>
            </a:r>
          </a:p>
        </p:txBody>
      </p:sp>
      <p:sp>
        <p:nvSpPr>
          <p:cNvPr id="2" name="Content Placeholder 1"/>
          <p:cNvSpPr>
            <a:spLocks noGrp="1"/>
          </p:cNvSpPr>
          <p:nvPr>
            <p:ph idx="1"/>
          </p:nvPr>
        </p:nvSpPr>
        <p:spPr>
          <a:xfrm>
            <a:off x="457200" y="3810000"/>
            <a:ext cx="8229600" cy="2316163"/>
          </a:xfrm>
        </p:spPr>
        <p:txBody>
          <a:bodyPr/>
          <a:lstStyle/>
          <a:p>
            <a:pPr marL="0" indent="0" algn="ctr">
              <a:spcBef>
                <a:spcPct val="50000"/>
              </a:spcBef>
              <a:buNone/>
            </a:pPr>
            <a:r>
              <a:rPr lang="en-US" dirty="0">
                <a:solidFill>
                  <a:schemeClr val="accent4">
                    <a:lumMod val="75000"/>
                  </a:schemeClr>
                </a:solidFill>
              </a:rPr>
              <a:t>Function of Membrane Proteins</a:t>
            </a:r>
          </a:p>
          <a:p>
            <a:pPr marL="0" indent="0">
              <a:spcBef>
                <a:spcPct val="50000"/>
              </a:spcBef>
              <a:buNone/>
            </a:pPr>
            <a:r>
              <a:rPr lang="en-US" dirty="0">
                <a:solidFill>
                  <a:schemeClr val="accent4">
                    <a:lumMod val="75000"/>
                  </a:schemeClr>
                </a:solidFill>
              </a:rPr>
              <a:t>1. Transport proteins, or </a:t>
            </a:r>
            <a:r>
              <a:rPr lang="en-US" dirty="0" err="1">
                <a:solidFill>
                  <a:schemeClr val="accent4">
                    <a:lumMod val="75000"/>
                  </a:schemeClr>
                </a:solidFill>
              </a:rPr>
              <a:t>permeases</a:t>
            </a:r>
            <a:r>
              <a:rPr lang="en-US" dirty="0">
                <a:solidFill>
                  <a:schemeClr val="accent4">
                    <a:lumMod val="75000"/>
                  </a:schemeClr>
                </a:solidFill>
              </a:rPr>
              <a:t>, transport molecules across the membrane. </a:t>
            </a:r>
            <a:r>
              <a:rPr lang="en-US" dirty="0" err="1">
                <a:solidFill>
                  <a:schemeClr val="accent4">
                    <a:lumMod val="75000"/>
                  </a:schemeClr>
                </a:solidFill>
              </a:rPr>
              <a:t>Aquaporins</a:t>
            </a:r>
            <a:r>
              <a:rPr lang="en-US" dirty="0">
                <a:solidFill>
                  <a:schemeClr val="accent4">
                    <a:lumMod val="75000"/>
                  </a:schemeClr>
                </a:solidFill>
              </a:rPr>
              <a:t> are special protein channels used to move water across the membrane.</a:t>
            </a:r>
            <a:endParaRPr lang="en-US" dirty="0"/>
          </a:p>
          <a:p>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143000"/>
            <a:ext cx="6477000" cy="2638949"/>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70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03EA23B3-5205-4317-9696-689228DFEFF4}"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11</a:t>
            </a:fld>
            <a:endParaRPr lang="en-US" smtClean="0">
              <a:solidFill>
                <a:srgbClr val="898989"/>
              </a:solidFill>
              <a:latin typeface="Calibri" pitchFamily="34" charset="0"/>
              <a:ea typeface="MS PGothic" pitchFamily="34" charset="-128"/>
            </a:endParaRPr>
          </a:p>
        </p:txBody>
      </p:sp>
      <p:sp>
        <p:nvSpPr>
          <p:cNvPr id="35844" name="Content Placeholder 2"/>
          <p:cNvSpPr txBox="1">
            <a:spLocks/>
          </p:cNvSpPr>
          <p:nvPr/>
        </p:nvSpPr>
        <p:spPr bwMode="auto">
          <a:xfrm>
            <a:off x="3838574" y="1019175"/>
            <a:ext cx="5305425" cy="49244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dirty="0" smtClean="0">
                <a:solidFill>
                  <a:schemeClr val="accent4">
                    <a:lumMod val="75000"/>
                  </a:schemeClr>
                </a:solidFill>
                <a:latin typeface="+mn-lt"/>
              </a:rPr>
              <a:t>2. Enzyme-Some proteins in the membrane may expose their active site to speed up a chemical reaction.</a:t>
            </a:r>
          </a:p>
          <a:p>
            <a:pPr>
              <a:spcBef>
                <a:spcPct val="50000"/>
              </a:spcBef>
            </a:pPr>
            <a:r>
              <a:rPr lang="en-US" sz="2800" dirty="0" smtClean="0">
                <a:solidFill>
                  <a:schemeClr val="accent4">
                    <a:lumMod val="75000"/>
                  </a:schemeClr>
                </a:solidFill>
                <a:latin typeface="+mn-lt"/>
              </a:rPr>
              <a:t>3. Receptor site-Ex. Insulin never goes into a cell but binds to a receptor site on the cell membrane </a:t>
            </a:r>
          </a:p>
          <a:p>
            <a:pPr>
              <a:spcBef>
                <a:spcPct val="50000"/>
              </a:spcBef>
            </a:pPr>
            <a:r>
              <a:rPr lang="en-US" sz="2800" dirty="0" smtClean="0">
                <a:solidFill>
                  <a:schemeClr val="accent4">
                    <a:lumMod val="75000"/>
                  </a:schemeClr>
                </a:solidFill>
                <a:latin typeface="+mn-lt"/>
              </a:rPr>
              <a:t>4. Cell to cell recognition. </a:t>
            </a:r>
          </a:p>
          <a:p>
            <a:pPr>
              <a:spcBef>
                <a:spcPct val="50000"/>
              </a:spcBef>
            </a:pPr>
            <a:r>
              <a:rPr lang="en-US" sz="2800" dirty="0" smtClean="0">
                <a:solidFill>
                  <a:schemeClr val="accent4">
                    <a:lumMod val="75000"/>
                  </a:schemeClr>
                </a:solidFill>
                <a:latin typeface="+mn-lt"/>
              </a:rPr>
              <a:t>5. Intercellular joining</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8100"/>
            <a:ext cx="3838575"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0" y="5972175"/>
            <a:ext cx="9144000" cy="88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800" dirty="0" smtClean="0">
                <a:solidFill>
                  <a:schemeClr val="accent4">
                    <a:lumMod val="75000"/>
                  </a:schemeClr>
                </a:solidFill>
                <a:latin typeface="+mn-lt"/>
              </a:rPr>
              <a:t>6. Attachment to the cytoskeleton and extracellular matrix (ECM only in animal cells</a:t>
            </a:r>
            <a:r>
              <a:rPr lang="en-US" sz="2800" dirty="0" smtClean="0">
                <a:solidFill>
                  <a:srgbClr val="440000"/>
                </a:solidFill>
                <a:latin typeface="+mn-lt"/>
              </a:rPr>
              <a:t>)</a:t>
            </a:r>
            <a:endParaRPr lang="en-US" sz="2800" dirty="0">
              <a:solidFill>
                <a:srgbClr val="440000"/>
              </a:solidFill>
              <a:latin typeface="+mn-lt"/>
            </a:endParaRPr>
          </a:p>
        </p:txBody>
      </p:sp>
      <p:sp>
        <p:nvSpPr>
          <p:cNvPr id="10" name="Rectangle 2"/>
          <p:cNvSpPr>
            <a:spLocks noGrp="1" noChangeArrowheads="1"/>
          </p:cNvSpPr>
          <p:nvPr>
            <p:ph type="title" idx="4294967295"/>
          </p:nvPr>
        </p:nvSpPr>
        <p:spPr>
          <a:xfrm>
            <a:off x="3986211" y="-104775"/>
            <a:ext cx="5010150" cy="1143000"/>
          </a:xfrm>
          <a:noFill/>
          <a:extLst>
            <a:ext uri="{91240B29-F687-4F45-9708-019B960494DF}">
              <a14:hiddenLine xmlns:a14="http://schemas.microsoft.com/office/drawing/2010/main" w="3175">
                <a:solidFill>
                  <a:srgbClr val="000000"/>
                </a:solidFill>
                <a:miter lim="800000"/>
                <a:headEnd/>
                <a:tailEnd/>
              </a14:hiddenLine>
            </a:ext>
          </a:extLst>
        </p:spPr>
        <p:txBody>
          <a:bodyPr anchor="t"/>
          <a:lstStyle/>
          <a:p>
            <a:r>
              <a:rPr lang="en-US" sz="3600" dirty="0" smtClean="0">
                <a:solidFill>
                  <a:schemeClr val="bg1"/>
                </a:solidFill>
                <a:cs typeface="Calibri" pitchFamily="34" charset="0"/>
              </a:rPr>
              <a:t>Functions of Other Membrane Proteins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EB2B8BF-B165-4017-BA1C-18C970B61597}"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12</a:t>
            </a:fld>
            <a:endParaRPr lang="en-US" smtClean="0">
              <a:solidFill>
                <a:srgbClr val="898989"/>
              </a:solidFill>
              <a:latin typeface="Calibri" pitchFamily="34" charset="0"/>
              <a:ea typeface="MS PGothic" pitchFamily="34" charset="-12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405188"/>
            <a:ext cx="5638800" cy="315913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016" y="1190625"/>
            <a:ext cx="6410325" cy="223361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1" y="66675"/>
            <a:ext cx="89963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3600" dirty="0" smtClean="0">
                <a:solidFill>
                  <a:schemeClr val="bg1"/>
                </a:solidFill>
                <a:cs typeface="Calibri" pitchFamily="34" charset="0"/>
              </a:rPr>
              <a:t>Evidence for the Fluid Mosaic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dirty="0">
                <a:solidFill>
                  <a:schemeClr val="bg1"/>
                </a:solidFill>
                <a:cs typeface="Calibri" pitchFamily="34" charset="0"/>
              </a:rPr>
              <a:t>Plasma Membrane Synthesis</a:t>
            </a:r>
            <a:endParaRPr lang="en-US" dirty="0" smtClean="0">
              <a:solidFill>
                <a:schemeClr val="bg1"/>
              </a:solidFill>
              <a:cs typeface="Calibri" pitchFamily="34" charset="0"/>
            </a:endParaRPr>
          </a:p>
        </p:txBody>
      </p:sp>
      <p:sp>
        <p:nvSpPr>
          <p:cNvPr id="2" name="Content Placeholder 1"/>
          <p:cNvSpPr>
            <a:spLocks noGrp="1"/>
          </p:cNvSpPr>
          <p:nvPr>
            <p:ph idx="1"/>
          </p:nvPr>
        </p:nvSpPr>
        <p:spPr>
          <a:xfrm>
            <a:off x="4343400" y="1143000"/>
            <a:ext cx="4419600" cy="4983163"/>
          </a:xfrm>
        </p:spPr>
        <p:txBody>
          <a:bodyPr/>
          <a:lstStyle/>
          <a:p>
            <a:pPr marL="0" indent="0">
              <a:buNone/>
            </a:pPr>
            <a:r>
              <a:rPr lang="en-US" sz="2800" dirty="0">
                <a:solidFill>
                  <a:schemeClr val="accent4">
                    <a:lumMod val="75000"/>
                  </a:schemeClr>
                </a:solidFill>
              </a:rPr>
              <a:t>The size of the plasma membrane is increased and decreased with the interaction of vesicles.  Vesicles bringing material to the membrane to be secreted increase the surface area of the plasma membrane; and through the process of endocytosis, the surface area of the cell membrane decreases. </a:t>
            </a:r>
          </a:p>
          <a:p>
            <a:pPr marL="0" indent="0">
              <a:buNone/>
            </a:pPr>
            <a:endParaRPr lang="en-US" dirty="0"/>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13</a:t>
            </a:fld>
            <a:endParaRPr lang="en-US" smtClean="0">
              <a:solidFill>
                <a:srgbClr val="898989"/>
              </a:solidFill>
              <a:latin typeface="Calibri" pitchFamily="34" charset="0"/>
              <a:ea typeface="MS PGothic" pitchFamily="34"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4343400" cy="571013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dirty="0" smtClean="0">
                <a:solidFill>
                  <a:schemeClr val="bg1"/>
                </a:solidFill>
                <a:cs typeface="Calibri" pitchFamily="34" charset="0"/>
              </a:rPr>
              <a:t>The Plasma Membrane</a:t>
            </a:r>
          </a:p>
        </p:txBody>
      </p:sp>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7AAD8CA4-5A14-407D-BC01-1C0104158561}"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14</a:t>
            </a:fld>
            <a:endParaRPr lang="en-US" smtClean="0">
              <a:solidFill>
                <a:srgbClr val="898989"/>
              </a:solidFill>
              <a:latin typeface="Calibri" pitchFamily="34" charset="0"/>
              <a:ea typeface="MS PGothic" pitchFamily="34" charset="-128"/>
            </a:endParaRPr>
          </a:p>
        </p:txBody>
      </p:sp>
      <p:pic>
        <p:nvPicPr>
          <p:cNvPr id="6"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19" y="1047750"/>
            <a:ext cx="8468381" cy="581025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a:xfrm>
            <a:off x="5269727" y="1143000"/>
            <a:ext cx="3855223" cy="5372100"/>
          </a:xfrm>
        </p:spPr>
        <p:txBody>
          <a:bodyPr/>
          <a:lstStyle/>
          <a:p>
            <a:pPr marL="0" indent="0">
              <a:spcBef>
                <a:spcPct val="50000"/>
              </a:spcBef>
              <a:buNone/>
            </a:pPr>
            <a:r>
              <a:rPr lang="en-US" dirty="0">
                <a:solidFill>
                  <a:schemeClr val="accent4">
                    <a:lumMod val="75000"/>
                  </a:schemeClr>
                </a:solidFill>
              </a:rPr>
              <a:t>The cell membrane is a dynamic  and intricate structure that regulates material transported across the membrane. The membrane is selectively permeable (or semi-permeable)  meaning that certain molecules can cross the membrane and others cannot. </a:t>
            </a:r>
            <a:endParaRPr lang="en-US" dirty="0" smtClean="0"/>
          </a:p>
          <a:p>
            <a:pPr marL="0" indent="0">
              <a:buFont typeface="Arial" pitchFamily="34" charset="0"/>
              <a:buNone/>
            </a:pP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2</a:t>
            </a:fld>
            <a:endParaRPr lang="en-US" smtClean="0">
              <a:solidFill>
                <a:srgbClr val="898989"/>
              </a:solidFill>
              <a:latin typeface="Calibri" pitchFamily="34" charset="0"/>
            </a:endParaRPr>
          </a:p>
        </p:txBody>
      </p:sp>
      <p:sp>
        <p:nvSpPr>
          <p:cNvPr id="5" name="Title 4"/>
          <p:cNvSpPr>
            <a:spLocks noGrp="1"/>
          </p:cNvSpPr>
          <p:nvPr>
            <p:ph type="title"/>
          </p:nvPr>
        </p:nvSpPr>
        <p:spPr>
          <a:xfrm>
            <a:off x="533400" y="38100"/>
            <a:ext cx="8229600" cy="876300"/>
          </a:xfrm>
        </p:spPr>
        <p:txBody>
          <a:bodyPr/>
          <a:lstStyle/>
          <a:p>
            <a:r>
              <a:rPr lang="en-US" dirty="0" smtClean="0">
                <a:solidFill>
                  <a:schemeClr val="bg1"/>
                </a:solidFill>
              </a:rPr>
              <a:t>The Cell Membrane</a:t>
            </a:r>
            <a:endParaRPr lang="en-US" dirty="0">
              <a:solidFill>
                <a:schemeClr val="bg1"/>
              </a:solidFill>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5269727" cy="44196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3</a:t>
            </a:fld>
            <a:endParaRPr lang="en-US" smtClean="0">
              <a:solidFill>
                <a:srgbClr val="898989"/>
              </a:solidFill>
              <a:latin typeface="Calibri" pitchFamily="34" charset="0"/>
            </a:endParaRPr>
          </a:p>
        </p:txBody>
      </p:sp>
      <p:sp>
        <p:nvSpPr>
          <p:cNvPr id="5" name="Title 4"/>
          <p:cNvSpPr>
            <a:spLocks noGrp="1"/>
          </p:cNvSpPr>
          <p:nvPr>
            <p:ph type="title"/>
          </p:nvPr>
        </p:nvSpPr>
        <p:spPr>
          <a:xfrm>
            <a:off x="533400" y="38100"/>
            <a:ext cx="8229600" cy="876300"/>
          </a:xfrm>
        </p:spPr>
        <p:txBody>
          <a:bodyPr/>
          <a:lstStyle/>
          <a:p>
            <a:r>
              <a:rPr lang="en-US" dirty="0" smtClean="0">
                <a:solidFill>
                  <a:schemeClr val="bg1"/>
                </a:solidFill>
              </a:rPr>
              <a:t>Selectively Permeable Membrane</a:t>
            </a:r>
            <a:endParaRPr lang="en-US" dirty="0">
              <a:solidFill>
                <a:schemeClr val="bg1"/>
              </a:solidFill>
            </a:endParaRPr>
          </a:p>
        </p:txBody>
      </p:sp>
      <p:pic>
        <p:nvPicPr>
          <p:cNvPr id="2" name="SemiPermeableMembran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47900" y="1714500"/>
            <a:ext cx="4648200" cy="3429000"/>
          </a:xfrm>
          <a:prstGeom prst="rect">
            <a:avLst/>
          </a:prstGeom>
        </p:spPr>
      </p:pic>
    </p:spTree>
    <p:extLst>
      <p:ext uri="{BB962C8B-B14F-4D97-AF65-F5344CB8AC3E}">
        <p14:creationId xmlns:p14="http://schemas.microsoft.com/office/powerpoint/2010/main" val="232235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603D628-CF88-4E92-891A-A6A186748A50}"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4</a:t>
            </a:fld>
            <a:endParaRPr lang="en-US" smtClean="0">
              <a:solidFill>
                <a:srgbClr val="898989"/>
              </a:solidFill>
              <a:latin typeface="Calibri" pitchFamily="34" charset="0"/>
              <a:ea typeface="MS PGothic" pitchFamily="34" charset="-128"/>
            </a:endParaRPr>
          </a:p>
        </p:txBody>
      </p:sp>
      <p:sp>
        <p:nvSpPr>
          <p:cNvPr id="28676" name="Subtitle 2"/>
          <p:cNvSpPr>
            <a:spLocks noGrp="1"/>
          </p:cNvSpPr>
          <p:nvPr>
            <p:ph type="subTitle" idx="4294967295"/>
          </p:nvPr>
        </p:nvSpPr>
        <p:spPr>
          <a:xfrm>
            <a:off x="0" y="4495800"/>
            <a:ext cx="9144000" cy="2362200"/>
          </a:xfrm>
          <a:solidFill>
            <a:schemeClr val="bg1"/>
          </a:solidFill>
        </p:spPr>
        <p:txBody>
          <a:bodyPr/>
          <a:lstStyle/>
          <a:p>
            <a:pPr marL="0" indent="0" algn="ctr">
              <a:buNone/>
            </a:pPr>
            <a:r>
              <a:rPr lang="en-US" sz="3600" dirty="0" smtClean="0">
                <a:solidFill>
                  <a:schemeClr val="accent4">
                    <a:lumMod val="75000"/>
                  </a:schemeClr>
                </a:solidFill>
              </a:rPr>
              <a:t>All cells have plasma membranes and many of their organelles also have membranes.  All membranes are made from a bilayer of phospholipids.</a:t>
            </a:r>
            <a:endParaRPr lang="en-US" sz="3600" dirty="0" smtClean="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5638800" cy="330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p:cNvSpPr>
            <a:spLocks noGrp="1"/>
          </p:cNvSpPr>
          <p:nvPr>
            <p:ph type="title"/>
          </p:nvPr>
        </p:nvSpPr>
        <p:spPr>
          <a:xfrm>
            <a:off x="533400" y="38100"/>
            <a:ext cx="8229600" cy="876300"/>
          </a:xfrm>
        </p:spPr>
        <p:txBody>
          <a:bodyPr/>
          <a:lstStyle/>
          <a:p>
            <a:r>
              <a:rPr lang="en-US" dirty="0" smtClean="0">
                <a:solidFill>
                  <a:schemeClr val="bg1"/>
                </a:solidFill>
              </a:rPr>
              <a:t>Phospholipids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76200"/>
            <a:ext cx="8229600" cy="1143000"/>
          </a:xfrm>
        </p:spPr>
        <p:txBody>
          <a:bodyPr/>
          <a:lstStyle/>
          <a:p>
            <a:r>
              <a:rPr lang="en-US" dirty="0" smtClean="0">
                <a:solidFill>
                  <a:schemeClr val="bg1"/>
                </a:solidFill>
              </a:rPr>
              <a:t>Hydrophilic and Hydrophobic Parts</a:t>
            </a:r>
          </a:p>
        </p:txBody>
      </p:sp>
      <p:sp>
        <p:nvSpPr>
          <p:cNvPr id="296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114CAFC3-9AE3-4E8E-A307-57E9F1A74FEC}"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5</a:t>
            </a:fld>
            <a:endParaRPr lang="en-US" smtClean="0">
              <a:solidFill>
                <a:srgbClr val="898989"/>
              </a:solidFill>
              <a:latin typeface="Calibri" pitchFamily="34" charset="0"/>
              <a:ea typeface="MS PGothic" pitchFamily="34" charset="-128"/>
            </a:endParaRPr>
          </a:p>
        </p:txBody>
      </p:sp>
      <p:sp>
        <p:nvSpPr>
          <p:cNvPr id="8" name="Subtitle 2"/>
          <p:cNvSpPr txBox="1">
            <a:spLocks/>
          </p:cNvSpPr>
          <p:nvPr/>
        </p:nvSpPr>
        <p:spPr bwMode="auto">
          <a:xfrm>
            <a:off x="0" y="4800600"/>
            <a:ext cx="9144000" cy="205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solidFill>
                  <a:schemeClr val="accent4">
                    <a:lumMod val="75000"/>
                  </a:schemeClr>
                </a:solidFill>
              </a:rPr>
              <a:t>Phospholipids have hydrophilic heads and hydrophobic tails.</a:t>
            </a:r>
            <a:endParaRPr lang="en-US" sz="3600" dirty="0" smtClean="0">
              <a:cs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43000"/>
            <a:ext cx="5410200" cy="368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0606" y="152400"/>
            <a:ext cx="8229600" cy="1143000"/>
          </a:xfrm>
        </p:spPr>
        <p:txBody>
          <a:bodyPr/>
          <a:lstStyle/>
          <a:p>
            <a:r>
              <a:rPr lang="en-US" sz="3400" b="1" dirty="0" smtClean="0">
                <a:solidFill>
                  <a:schemeClr val="bg1"/>
                </a:solidFill>
              </a:rPr>
              <a:t>Arrangement of Phospholipids in Membranes</a:t>
            </a:r>
            <a:r>
              <a:rPr lang="en-US" sz="3400" dirty="0" smtClean="0">
                <a:solidFill>
                  <a:schemeClr val="bg1"/>
                </a:solidFill>
              </a:rPr>
              <a:t/>
            </a:r>
            <a:br>
              <a:rPr lang="en-US" sz="3400" dirty="0" smtClean="0">
                <a:solidFill>
                  <a:schemeClr val="bg1"/>
                </a:solidFill>
              </a:rPr>
            </a:br>
            <a:endParaRPr lang="en-US" sz="3400" dirty="0" smtClean="0">
              <a:solidFill>
                <a:schemeClr val="bg1"/>
              </a:solidFill>
              <a:cs typeface="Calibri" pitchFamily="34" charset="0"/>
            </a:endParaRP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005EC37D-8FE5-4CDE-B314-16526233B193}" type="slidenum">
              <a:rPr lang="en-US" smtClean="0">
                <a:solidFill>
                  <a:srgbClr val="898989"/>
                </a:solidFill>
                <a:latin typeface="Calibri" pitchFamily="34" charset="0"/>
                <a:ea typeface="MS PGothic" pitchFamily="34" charset="-128"/>
              </a:rPr>
              <a:pPr eaLnBrk="1" fontAlgn="base" hangingPunct="1">
                <a:spcBef>
                  <a:spcPct val="0"/>
                </a:spcBef>
                <a:spcAft>
                  <a:spcPct val="0"/>
                </a:spcAft>
              </a:pPr>
              <a:t>6</a:t>
            </a:fld>
            <a:endParaRPr lang="en-US" smtClean="0">
              <a:solidFill>
                <a:srgbClr val="898989"/>
              </a:solidFill>
              <a:latin typeface="Calibri" pitchFamily="34" charset="0"/>
              <a:ea typeface="MS PGothic" pitchFamily="34" charset="-128"/>
            </a:endParaRPr>
          </a:p>
        </p:txBody>
      </p:sp>
      <p:pic>
        <p:nvPicPr>
          <p:cNvPr id="5" name="Picture 6" descr="C:\temp pics\Image1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50" y="1143000"/>
            <a:ext cx="3389313" cy="1614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2757488"/>
            <a:ext cx="9143999" cy="1815882"/>
          </a:xfrm>
          <a:prstGeom prst="rect">
            <a:avLst/>
          </a:prstGeom>
          <a:solidFill>
            <a:schemeClr val="bg1"/>
          </a:solidFill>
        </p:spPr>
        <p:txBody>
          <a:bodyPr wrap="square" rtlCol="0">
            <a:spAutoFit/>
          </a:bodyPr>
          <a:lstStyle/>
          <a:p>
            <a:pPr algn="ctr">
              <a:spcBef>
                <a:spcPct val="50000"/>
              </a:spcBef>
            </a:pPr>
            <a:r>
              <a:rPr lang="en-US" sz="2800" dirty="0">
                <a:solidFill>
                  <a:schemeClr val="accent4">
                    <a:lumMod val="75000"/>
                  </a:schemeClr>
                </a:solidFill>
                <a:latin typeface="+mn-lt"/>
              </a:rPr>
              <a:t>The cell membrane has two layers of phospholipids as shown below.  The hydrophilic heads are facing an aqueous environment and the hydrophobic tails are facing one another. </a:t>
            </a:r>
            <a:endParaRPr lang="en-US" sz="2800" dirty="0">
              <a:latin typeface="+mn-lt"/>
            </a:endParaRPr>
          </a:p>
        </p:txBody>
      </p:sp>
      <p:pic>
        <p:nvPicPr>
          <p:cNvPr id="7" name="Picture 4" descr="C:\temp pics\Image1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50" y="4506695"/>
            <a:ext cx="2914650" cy="2251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temp pics\Image1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2948" y="4624573"/>
            <a:ext cx="4447481"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762000" y="3429000"/>
            <a:ext cx="8001000" cy="1143000"/>
          </a:xfrm>
          <a:noFill/>
          <a:extLst>
            <a:ext uri="{91240B29-F687-4F45-9708-019B960494DF}">
              <a14:hiddenLine xmlns:a14="http://schemas.microsoft.com/office/drawing/2010/main" w="3175">
                <a:solidFill>
                  <a:srgbClr val="000000"/>
                </a:solidFill>
                <a:miter lim="800000"/>
                <a:headEnd/>
                <a:tailEnd/>
              </a14:hiddenLine>
            </a:ext>
          </a:extLst>
        </p:spPr>
        <p:txBody>
          <a:bodyPr/>
          <a:lstStyle/>
          <a:p>
            <a:pPr algn="l"/>
            <a:r>
              <a:rPr lang="en-US" dirty="0" smtClean="0"/>
              <a:t/>
            </a:r>
            <a:br>
              <a:rPr lang="en-US" dirty="0" smtClean="0"/>
            </a:br>
            <a:endParaRPr lang="en-US" dirty="0" smtClean="0">
              <a:solidFill>
                <a:schemeClr val="bg1"/>
              </a:solidFill>
              <a:cs typeface="Calibri" pitchFamily="34" charset="0"/>
            </a:endParaRPr>
          </a:p>
        </p:txBody>
      </p:sp>
      <p:pic>
        <p:nvPicPr>
          <p:cNvPr id="19"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677" y="990600"/>
            <a:ext cx="5495323" cy="2396019"/>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627" y="4953000"/>
            <a:ext cx="5514373" cy="17526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bwMode="auto">
          <a:xfrm>
            <a:off x="228600" y="3352800"/>
            <a:ext cx="89154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solidFill>
                  <a:schemeClr val="accent4">
                    <a:lumMod val="75000"/>
                  </a:schemeClr>
                </a:solidFill>
              </a:rPr>
              <a:t>Phospholipids have the ability to move laterally but only upon a rare occasion are  able to make a 180</a:t>
            </a:r>
            <a:r>
              <a:rPr lang="en-US" sz="3600" baseline="30000" dirty="0" smtClean="0">
                <a:solidFill>
                  <a:schemeClr val="accent4">
                    <a:lumMod val="75000"/>
                  </a:schemeClr>
                </a:solidFill>
              </a:rPr>
              <a:t>o</a:t>
            </a:r>
            <a:r>
              <a:rPr lang="en-US" sz="3600" dirty="0" smtClean="0">
                <a:solidFill>
                  <a:schemeClr val="accent4">
                    <a:lumMod val="75000"/>
                  </a:schemeClr>
                </a:solidFill>
              </a:rPr>
              <a:t> turn.  </a:t>
            </a:r>
            <a:endParaRPr lang="en-US" sz="3600" dirty="0" smtClean="0">
              <a:cs typeface="Calibri" pitchFamily="34" charset="0"/>
            </a:endParaRPr>
          </a:p>
        </p:txBody>
      </p:sp>
      <p:sp>
        <p:nvSpPr>
          <p:cNvPr id="8" name="Title 2"/>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smtClean="0">
                <a:solidFill>
                  <a:schemeClr val="bg1"/>
                </a:solidFill>
              </a:rPr>
              <a:t>Movement of Phospholipids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066800"/>
            <a:ext cx="6553200" cy="331946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bwMode="auto">
          <a:xfrm>
            <a:off x="19050" y="4386262"/>
            <a:ext cx="9144000" cy="247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chemeClr val="accent4">
                    <a:lumMod val="75000"/>
                  </a:schemeClr>
                </a:solidFill>
              </a:rPr>
              <a:t>M</a:t>
            </a:r>
            <a:r>
              <a:rPr lang="en-US" dirty="0" smtClean="0">
                <a:solidFill>
                  <a:schemeClr val="accent4">
                    <a:lumMod val="75000"/>
                  </a:schemeClr>
                </a:solidFill>
              </a:rPr>
              <a:t>embranes are more fluid when they contain more unsaturated fatty acids within their phospholipids.  More unsaturated fatty acids result in increased distance between the lipids making the layer more fluid. </a:t>
            </a:r>
            <a:endParaRPr lang="en-US" dirty="0" smtClean="0">
              <a:cs typeface="Calibri" pitchFamily="34" charset="0"/>
            </a:endParaRPr>
          </a:p>
        </p:txBody>
      </p:sp>
      <p:sp>
        <p:nvSpPr>
          <p:cNvPr id="9" name="Title 2"/>
          <p:cNvSpPr txBox="1">
            <a:spLocks/>
          </p:cNvSpPr>
          <p:nvPr/>
        </p:nvSpPr>
        <p:spPr bwMode="auto">
          <a:xfrm>
            <a:off x="19050" y="-76200"/>
            <a:ext cx="9124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3800" dirty="0" smtClean="0">
                <a:solidFill>
                  <a:schemeClr val="bg1"/>
                </a:solidFill>
              </a:rPr>
              <a:t>Saturated versus Unsaturated Phospholipids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47675" y="76200"/>
            <a:ext cx="8229600" cy="1143000"/>
          </a:xfrm>
          <a:noFill/>
          <a:extLst>
            <a:ext uri="{91240B29-F687-4F45-9708-019B960494DF}">
              <a14:hiddenLine xmlns:a14="http://schemas.microsoft.com/office/drawing/2010/main" w="3175">
                <a:solidFill>
                  <a:srgbClr val="000000"/>
                </a:solidFill>
                <a:miter lim="800000"/>
                <a:headEnd/>
                <a:tailEnd/>
              </a14:hiddenLine>
            </a:ext>
          </a:extLst>
        </p:spPr>
        <p:txBody>
          <a:bodyPr anchor="t"/>
          <a:lstStyle/>
          <a:p>
            <a:r>
              <a:rPr lang="en-US" sz="4000" dirty="0" smtClean="0">
                <a:solidFill>
                  <a:schemeClr val="bg1"/>
                </a:solidFill>
                <a:cs typeface="Calibri" pitchFamily="34" charset="0"/>
              </a:rPr>
              <a:t>Cholesterol and Phospholipids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219200"/>
            <a:ext cx="5130800"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bwMode="auto">
          <a:xfrm>
            <a:off x="19050" y="4386262"/>
            <a:ext cx="9144000" cy="247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accent4">
                    <a:lumMod val="75000"/>
                  </a:schemeClr>
                </a:solidFill>
              </a:rPr>
              <a:t>A word about cholesterol - It is found in the cell </a:t>
            </a:r>
            <a:r>
              <a:rPr lang="en-US" sz="3600" dirty="0" smtClean="0">
                <a:solidFill>
                  <a:schemeClr val="accent4">
                    <a:lumMod val="75000"/>
                  </a:schemeClr>
                </a:solidFill>
              </a:rPr>
              <a:t>membranes </a:t>
            </a:r>
            <a:r>
              <a:rPr lang="en-US" sz="3600" dirty="0">
                <a:solidFill>
                  <a:schemeClr val="accent4">
                    <a:lumMod val="75000"/>
                  </a:schemeClr>
                </a:solidFill>
              </a:rPr>
              <a:t>of animals but not plants</a:t>
            </a:r>
            <a:r>
              <a:rPr lang="en-US" sz="3600" dirty="0" smtClean="0">
                <a:solidFill>
                  <a:schemeClr val="accent4">
                    <a:lumMod val="75000"/>
                  </a:schemeClr>
                </a:solidFill>
              </a:rPr>
              <a:t>.  It affects the fluidity of the membrane.</a:t>
            </a:r>
            <a:endParaRPr lang="en-US" sz="3600" dirty="0" smtClean="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o Re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12536</TotalTime>
  <Words>966</Words>
  <Application>Microsoft Office PowerPoint</Application>
  <PresentationFormat>On-screen Show (4:3)</PresentationFormat>
  <Paragraphs>80</Paragraphs>
  <Slides>14</Slides>
  <Notes>14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ＭＳ Ｐゴシック</vt:lpstr>
      <vt:lpstr>Arial</vt:lpstr>
      <vt:lpstr>Calibri</vt:lpstr>
      <vt:lpstr>Times New Roman</vt:lpstr>
      <vt:lpstr>3_Office Theme</vt:lpstr>
      <vt:lpstr>1_Office Theme</vt:lpstr>
      <vt:lpstr>PowerPoint Presentation</vt:lpstr>
      <vt:lpstr>The Cell Membrane</vt:lpstr>
      <vt:lpstr>Selectively Permeable Membrane</vt:lpstr>
      <vt:lpstr>Phospholipids</vt:lpstr>
      <vt:lpstr>Hydrophilic and Hydrophobic Parts</vt:lpstr>
      <vt:lpstr>Arrangement of Phospholipids in Membranes </vt:lpstr>
      <vt:lpstr> </vt:lpstr>
      <vt:lpstr>PowerPoint Presentation</vt:lpstr>
      <vt:lpstr>Cholesterol and Phospholipids</vt:lpstr>
      <vt:lpstr>Proteins are Inserted into the Membrane</vt:lpstr>
      <vt:lpstr>Functions of Other Membrane Proteins</vt:lpstr>
      <vt:lpstr>PowerPoint Presentation</vt:lpstr>
      <vt:lpstr>Plasma Membrane Synthesis</vt:lpstr>
      <vt:lpstr>The Plasma Membrane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324</cp:revision>
  <cp:lastPrinted>2013-10-20T19:44:39Z</cp:lastPrinted>
  <dcterms:created xsi:type="dcterms:W3CDTF">2012-07-03T19:13:49Z</dcterms:created>
  <dcterms:modified xsi:type="dcterms:W3CDTF">2017-10-17T20:29:15Z</dcterms:modified>
</cp:coreProperties>
</file>