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1"/>
    <p:sldMasterId id="2147484195" r:id="rId2"/>
  </p:sldMasterIdLst>
  <p:notesMasterIdLst>
    <p:notesMasterId r:id="rId10"/>
  </p:notesMasterIdLst>
  <p:handoutMasterIdLst>
    <p:handoutMasterId r:id="rId11"/>
  </p:handoutMasterIdLst>
  <p:sldIdLst>
    <p:sldId id="674" r:id="rId3"/>
    <p:sldId id="676" r:id="rId4"/>
    <p:sldId id="638" r:id="rId5"/>
    <p:sldId id="640" r:id="rId6"/>
    <p:sldId id="641" r:id="rId7"/>
    <p:sldId id="671" r:id="rId8"/>
    <p:sldId id="670"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Times New Roman" pitchFamily="18" charset="0"/>
        <a:ea typeface="MS PGothic" pitchFamily="34" charset="-128"/>
        <a:cs typeface="+mn-cs"/>
      </a:defRPr>
    </a:lvl5pPr>
    <a:lvl6pPr marL="2286000" algn="l" defTabSz="914400" rtl="0" eaLnBrk="1" latinLnBrk="0" hangingPunct="1">
      <a:defRPr kern="1200">
        <a:solidFill>
          <a:schemeClr val="tx1"/>
        </a:solidFill>
        <a:latin typeface="Times New Roman" pitchFamily="18" charset="0"/>
        <a:ea typeface="MS PGothic" pitchFamily="34" charset="-128"/>
        <a:cs typeface="+mn-cs"/>
      </a:defRPr>
    </a:lvl6pPr>
    <a:lvl7pPr marL="2743200" algn="l" defTabSz="914400" rtl="0" eaLnBrk="1" latinLnBrk="0" hangingPunct="1">
      <a:defRPr kern="1200">
        <a:solidFill>
          <a:schemeClr val="tx1"/>
        </a:solidFill>
        <a:latin typeface="Times New Roman" pitchFamily="18" charset="0"/>
        <a:ea typeface="MS PGothic" pitchFamily="34" charset="-128"/>
        <a:cs typeface="+mn-cs"/>
      </a:defRPr>
    </a:lvl7pPr>
    <a:lvl8pPr marL="3200400" algn="l" defTabSz="914400" rtl="0" eaLnBrk="1" latinLnBrk="0" hangingPunct="1">
      <a:defRPr kern="1200">
        <a:solidFill>
          <a:schemeClr val="tx1"/>
        </a:solidFill>
        <a:latin typeface="Times New Roman" pitchFamily="18" charset="0"/>
        <a:ea typeface="MS PGothic" pitchFamily="34" charset="-128"/>
        <a:cs typeface="+mn-cs"/>
      </a:defRPr>
    </a:lvl8pPr>
    <a:lvl9pPr marL="3657600" algn="l" defTabSz="914400" rtl="0" eaLnBrk="1" latinLnBrk="0" hangingPunct="1">
      <a:defRPr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Payt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53" autoAdjust="0"/>
  </p:normalViewPr>
  <p:slideViewPr>
    <p:cSldViewPr>
      <p:cViewPr varScale="1">
        <p:scale>
          <a:sx n="73" d="100"/>
          <a:sy n="73" d="100"/>
        </p:scale>
        <p:origin x="1738" y="62"/>
      </p:cViewPr>
      <p:guideLst>
        <p:guide orient="horz" pos="2160"/>
        <p:guide pos="2880"/>
      </p:guideLst>
    </p:cSldViewPr>
  </p:slideViewPr>
  <p:outlineViewPr>
    <p:cViewPr>
      <p:scale>
        <a:sx n="33" d="100"/>
        <a:sy n="33" d="100"/>
      </p:scale>
      <p:origin x="6" y="5675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E336C19-A1D8-480D-9D53-DB0631645C34}" type="datetimeFigureOut">
              <a:rPr lang="en-US"/>
              <a:pPr/>
              <a:t>11/28/2017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E5C2DCE-38F4-41EC-88CE-F9DED54C1224}" type="slidenum">
              <a:rPr lang="en-US"/>
              <a:pPr/>
              <a:t>‹#›</a:t>
            </a:fld>
            <a:endParaRPr lang="en-US" dirty="0"/>
          </a:p>
        </p:txBody>
      </p:sp>
    </p:spTree>
    <p:extLst>
      <p:ext uri="{BB962C8B-B14F-4D97-AF65-F5344CB8AC3E}">
        <p14:creationId xmlns:p14="http://schemas.microsoft.com/office/powerpoint/2010/main" val="916294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63490A7-B0C2-4964-9476-9DA47483349C}" type="datetimeFigureOut">
              <a:rPr lang="en-US"/>
              <a:pPr/>
              <a:t>11/28/2017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4940670-8DF0-471E-A1DB-3C2FDEB4ECFF}" type="slidenum">
              <a:rPr lang="en-US"/>
              <a:pPr/>
              <a:t>‹#›</a:t>
            </a:fld>
            <a:endParaRPr lang="en-US" dirty="0"/>
          </a:p>
        </p:txBody>
      </p:sp>
    </p:spTree>
    <p:extLst>
      <p:ext uri="{BB962C8B-B14F-4D97-AF65-F5344CB8AC3E}">
        <p14:creationId xmlns:p14="http://schemas.microsoft.com/office/powerpoint/2010/main" val="3461975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800" dirty="0" smtClean="0">
              <a:latin typeface="Times New Roman" pitchFamily="18"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F0EF317-DCE9-4F80-B7FF-7DFEF158074D}" type="slidenum">
              <a:rPr lang="en-US" sz="1200">
                <a:solidFill>
                  <a:srgbClr val="000000"/>
                </a:solidFill>
                <a:latin typeface="Calibri" pitchFamily="34" charset="0"/>
              </a:rPr>
              <a:pPr eaLnBrk="1" hangingPunct="1"/>
              <a:t>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27874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Updated Information:</a:t>
            </a:r>
          </a:p>
          <a:p>
            <a:r>
              <a:rPr lang="en-US" dirty="0" smtClean="0"/>
              <a:t>There has been an explosion regarding emerging new information about the workings</a:t>
            </a:r>
            <a:r>
              <a:rPr lang="en-US" baseline="0" dirty="0" smtClean="0"/>
              <a:t> of the </a:t>
            </a:r>
            <a:r>
              <a:rPr lang="en-US" dirty="0" smtClean="0"/>
              <a:t>immune system.  It is important that AP biology teachers keep current by obtaining new editions of university first year biology texts.  Publishers will send you</a:t>
            </a:r>
            <a:r>
              <a:rPr lang="en-US" baseline="0" dirty="0" smtClean="0"/>
              <a:t> a “review copy” if you fill out their on-line form. </a:t>
            </a:r>
            <a:r>
              <a:rPr lang="en-US" dirty="0" smtClean="0"/>
              <a:t>Even the framework is outdated when it comes to certain terminology.  Make your students aware of this and familiar with both the old and new terminology</a:t>
            </a:r>
            <a:r>
              <a:rPr lang="en-US" baseline="0" dirty="0" smtClean="0"/>
              <a:t> since AP test questions are often in development for two years and circulation on AP exams for far longer!</a:t>
            </a:r>
            <a:r>
              <a:rPr lang="en-US" dirty="0" smtClean="0"/>
              <a:t> </a:t>
            </a:r>
          </a:p>
          <a:p>
            <a:endParaRPr lang="en-US" dirty="0" smtClean="0"/>
          </a:p>
          <a:p>
            <a:r>
              <a:rPr lang="en-US" dirty="0" smtClean="0"/>
              <a:t>Outdated Terminology</a:t>
            </a:r>
          </a:p>
          <a:p>
            <a:pPr marL="171450" indent="-171450">
              <a:buFont typeface="Arial" pitchFamily="34" charset="0"/>
              <a:buChar char="•"/>
            </a:pPr>
            <a:r>
              <a:rPr lang="en-US" b="1" dirty="0" smtClean="0"/>
              <a:t>Specific immunity or specific immune system </a:t>
            </a:r>
            <a:r>
              <a:rPr lang="en-US" dirty="0" smtClean="0"/>
              <a:t>is now referred to in all the new text books as </a:t>
            </a:r>
            <a:r>
              <a:rPr lang="en-US" b="1" dirty="0" smtClean="0"/>
              <a:t>adaptive immunity or the adaptive immune system</a:t>
            </a:r>
            <a:r>
              <a:rPr lang="en-US" dirty="0" smtClean="0"/>
              <a:t>.  (Reece/Campbell, Raven and Johnson, Starr and Taggart, Hillis, &amp; Solmon and Berg).  The framework refers to the specific immune system rather than the adaptive</a:t>
            </a:r>
            <a:r>
              <a:rPr lang="en-US" baseline="0" dirty="0" smtClean="0"/>
              <a:t> immune system</a:t>
            </a:r>
            <a:r>
              <a:rPr lang="en-US" dirty="0" smtClean="0"/>
              <a:t>. Additionally, for a short while the specific immune system was called the acquired immune system.  This was prior to the term adaptive immune system coming into our vocabulary.  </a:t>
            </a:r>
          </a:p>
          <a:p>
            <a:pPr marL="171450" indent="-171450">
              <a:buFont typeface="Arial" pitchFamily="34" charset="0"/>
              <a:buChar char="•"/>
            </a:pPr>
            <a:r>
              <a:rPr lang="en-US" b="1" dirty="0" smtClean="0"/>
              <a:t>Nonspecific immunity or nonspecific immune system</a:t>
            </a:r>
            <a:r>
              <a:rPr lang="en-US" dirty="0" smtClean="0"/>
              <a:t> is referred to in new text books as </a:t>
            </a:r>
            <a:r>
              <a:rPr lang="en-US" b="1" dirty="0" smtClean="0"/>
              <a:t>innate immunity or the innate immune system.  </a:t>
            </a:r>
            <a:r>
              <a:rPr lang="en-US" b="0" dirty="0" smtClean="0"/>
              <a:t>(</a:t>
            </a:r>
            <a:r>
              <a:rPr lang="en-US" dirty="0" smtClean="0"/>
              <a:t>This was addressed in the second power point of this series.) </a:t>
            </a:r>
            <a:endParaRPr lang="en-US" b="1" dirty="0" smtClean="0"/>
          </a:p>
          <a:p>
            <a:pPr marL="171450" indent="-171450">
              <a:buFont typeface="Arial" pitchFamily="34" charset="0"/>
              <a:buChar char="•"/>
            </a:pPr>
            <a:r>
              <a:rPr lang="en-US" b="1" dirty="0" smtClean="0"/>
              <a:t>Virgin B and T cells </a:t>
            </a:r>
            <a:r>
              <a:rPr lang="en-US" dirty="0" smtClean="0"/>
              <a:t>are now called </a:t>
            </a:r>
            <a:r>
              <a:rPr lang="en-US" b="1" dirty="0" smtClean="0"/>
              <a:t>naïve B and T cells.</a:t>
            </a:r>
            <a:r>
              <a:rPr lang="en-US" dirty="0" smtClean="0"/>
              <a:t> </a:t>
            </a:r>
          </a:p>
          <a:p>
            <a:pPr marL="171450" indent="-171450">
              <a:buFont typeface="Arial" pitchFamily="34" charset="0"/>
              <a:buChar char="•"/>
            </a:pPr>
            <a:r>
              <a:rPr lang="en-US" b="1" dirty="0" smtClean="0"/>
              <a:t>MHC receptors </a:t>
            </a:r>
            <a:r>
              <a:rPr lang="en-US" dirty="0" smtClean="0"/>
              <a:t>are now call </a:t>
            </a:r>
            <a:r>
              <a:rPr lang="en-US" b="1" dirty="0" smtClean="0"/>
              <a:t>T cell receptors</a:t>
            </a:r>
            <a:r>
              <a:rPr lang="en-US" dirty="0" smtClean="0"/>
              <a:t>.  </a:t>
            </a:r>
          </a:p>
          <a:p>
            <a:pPr>
              <a:buFontTx/>
              <a:buChar char="•"/>
            </a:pPr>
            <a:endParaRPr lang="en-US" dirty="0" smtClean="0"/>
          </a:p>
          <a:p>
            <a:r>
              <a:rPr lang="en-US" dirty="0" smtClean="0"/>
              <a:t>Examine</a:t>
            </a:r>
            <a:r>
              <a:rPr lang="en-US" baseline="0" dirty="0" smtClean="0"/>
              <a:t> </a:t>
            </a:r>
            <a:r>
              <a:rPr lang="en-US" dirty="0" smtClean="0"/>
              <a:t>the EK 2.D.4.b and EK 2.D.4.b .1:</a:t>
            </a:r>
          </a:p>
          <a:p>
            <a:endParaRPr lang="en-US" dirty="0" smtClean="0"/>
          </a:p>
          <a:p>
            <a:r>
              <a:rPr lang="en-US" dirty="0" smtClean="0"/>
              <a:t>2.D.4.b </a:t>
            </a:r>
          </a:p>
          <a:p>
            <a:r>
              <a:rPr lang="en-US" dirty="0" smtClean="0"/>
              <a:t>Mammals use specific immune responses triggered by natural or artificial agents that disrupt dynamic homeostasis.</a:t>
            </a:r>
          </a:p>
          <a:p>
            <a:r>
              <a:rPr lang="en-US" i="1" dirty="0" smtClean="0"/>
              <a:t>Evidence of student learning is a demonstrated understanding of each of the following:</a:t>
            </a:r>
            <a:endParaRPr lang="en-US" dirty="0" smtClean="0"/>
          </a:p>
          <a:p>
            <a:r>
              <a:rPr lang="en-US" dirty="0" smtClean="0"/>
              <a:t> 1.   The mammalian immune system includes two types of specific responses: cell mediated and humoral. </a:t>
            </a:r>
          </a:p>
          <a:p>
            <a:endParaRPr lang="en-US" dirty="0" smtClean="0"/>
          </a:p>
          <a:p>
            <a:r>
              <a:rPr lang="en-US" dirty="0" smtClean="0"/>
              <a:t>This might give one the impression that only mammals possess an adaptive immune system.  This EK is misleading as the adaptive immune system (specific immune system,) so far, has been found in all jawed animals.  Cartilage fish do have lymphoid tissue (primitive compared to mammals) and do synthesize T cells.  Jawless vertebrates such a hagfish and lampreys do not have an adaptive immune system. </a:t>
            </a:r>
          </a:p>
          <a:p>
            <a:r>
              <a:rPr lang="en-US" dirty="0" smtClean="0"/>
              <a:t> </a:t>
            </a:r>
          </a:p>
        </p:txBody>
      </p:sp>
      <p:sp>
        <p:nvSpPr>
          <p:cNvPr id="921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67B2E328-018F-4021-8AD4-A5C48FBBB4DD}" type="slidenum">
              <a:rPr lang="en-US" sz="1200">
                <a:latin typeface="Calibri" pitchFamily="34" charset="0"/>
              </a:rPr>
              <a:pPr algn="r" eaLnBrk="1" hangingPunct="1"/>
              <a:t>2</a:t>
            </a:fld>
            <a:endParaRPr lang="en-US" sz="1200" dirty="0">
              <a:latin typeface="Calibri" pitchFamily="34" charset="0"/>
            </a:endParaRPr>
          </a:p>
        </p:txBody>
      </p:sp>
    </p:spTree>
    <p:extLst>
      <p:ext uri="{BB962C8B-B14F-4D97-AF65-F5344CB8AC3E}">
        <p14:creationId xmlns:p14="http://schemas.microsoft.com/office/powerpoint/2010/main" val="416638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There are two types of lymphocytes  involved in the adaptive (specific) immune response, </a:t>
            </a:r>
            <a:r>
              <a:rPr lang="en-US" b="1" dirty="0" smtClean="0"/>
              <a:t>B cells and T cells</a:t>
            </a:r>
            <a:r>
              <a:rPr lang="en-US" dirty="0" smtClean="0"/>
              <a:t>.  When immature, the two cells are indistinguishable.  Both originate in the red bone marrow. </a:t>
            </a:r>
          </a:p>
          <a:p>
            <a:endParaRPr lang="en-US" dirty="0" smtClean="0"/>
          </a:p>
          <a:p>
            <a:r>
              <a:rPr lang="en-US" b="1" dirty="0" smtClean="0"/>
              <a:t>Naïve lymphocytes </a:t>
            </a:r>
            <a:r>
              <a:rPr lang="en-US" dirty="0" smtClean="0"/>
              <a:t>are those that have </a:t>
            </a:r>
            <a:r>
              <a:rPr lang="en-US" i="1" dirty="0" smtClean="0"/>
              <a:t>not</a:t>
            </a:r>
            <a:r>
              <a:rPr lang="en-US" dirty="0" smtClean="0"/>
              <a:t> been exposed to a matching antigen. Each lymphocyte is programmed to match a particular antigen to be activated.  Until that match occurs and the lymphocyte is activated, it is termed a naive lymphocyte. </a:t>
            </a:r>
            <a:endParaRPr lang="en-US" b="1" dirty="0" smtClean="0"/>
          </a:p>
          <a:p>
            <a:endParaRPr lang="en-US" dirty="0" smtClean="0"/>
          </a:p>
          <a:p>
            <a:r>
              <a:rPr lang="en-US" b="1" dirty="0" smtClean="0"/>
              <a:t>T cells</a:t>
            </a:r>
            <a:r>
              <a:rPr lang="en-US" dirty="0" smtClean="0"/>
              <a:t> mature in the thymus and have a large number of ribosomes.  The thymus gland is located just above the heart.  As an infant, the thymus is large but as time passes on, the thymus gland begins to shrink in size until adulthood.  Adults retain their thymus but it is smaller in size than the thymus gland in infancy.  There are different populations of T cells; including cytotoxic T cells, helper T cells, and memory T cells. T cells function in the cell-mediated response and are also important in the humoral response. (Humoral immunity is so named because it involves substances found in the humours, or body fluids.)</a:t>
            </a:r>
          </a:p>
          <a:p>
            <a:endParaRPr lang="en-US" dirty="0" smtClean="0"/>
          </a:p>
          <a:p>
            <a:r>
              <a:rPr lang="en-US" dirty="0" smtClean="0"/>
              <a:t>Different types of T cells</a:t>
            </a:r>
          </a:p>
          <a:p>
            <a:pPr marL="914400" lvl="1" indent="-171450">
              <a:buFontTx/>
              <a:buChar char="•"/>
            </a:pPr>
            <a:r>
              <a:rPr lang="en-US" b="1" dirty="0" smtClean="0"/>
              <a:t>Naive T cells</a:t>
            </a:r>
            <a:r>
              <a:rPr lang="en-US" dirty="0" smtClean="0"/>
              <a:t> are those T cells that have not be activated or presented a matching antigen.</a:t>
            </a:r>
            <a:endParaRPr lang="en-US" b="1" dirty="0" smtClean="0"/>
          </a:p>
          <a:p>
            <a:pPr marL="914400" lvl="1" indent="-171450">
              <a:buFontTx/>
              <a:buChar char="•"/>
            </a:pPr>
            <a:r>
              <a:rPr lang="en-US" b="1" dirty="0" smtClean="0"/>
              <a:t>Helper T cells (T</a:t>
            </a:r>
            <a:r>
              <a:rPr lang="en-US" b="1" baseline="-25000" dirty="0" smtClean="0"/>
              <a:t>H</a:t>
            </a:r>
            <a:r>
              <a:rPr lang="en-US" b="1" dirty="0" smtClean="0"/>
              <a:t>)</a:t>
            </a:r>
            <a:r>
              <a:rPr lang="en-US" dirty="0" smtClean="0"/>
              <a:t> activate the B cells in the humoral response </a:t>
            </a:r>
          </a:p>
          <a:p>
            <a:pPr marL="914400" lvl="1" indent="-171450">
              <a:buFontTx/>
              <a:buChar char="•"/>
            </a:pPr>
            <a:r>
              <a:rPr lang="en-US" b="1" dirty="0" smtClean="0"/>
              <a:t>Cytotoxic T cells (T</a:t>
            </a:r>
            <a:r>
              <a:rPr lang="en-US" b="1" baseline="-25000" dirty="0" smtClean="0"/>
              <a:t>C</a:t>
            </a:r>
            <a:r>
              <a:rPr lang="en-US" b="1" dirty="0" smtClean="0"/>
              <a:t>)</a:t>
            </a:r>
            <a:r>
              <a:rPr lang="en-US" dirty="0" smtClean="0"/>
              <a:t> destroy infected body cells</a:t>
            </a:r>
          </a:p>
          <a:p>
            <a:pPr marL="914400" lvl="1" indent="-171450">
              <a:buFontTx/>
              <a:buChar char="•"/>
            </a:pPr>
            <a:r>
              <a:rPr lang="en-US" b="1" dirty="0" smtClean="0"/>
              <a:t>Memory T cells (T</a:t>
            </a:r>
            <a:r>
              <a:rPr lang="en-US" b="1" baseline="-25000" dirty="0" smtClean="0"/>
              <a:t>M</a:t>
            </a:r>
            <a:r>
              <a:rPr lang="en-US" b="1" dirty="0" smtClean="0"/>
              <a:t>) </a:t>
            </a:r>
            <a:r>
              <a:rPr lang="en-US" dirty="0" smtClean="0"/>
              <a:t> are</a:t>
            </a:r>
            <a:r>
              <a:rPr lang="en-US" b="1" dirty="0" smtClean="0"/>
              <a:t> </a:t>
            </a:r>
            <a:r>
              <a:rPr lang="en-US" dirty="0" smtClean="0"/>
              <a:t>long lived T cells that have been initiated to a particular pathogen and kept in reserve.  They are easily activated if the pathogen invades once again. </a:t>
            </a:r>
          </a:p>
          <a:p>
            <a:pPr>
              <a:buFontTx/>
              <a:buChar char="•"/>
            </a:pPr>
            <a:endParaRPr lang="en-US" dirty="0" smtClean="0"/>
          </a:p>
          <a:p>
            <a:r>
              <a:rPr lang="en-US" b="1" dirty="0" smtClean="0"/>
              <a:t>Effector cells </a:t>
            </a:r>
            <a:r>
              <a:rPr lang="en-US" dirty="0" smtClean="0"/>
              <a:t>are lymphocytes that have been selected and transformed to </a:t>
            </a:r>
            <a:r>
              <a:rPr lang="ja-JP" altLang="en-US" dirty="0" smtClean="0"/>
              <a:t>“</a:t>
            </a:r>
            <a:r>
              <a:rPr lang="en-US" altLang="ja-JP" dirty="0" smtClean="0"/>
              <a:t>fight</a:t>
            </a:r>
            <a:r>
              <a:rPr lang="ja-JP" altLang="en-US" dirty="0" smtClean="0"/>
              <a:t>”</a:t>
            </a:r>
            <a:r>
              <a:rPr lang="en-US" altLang="ja-JP" dirty="0" smtClean="0"/>
              <a:t> a pathogen.</a:t>
            </a:r>
          </a:p>
          <a:p>
            <a:endParaRPr lang="en-US" dirty="0" smtClean="0"/>
          </a:p>
          <a:p>
            <a:r>
              <a:rPr lang="en-US" b="1" dirty="0" smtClean="0"/>
              <a:t>B cells </a:t>
            </a:r>
            <a:r>
              <a:rPr lang="en-US" dirty="0" smtClean="0"/>
              <a:t>mature in red bone marrow and have a large amount of rough E.R. They are important in the humoral response production of antibodies, which is why they need so much rough ER.</a:t>
            </a:r>
          </a:p>
          <a:p>
            <a:endParaRPr lang="en-US" dirty="0" smtClean="0"/>
          </a:p>
          <a:p>
            <a:r>
              <a:rPr lang="en-US" dirty="0" smtClean="0"/>
              <a:t>Types of B cells</a:t>
            </a:r>
          </a:p>
          <a:p>
            <a:pPr marL="914400" lvl="1" indent="-171450">
              <a:buFontTx/>
              <a:buChar char="•"/>
            </a:pPr>
            <a:r>
              <a:rPr lang="en-US" b="1" dirty="0" smtClean="0"/>
              <a:t>Naïve B cells </a:t>
            </a:r>
            <a:r>
              <a:rPr lang="en-US" dirty="0" smtClean="0"/>
              <a:t>are B cells that have not been activated or presented a matching antigen</a:t>
            </a:r>
            <a:endParaRPr lang="en-US" b="1" dirty="0" smtClean="0"/>
          </a:p>
          <a:p>
            <a:pPr marL="914400" lvl="1" indent="-171450">
              <a:buFontTx/>
              <a:buChar char="•"/>
            </a:pPr>
            <a:r>
              <a:rPr lang="en-US" b="1" dirty="0" smtClean="0"/>
              <a:t>Plasma B cells</a:t>
            </a:r>
            <a:r>
              <a:rPr lang="en-US" dirty="0" smtClean="0"/>
              <a:t> are activated B cells that produce copious amounts of free floating antibodies.</a:t>
            </a:r>
          </a:p>
          <a:p>
            <a:pPr marL="914400" lvl="1" indent="-171450">
              <a:buFontTx/>
              <a:buChar char="•"/>
            </a:pPr>
            <a:r>
              <a:rPr lang="en-US" b="1" dirty="0" smtClean="0"/>
              <a:t>Memory B cells  </a:t>
            </a:r>
            <a:r>
              <a:rPr lang="en-US" dirty="0" smtClean="0"/>
              <a:t>are long lived B cells that have been initiated to a particular pathogen and are kept in reserve.  They are easily activated if the pathogen invades once again. </a:t>
            </a:r>
          </a:p>
          <a:p>
            <a:pPr>
              <a:buFontTx/>
              <a:buChar char="•"/>
            </a:pPr>
            <a:endParaRPr lang="en-US" dirty="0" smtClean="0"/>
          </a:p>
          <a:p>
            <a:endParaRPr lang="en-US" dirty="0" smtClean="0"/>
          </a:p>
          <a:p>
            <a:r>
              <a:rPr lang="en-US" dirty="0" smtClean="0"/>
              <a:t>The cell on the left  is an immature lymphocyte.  The middle cell is a mature B cell with extensive E.R.  The cell on the right is a mature T cell with its extensive amount of ribosomes.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Graphic http://dc235.4shared.com/doc/VQe1Ek5C/preview.html</a:t>
            </a:r>
          </a:p>
          <a:p>
            <a:endParaRPr lang="en-US" dirty="0" smtClean="0"/>
          </a:p>
        </p:txBody>
      </p:sp>
      <p:sp>
        <p:nvSpPr>
          <p:cNvPr id="1126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DE819722-910C-40ED-A1A3-D89EEB7AF6FD}" type="slidenum">
              <a:rPr lang="en-US" sz="1200">
                <a:latin typeface="Calibri" pitchFamily="34" charset="0"/>
              </a:rPr>
              <a:pPr algn="r" eaLnBrk="1" hangingPunct="1"/>
              <a:t>3</a:t>
            </a:fld>
            <a:endParaRPr lang="en-US" sz="1200" dirty="0">
              <a:latin typeface="Calibri" pitchFamily="34" charset="0"/>
            </a:endParaRPr>
          </a:p>
        </p:txBody>
      </p:sp>
    </p:spTree>
    <p:extLst>
      <p:ext uri="{BB962C8B-B14F-4D97-AF65-F5344CB8AC3E}">
        <p14:creationId xmlns:p14="http://schemas.microsoft.com/office/powerpoint/2010/main" val="377193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Lymphocytes, like the phagocytes, originate in the red bone marrow.  They are descendants of lymphoid stem cells rather than the myloid stem cells that give rise to the red blood cells, platelets, and phagocytes.  Refer back to the innate immune system information regarding the origin of cells of the immune system.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Graphic http://biologywarakwarak.wordpress.com/2012/03/18/role-and-components-of-the-immune-response/ and Campbell</a:t>
            </a:r>
          </a:p>
          <a:p>
            <a:endParaRPr lang="en-US" dirty="0" smtClean="0"/>
          </a:p>
        </p:txBody>
      </p:sp>
      <p:sp>
        <p:nvSpPr>
          <p:cNvPr id="133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8119A7F9-196B-4349-B92B-EB868C6AC10D}" type="slidenum">
              <a:rPr lang="en-US" sz="1200">
                <a:latin typeface="Calibri" pitchFamily="34" charset="0"/>
              </a:rPr>
              <a:pPr algn="r" eaLnBrk="1" hangingPunct="1"/>
              <a:t>4</a:t>
            </a:fld>
            <a:endParaRPr lang="en-US" sz="1200" dirty="0">
              <a:latin typeface="Calibri" pitchFamily="34" charset="0"/>
            </a:endParaRPr>
          </a:p>
        </p:txBody>
      </p:sp>
    </p:spTree>
    <p:extLst>
      <p:ext uri="{BB962C8B-B14F-4D97-AF65-F5344CB8AC3E}">
        <p14:creationId xmlns:p14="http://schemas.microsoft.com/office/powerpoint/2010/main" val="179082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smtClean="0">
                <a:latin typeface="Times New Roman" pitchFamily="18" charset="0"/>
              </a:rPr>
              <a:t>Emphasize that the memory characteristic will be discussed after going over the primary immune response of the cell mediated and humoral responses.  Both cell mediated and humoral immunity have a </a:t>
            </a:r>
            <a:r>
              <a:rPr lang="ja-JP" altLang="en-US" sz="1800" dirty="0" smtClean="0">
                <a:latin typeface="Times New Roman" pitchFamily="18" charset="0"/>
              </a:rPr>
              <a:t>“</a:t>
            </a:r>
            <a:r>
              <a:rPr lang="en-US" altLang="ja-JP" sz="1800" dirty="0" smtClean="0">
                <a:latin typeface="Times New Roman" pitchFamily="18" charset="0"/>
              </a:rPr>
              <a:t>memory</a:t>
            </a:r>
            <a:r>
              <a:rPr lang="ja-JP" altLang="en-US" sz="1800" dirty="0" smtClean="0">
                <a:latin typeface="Times New Roman" pitchFamily="18" charset="0"/>
              </a:rPr>
              <a:t>”</a:t>
            </a:r>
            <a:r>
              <a:rPr lang="en-US" altLang="ja-JP" sz="1800" dirty="0" smtClean="0">
                <a:latin typeface="Times New Roman" pitchFamily="18" charset="0"/>
              </a:rPr>
              <a:t> to quickly respond to a second exposure to a certain pathogen. </a:t>
            </a:r>
            <a:endParaRPr lang="en-US" sz="1800" dirty="0" smtClean="0">
              <a:latin typeface="Times New Roman" pitchFamily="18"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BC94A42-AA4F-4AB9-A337-6C52EC1F9A70}" type="slidenum">
              <a:rPr lang="en-US" sz="1200">
                <a:latin typeface="Calibri" pitchFamily="34" charset="0"/>
              </a:rPr>
              <a:pPr eaLnBrk="1" hangingPunct="1"/>
              <a:t>5</a:t>
            </a:fld>
            <a:endParaRPr lang="en-US" sz="1200" dirty="0">
              <a:latin typeface="Calibri" pitchFamily="34" charset="0"/>
            </a:endParaRPr>
          </a:p>
        </p:txBody>
      </p:sp>
    </p:spTree>
    <p:extLst>
      <p:ext uri="{BB962C8B-B14F-4D97-AF65-F5344CB8AC3E}">
        <p14:creationId xmlns:p14="http://schemas.microsoft.com/office/powerpoint/2010/main" val="401114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smtClean="0">
                <a:latin typeface="Times New Roman" pitchFamily="18" charset="0"/>
              </a:rPr>
              <a:t>Graphic http://antiworldnews.wordpress.com/2012/02/25/a-killer-t-cell-in-action-as-it-attacks-a-cancerous-cell/</a:t>
            </a:r>
          </a:p>
          <a:p>
            <a:pPr>
              <a:spcBef>
                <a:spcPct val="0"/>
              </a:spcBef>
            </a:pPr>
            <a:endParaRPr lang="en-US" sz="1800" baseline="30000" dirty="0" smtClean="0">
              <a:latin typeface="Times New Roman" pitchFamily="18"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66EAD93-A954-49F4-9C37-338235C6F17E}" type="slidenum">
              <a:rPr lang="en-US" sz="1200">
                <a:latin typeface="Calibri" pitchFamily="34" charset="0"/>
              </a:rPr>
              <a:pPr eaLnBrk="1" hangingPunct="1"/>
              <a:t>6</a:t>
            </a:fld>
            <a:endParaRPr lang="en-US" sz="1200" dirty="0">
              <a:latin typeface="Calibri" pitchFamily="34" charset="0"/>
            </a:endParaRPr>
          </a:p>
        </p:txBody>
      </p:sp>
    </p:spTree>
    <p:extLst>
      <p:ext uri="{BB962C8B-B14F-4D97-AF65-F5344CB8AC3E}">
        <p14:creationId xmlns:p14="http://schemas.microsoft.com/office/powerpoint/2010/main" val="393402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35835A6F-8F9C-4E2C-B507-D4851DC58065}" type="slidenum">
              <a:rPr lang="en-US" sz="1200">
                <a:latin typeface="Arial" pitchFamily="34" charset="0"/>
                <a:ea typeface="ヒラギノ角ゴ Pro W3" charset="-128"/>
              </a:rPr>
              <a:pPr algn="r" eaLnBrk="1" hangingPunct="1"/>
              <a:t>7</a:t>
            </a:fld>
            <a:endParaRPr lang="en-US" sz="1200" dirty="0">
              <a:latin typeface="Arial" pitchFamily="34" charset="0"/>
              <a:ea typeface="ヒラギノ角ゴ Pro W3" charset="-128"/>
            </a:endParaRPr>
          </a:p>
        </p:txBody>
      </p:sp>
      <p:sp>
        <p:nvSpPr>
          <p:cNvPr id="727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dirty="0" smtClean="0">
                <a:ea typeface="ヒラギノ角ゴ Pro W3" charset="-128"/>
              </a:rPr>
              <a:t>In summary, emphasize :</a:t>
            </a:r>
            <a:br>
              <a:rPr lang="en-US" dirty="0" smtClean="0">
                <a:ea typeface="ヒラギノ角ゴ Pro W3" charset="-128"/>
              </a:rPr>
            </a:br>
            <a:endParaRPr lang="en-US" dirty="0" smtClean="0">
              <a:ea typeface="ヒラギノ角ゴ Pro W3" charset="-128"/>
            </a:endParaRPr>
          </a:p>
          <a:p>
            <a:pPr marL="171450" indent="-171450" eaLnBrk="1" hangingPunct="1">
              <a:buFont typeface="Arial" pitchFamily="34" charset="0"/>
              <a:buChar char="•"/>
            </a:pPr>
            <a:r>
              <a:rPr lang="en-US" dirty="0" smtClean="0">
                <a:ea typeface="ヒラギノ角ゴ Pro W3" charset="-128"/>
              </a:rPr>
              <a:t>Homeostasis is maintaining a constant internal environment in an external environment that is in constantly changing.</a:t>
            </a:r>
          </a:p>
          <a:p>
            <a:pPr marL="171450" indent="-171450" eaLnBrk="1" hangingPunct="1">
              <a:buFont typeface="Arial" pitchFamily="34" charset="0"/>
              <a:buChar char="•"/>
            </a:pPr>
            <a:r>
              <a:rPr lang="en-US" dirty="0" smtClean="0">
                <a:ea typeface="ヒラギノ角ゴ Pro W3" charset="-128"/>
              </a:rPr>
              <a:t>Pathogens and toxins are a threat to homeostasis resulting in disease and cellular death.</a:t>
            </a:r>
          </a:p>
          <a:p>
            <a:pPr marL="171450" indent="-171450" eaLnBrk="1" hangingPunct="1">
              <a:buFont typeface="Arial" pitchFamily="34" charset="0"/>
              <a:buChar char="•"/>
            </a:pPr>
            <a:r>
              <a:rPr lang="en-US" dirty="0" smtClean="0">
                <a:ea typeface="ヒラギノ角ゴ Pro W3" charset="-128"/>
              </a:rPr>
              <a:t>The immune system is a response to that threat and maintaining a constant environment.  </a:t>
            </a:r>
          </a:p>
          <a:p>
            <a:pPr marL="171450" indent="-171450" eaLnBrk="1" hangingPunct="1">
              <a:buFont typeface="Arial" pitchFamily="34" charset="0"/>
              <a:buChar char="•"/>
            </a:pPr>
            <a:r>
              <a:rPr lang="en-US" dirty="0" smtClean="0">
                <a:ea typeface="ヒラギノ角ゴ Pro W3" charset="-128"/>
              </a:rPr>
              <a:t>Once the immune system has been activated, there must be a way to halt the response. </a:t>
            </a:r>
          </a:p>
          <a:p>
            <a:pPr marL="171450" indent="-171450" eaLnBrk="1" hangingPunct="1">
              <a:buFont typeface="Arial" pitchFamily="34" charset="0"/>
              <a:buChar char="•"/>
            </a:pPr>
            <a:r>
              <a:rPr lang="en-US" dirty="0" smtClean="0">
                <a:ea typeface="ヒラギノ角ゴ Pro W3" charset="-128"/>
              </a:rPr>
              <a:t>In the innate immune system, as phagocytes remove the pathogens, then  the response is halted.  It is the presence of the pathogens that triggers the innate system, and it is the removal of the pathogens that halts the innate system.</a:t>
            </a:r>
          </a:p>
          <a:p>
            <a:pPr marL="171450" indent="-171450" eaLnBrk="1" hangingPunct="1">
              <a:buFont typeface="Arial" pitchFamily="34" charset="0"/>
              <a:buChar char="•"/>
            </a:pPr>
            <a:endParaRPr lang="en-US" dirty="0" smtClean="0">
              <a:ea typeface="ヒラギノ角ゴ Pro W3" charset="-128"/>
            </a:endParaRPr>
          </a:p>
          <a:p>
            <a:pPr marL="171450" indent="-171450" eaLnBrk="1" hangingPunct="1">
              <a:buFont typeface="Arial" pitchFamily="34" charset="0"/>
              <a:buChar char="•"/>
            </a:pPr>
            <a:r>
              <a:rPr lang="en-US" dirty="0" smtClean="0">
                <a:ea typeface="ヒラギノ角ゴ Pro W3" charset="-128"/>
              </a:rPr>
              <a:t>The adaptive immune system is triggered by pathogens or toxins being presented to B and T lymphocytes.  </a:t>
            </a:r>
          </a:p>
          <a:p>
            <a:pPr marL="171450" indent="-171450" eaLnBrk="1" hangingPunct="1">
              <a:buFont typeface="Arial" pitchFamily="34" charset="0"/>
              <a:buChar char="•"/>
            </a:pPr>
            <a:r>
              <a:rPr lang="en-US" dirty="0" smtClean="0">
                <a:ea typeface="ヒラギノ角ゴ Pro W3" charset="-128"/>
              </a:rPr>
              <a:t>The response includes selected T cells that recognize and destroy the body</a:t>
            </a:r>
            <a:r>
              <a:rPr lang="ja-JP" altLang="en-US" dirty="0" smtClean="0">
                <a:ea typeface="ヒラギノ角ゴ Pro W3" charset="-128"/>
              </a:rPr>
              <a:t>’</a:t>
            </a:r>
            <a:r>
              <a:rPr lang="en-US" altLang="ja-JP" dirty="0" smtClean="0">
                <a:ea typeface="ヒラギノ角ゴ Pro W3" charset="-128"/>
              </a:rPr>
              <a:t>s own infected cells.  </a:t>
            </a:r>
          </a:p>
          <a:p>
            <a:pPr marL="171450" indent="-171450" eaLnBrk="1" hangingPunct="1">
              <a:buFont typeface="Arial" pitchFamily="34" charset="0"/>
              <a:buChar char="•"/>
            </a:pPr>
            <a:r>
              <a:rPr lang="en-US" dirty="0" smtClean="0">
                <a:ea typeface="ヒラギノ角ゴ Pro W3" charset="-128"/>
              </a:rPr>
              <a:t>The response includes selected B cells that produce free floating antibodies in the response to antigens.</a:t>
            </a:r>
          </a:p>
          <a:p>
            <a:pPr marL="171450" indent="-171450" eaLnBrk="1" hangingPunct="1">
              <a:buFont typeface="Arial" pitchFamily="34" charset="0"/>
              <a:buChar char="•"/>
            </a:pPr>
            <a:r>
              <a:rPr lang="en-US" dirty="0" smtClean="0">
                <a:ea typeface="ヒラギノ角ゴ Pro W3" charset="-128"/>
              </a:rPr>
              <a:t>The halting of this response is still being investigated however it seems to involve T-reg cells.</a:t>
            </a:r>
          </a:p>
          <a:p>
            <a:pPr eaLnBrk="1" hangingPunct="1">
              <a:buFontTx/>
              <a:buChar char="•"/>
            </a:pPr>
            <a:endParaRPr lang="en-US" dirty="0" smtClean="0">
              <a:ea typeface="ヒラギノ角ゴ Pro W3" charset="-128"/>
            </a:endParaRPr>
          </a:p>
          <a:p>
            <a:pPr eaLnBrk="1" hangingPunct="1"/>
            <a:endParaRPr lang="en-US" dirty="0" smtClean="0">
              <a:ea typeface="ヒラギノ角ゴ Pro W3" charset="-128"/>
            </a:endParaRPr>
          </a:p>
        </p:txBody>
      </p:sp>
    </p:spTree>
    <p:extLst>
      <p:ext uri="{BB962C8B-B14F-4D97-AF65-F5344CB8AC3E}">
        <p14:creationId xmlns:p14="http://schemas.microsoft.com/office/powerpoint/2010/main" val="230339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32285A2-7E3E-4947-9720-FC346C9C2E69}" type="datetime1">
              <a:rPr lang="en-US"/>
              <a:pPr/>
              <a:t>11/28/2017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fld id="{981B5314-D619-4EF4-B875-F944E4920320}" type="slidenum">
              <a:rPr lang="en-US"/>
              <a:pPr/>
              <a:t>‹#›</a:t>
            </a:fld>
            <a:endParaRPr lang="en-US" dirty="0"/>
          </a:p>
        </p:txBody>
      </p:sp>
    </p:spTree>
    <p:extLst>
      <p:ext uri="{BB962C8B-B14F-4D97-AF65-F5344CB8AC3E}">
        <p14:creationId xmlns:p14="http://schemas.microsoft.com/office/powerpoint/2010/main" val="373443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0284E5B-84C0-402D-8799-CA232E5B6E00}" type="datetime1">
              <a:rPr lang="en-US"/>
              <a:pPr/>
              <a:t>11/28/2017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FDF54B4-B1F2-4ECC-AD90-630DB61199D6}" type="slidenum">
              <a:rPr lang="en-US"/>
              <a:pPr/>
              <a:t>‹#›</a:t>
            </a:fld>
            <a:endParaRPr lang="en-US" dirty="0"/>
          </a:p>
        </p:txBody>
      </p:sp>
    </p:spTree>
    <p:extLst>
      <p:ext uri="{BB962C8B-B14F-4D97-AF65-F5344CB8AC3E}">
        <p14:creationId xmlns:p14="http://schemas.microsoft.com/office/powerpoint/2010/main" val="155097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BC9496F-5B08-4923-A072-71612FDCE027}" type="datetime1">
              <a:rPr lang="en-US"/>
              <a:pPr/>
              <a:t>11/28/2017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195200A-D1C0-42D4-A070-8ADCA3DDB362}" type="slidenum">
              <a:rPr lang="en-US"/>
              <a:pPr/>
              <a:t>‹#›</a:t>
            </a:fld>
            <a:endParaRPr lang="en-US" dirty="0"/>
          </a:p>
        </p:txBody>
      </p:sp>
    </p:spTree>
    <p:extLst>
      <p:ext uri="{BB962C8B-B14F-4D97-AF65-F5344CB8AC3E}">
        <p14:creationId xmlns:p14="http://schemas.microsoft.com/office/powerpoint/2010/main" val="2817388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3813A107-5873-4600-B330-486579911D1E}" type="datetime1">
              <a:rPr lang="en-US"/>
              <a:pPr/>
              <a:t>11/28/2017</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Calibri" charset="0"/>
                <a:ea typeface="+mn-ea"/>
                <a:cs typeface="+mn-cs"/>
              </a:defRPr>
            </a:lvl1pPr>
          </a:lstStyle>
          <a:p>
            <a:pPr>
              <a:defRPr/>
            </a:pPr>
            <a:endParaRPr lang="en-US" dirty="0"/>
          </a:p>
        </p:txBody>
      </p:sp>
      <p:sp>
        <p:nvSpPr>
          <p:cNvPr id="9"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19C008F-9BD4-4AD9-88AC-EE50B63E3F3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194" r:id="rId1"/>
    <p:sldLayoutId id="2147484193" r:id="rId2"/>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27A1F67-C87E-4C8B-BCAA-3E4C81A235B4}" type="datetime1">
              <a:rPr lang="en-US"/>
              <a:pPr/>
              <a:t>11/28/2017</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Calibri" pitchFamily="-108" charset="0"/>
                <a:ea typeface="+mn-ea"/>
                <a:cs typeface="+mn-cs"/>
              </a:defRPr>
            </a:lvl1pPr>
          </a:lstStyle>
          <a:p>
            <a:pPr>
              <a:defRPr/>
            </a:pPr>
            <a:endParaRPr lang="en-US" dirty="0"/>
          </a:p>
        </p:txBody>
      </p:sp>
      <p:sp>
        <p:nvSpPr>
          <p:cNvPr id="9"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DB8C421-473A-4B27-ACAE-E61464EBCC84}" type="slidenum">
              <a:rPr lang="en-US"/>
              <a:pPr/>
              <a:t>‹#›</a:t>
            </a:fld>
            <a:endParaRPr lang="en-US" dirty="0"/>
          </a:p>
        </p:txBody>
      </p:sp>
    </p:spTree>
    <p:extLst>
      <p:ext uri="{BB962C8B-B14F-4D97-AF65-F5344CB8AC3E}">
        <p14:creationId xmlns:p14="http://schemas.microsoft.com/office/powerpoint/2010/main" val="3613551763"/>
      </p:ext>
    </p:extLst>
  </p:cSld>
  <p:clrMap bg1="lt1" tx1="dk1" bg2="lt2" tx2="dk2" accent1="accent1" accent2="accent2" accent3="accent3" accent4="accent4" accent5="accent5" accent6="accent6" hlink="hlink" folHlink="folHlink"/>
  <p:sldLayoutIdLst>
    <p:sldLayoutId id="2147484196" r:id="rId1"/>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3"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638800"/>
            <a:ext cx="2438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p:cNvSpPr txBox="1">
            <a:spLocks noChangeArrowheads="1"/>
          </p:cNvSpPr>
          <p:nvPr/>
        </p:nvSpPr>
        <p:spPr bwMode="auto">
          <a:xfrm>
            <a:off x="5334000" y="2887663"/>
            <a:ext cx="3184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sz="3200" b="1" dirty="0">
              <a:solidFill>
                <a:srgbClr val="000000"/>
              </a:solidFill>
              <a:latin typeface="Calibri" pitchFamily="34" charset="0"/>
            </a:endParaRPr>
          </a:p>
        </p:txBody>
      </p:sp>
      <p:sp>
        <p:nvSpPr>
          <p:cNvPr id="4101" name="Text Box 7"/>
          <p:cNvSpPr txBox="1">
            <a:spLocks noChangeArrowheads="1"/>
          </p:cNvSpPr>
          <p:nvPr/>
        </p:nvSpPr>
        <p:spPr bwMode="auto">
          <a:xfrm>
            <a:off x="0" y="1714050"/>
            <a:ext cx="9144000" cy="1292662"/>
          </a:xfrm>
          <a:prstGeom prst="rect">
            <a:avLst/>
          </a:prstGeom>
          <a:solidFill>
            <a:srgbClr val="0045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spcBef>
                <a:spcPct val="50000"/>
              </a:spcBef>
              <a:defRPr/>
            </a:pPr>
            <a:r>
              <a:rPr lang="en-US" sz="3600" b="1" dirty="0">
                <a:solidFill>
                  <a:srgbClr val="FFFFFF"/>
                </a:solidFill>
              </a:rPr>
              <a:t>Immune System Part III:</a:t>
            </a:r>
          </a:p>
          <a:p>
            <a:pPr algn="ctr" eaLnBrk="1" hangingPunct="1">
              <a:spcBef>
                <a:spcPct val="50000"/>
              </a:spcBef>
              <a:defRPr/>
            </a:pPr>
            <a:r>
              <a:rPr lang="en-US" sz="2800" b="1" dirty="0">
                <a:solidFill>
                  <a:srgbClr val="FFFFFF"/>
                </a:solidFill>
              </a:rPr>
              <a:t>Adaptive Immune System </a:t>
            </a:r>
            <a:r>
              <a:rPr lang="en-US" sz="2800" b="1" dirty="0" smtClean="0">
                <a:solidFill>
                  <a:srgbClr val="FFFFFF"/>
                </a:solidFill>
              </a:rPr>
              <a:t>&amp; </a:t>
            </a:r>
            <a:r>
              <a:rPr lang="en-US" sz="2800" b="1" dirty="0">
                <a:solidFill>
                  <a:srgbClr val="FFFFFF"/>
                </a:solidFill>
              </a:rPr>
              <a:t>Cell Mediated Immunity</a:t>
            </a:r>
            <a:endParaRPr lang="en-US" sz="2800" b="1" dirty="0" smtClean="0">
              <a:solidFill>
                <a:srgbClr val="FFFFFF"/>
              </a:solidFill>
            </a:endParaRPr>
          </a:p>
        </p:txBody>
      </p:sp>
      <p:pic>
        <p:nvPicPr>
          <p:cNvPr id="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5824"/>
          <a:stretch/>
        </p:blipFill>
        <p:spPr bwMode="auto">
          <a:xfrm>
            <a:off x="-1605" y="3006712"/>
            <a:ext cx="5763375" cy="38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45297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Slide Number Placeholder 1"/>
          <p:cNvSpPr txBox="1">
            <a:spLocks noGrp="1"/>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9FFC38E7-FBDA-4494-A378-D9EF56CE0BBB}" type="slidenum">
              <a:rPr lang="en-US" sz="1200">
                <a:solidFill>
                  <a:srgbClr val="898989"/>
                </a:solidFill>
                <a:latin typeface="Calibri" pitchFamily="34" charset="0"/>
              </a:rPr>
              <a:pPr algn="r" eaLnBrk="1" hangingPunct="1"/>
              <a:t>2</a:t>
            </a:fld>
            <a:endParaRPr lang="en-US" sz="1200" dirty="0">
              <a:solidFill>
                <a:srgbClr val="898989"/>
              </a:solidFill>
              <a:latin typeface="Calibri" pitchFamily="34" charset="0"/>
            </a:endParaRPr>
          </a:p>
        </p:txBody>
      </p:sp>
      <p:sp>
        <p:nvSpPr>
          <p:cNvPr id="8194" name="TextBox 2"/>
          <p:cNvSpPr txBox="1">
            <a:spLocks noChangeArrowheads="1"/>
          </p:cNvSpPr>
          <p:nvPr/>
        </p:nvSpPr>
        <p:spPr bwMode="auto">
          <a:xfrm>
            <a:off x="381000" y="9265"/>
            <a:ext cx="86756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3200" dirty="0">
                <a:solidFill>
                  <a:schemeClr val="bg1"/>
                </a:solidFill>
                <a:latin typeface="Calibri" pitchFamily="34" charset="0"/>
              </a:rPr>
              <a:t>Adaptive </a:t>
            </a:r>
            <a:r>
              <a:rPr lang="en-US" sz="3200" dirty="0" smtClean="0">
                <a:solidFill>
                  <a:schemeClr val="bg1"/>
                </a:solidFill>
                <a:latin typeface="Calibri" pitchFamily="34" charset="0"/>
              </a:rPr>
              <a:t>Immunity (Specific Immunity)</a:t>
            </a:r>
            <a:br>
              <a:rPr lang="en-US" sz="3200" dirty="0" smtClean="0">
                <a:solidFill>
                  <a:schemeClr val="bg1"/>
                </a:solidFill>
                <a:latin typeface="Calibri" pitchFamily="34" charset="0"/>
              </a:rPr>
            </a:br>
            <a:endParaRPr lang="en-US" sz="3200" dirty="0">
              <a:solidFill>
                <a:schemeClr val="bg1"/>
              </a:solidFill>
              <a:latin typeface="Calibri" pitchFamily="34" charset="0"/>
            </a:endParaRPr>
          </a:p>
        </p:txBody>
      </p:sp>
      <p:sp>
        <p:nvSpPr>
          <p:cNvPr id="8195" name="TextBox 3"/>
          <p:cNvSpPr txBox="1">
            <a:spLocks noChangeArrowheads="1"/>
          </p:cNvSpPr>
          <p:nvPr/>
        </p:nvSpPr>
        <p:spPr bwMode="auto">
          <a:xfrm>
            <a:off x="3733800" y="5715000"/>
            <a:ext cx="15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1800" dirty="0"/>
          </a:p>
        </p:txBody>
      </p:sp>
      <p:sp>
        <p:nvSpPr>
          <p:cNvPr id="8196" name="TextBox 3"/>
          <p:cNvSpPr txBox="1">
            <a:spLocks noChangeArrowheads="1"/>
          </p:cNvSpPr>
          <p:nvPr/>
        </p:nvSpPr>
        <p:spPr bwMode="auto">
          <a:xfrm>
            <a:off x="4397375" y="1295400"/>
            <a:ext cx="4518025"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2800" dirty="0">
              <a:latin typeface="Calibri" pitchFamily="34" charset="0"/>
            </a:endParaRPr>
          </a:p>
        </p:txBody>
      </p:sp>
      <p:pic>
        <p:nvPicPr>
          <p:cNvPr id="41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1" name="Text Box 9"/>
          <p:cNvSpPr txBox="1">
            <a:spLocks noChangeArrowheads="1"/>
          </p:cNvSpPr>
          <p:nvPr/>
        </p:nvSpPr>
        <p:spPr bwMode="auto">
          <a:xfrm>
            <a:off x="543849" y="1282747"/>
            <a:ext cx="8605838" cy="5016758"/>
          </a:xfrm>
          <a:prstGeom prst="rect">
            <a:avLst/>
          </a:prstGeom>
          <a:noFill/>
          <a:ln>
            <a:noFill/>
          </a:ln>
          <a:effec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marL="457200" indent="-457200" eaLnBrk="1" hangingPunct="1">
              <a:spcBef>
                <a:spcPct val="50000"/>
              </a:spcBef>
              <a:buFont typeface="Arial" pitchFamily="34" charset="0"/>
              <a:buChar char="•"/>
              <a:defRPr/>
            </a:pPr>
            <a:r>
              <a:rPr lang="en-US" sz="3200" dirty="0" smtClean="0"/>
              <a:t>Develops after exposure to pathogens</a:t>
            </a:r>
          </a:p>
          <a:p>
            <a:pPr marL="457200" indent="-457200" eaLnBrk="1" hangingPunct="1">
              <a:spcBef>
                <a:spcPct val="50000"/>
              </a:spcBef>
              <a:buFont typeface="Arial" pitchFamily="34" charset="0"/>
              <a:buChar char="•"/>
              <a:defRPr/>
            </a:pPr>
            <a:r>
              <a:rPr lang="en-US" sz="3200" dirty="0" smtClean="0"/>
              <a:t>Involves very specific response to pathogens</a:t>
            </a:r>
          </a:p>
          <a:p>
            <a:pPr marL="457200" indent="-457200" eaLnBrk="1" hangingPunct="1">
              <a:spcBef>
                <a:spcPct val="50000"/>
              </a:spcBef>
              <a:buFont typeface="Arial" pitchFamily="34" charset="0"/>
              <a:buChar char="•"/>
              <a:defRPr/>
            </a:pPr>
            <a:r>
              <a:rPr lang="en-US" sz="3200" dirty="0" smtClean="0"/>
              <a:t>Much slower than innate immunity</a:t>
            </a:r>
          </a:p>
          <a:p>
            <a:pPr marL="457200" indent="-457200" eaLnBrk="1" hangingPunct="1">
              <a:spcBef>
                <a:spcPct val="50000"/>
              </a:spcBef>
              <a:buFont typeface="Arial" pitchFamily="34" charset="0"/>
              <a:buChar char="•"/>
              <a:defRPr/>
            </a:pPr>
            <a:r>
              <a:rPr lang="en-US" sz="3200" dirty="0" smtClean="0"/>
              <a:t>Requires support of innate immunity to function</a:t>
            </a:r>
          </a:p>
          <a:p>
            <a:pPr marL="457200" indent="-457200" eaLnBrk="1" hangingPunct="1">
              <a:spcBef>
                <a:spcPct val="50000"/>
              </a:spcBef>
              <a:buFont typeface="Arial" pitchFamily="34" charset="0"/>
              <a:buChar char="•"/>
              <a:defRPr/>
            </a:pPr>
            <a:r>
              <a:rPr lang="en-US" sz="3200" dirty="0" smtClean="0"/>
              <a:t>Two parts:</a:t>
            </a:r>
          </a:p>
          <a:p>
            <a:pPr marL="1200150" lvl="1" indent="-457200" eaLnBrk="1" hangingPunct="1">
              <a:spcBef>
                <a:spcPct val="50000"/>
              </a:spcBef>
              <a:buFont typeface="Arial" pitchFamily="34" charset="0"/>
              <a:buChar char="•"/>
              <a:defRPr/>
            </a:pPr>
            <a:r>
              <a:rPr lang="en-US" sz="3200" dirty="0" smtClean="0"/>
              <a:t>humoral immunity and </a:t>
            </a:r>
          </a:p>
          <a:p>
            <a:pPr marL="1200150" lvl="1" indent="-457200" eaLnBrk="1" hangingPunct="1">
              <a:spcBef>
                <a:spcPct val="50000"/>
              </a:spcBef>
              <a:buFont typeface="Arial" pitchFamily="34" charset="0"/>
              <a:buChar char="•"/>
              <a:defRPr/>
            </a:pPr>
            <a:r>
              <a:rPr lang="en-US" sz="3200" dirty="0" smtClean="0"/>
              <a:t>cell mediated immunity</a:t>
            </a:r>
          </a:p>
        </p:txBody>
      </p:sp>
    </p:spTree>
    <p:extLst>
      <p:ext uri="{BB962C8B-B14F-4D97-AF65-F5344CB8AC3E}">
        <p14:creationId xmlns:p14="http://schemas.microsoft.com/office/powerpoint/2010/main" val="1268340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TextBox 2"/>
          <p:cNvSpPr txBox="1">
            <a:spLocks noChangeArrowheads="1"/>
          </p:cNvSpPr>
          <p:nvPr/>
        </p:nvSpPr>
        <p:spPr bwMode="auto">
          <a:xfrm>
            <a:off x="115094" y="-1"/>
            <a:ext cx="89042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3200" dirty="0">
                <a:solidFill>
                  <a:schemeClr val="bg1"/>
                </a:solidFill>
                <a:latin typeface="Calibri" pitchFamily="34" charset="0"/>
              </a:rPr>
              <a:t>Adaptive </a:t>
            </a:r>
            <a:r>
              <a:rPr lang="en-US" sz="3200" dirty="0" smtClean="0">
                <a:solidFill>
                  <a:schemeClr val="bg1"/>
                </a:solidFill>
                <a:latin typeface="Calibri" pitchFamily="34" charset="0"/>
              </a:rPr>
              <a:t>Immunity</a:t>
            </a:r>
          </a:p>
          <a:p>
            <a:pPr algn="ctr" eaLnBrk="1" hangingPunct="1"/>
            <a:r>
              <a:rPr lang="en-US" sz="3200" dirty="0" smtClean="0">
                <a:solidFill>
                  <a:schemeClr val="bg1"/>
                </a:solidFill>
                <a:latin typeface="Calibri" pitchFamily="34" charset="0"/>
              </a:rPr>
              <a:t>Lymphocytes—Specialized Cells</a:t>
            </a:r>
            <a:endParaRPr lang="en-US" sz="3200" dirty="0">
              <a:solidFill>
                <a:schemeClr val="bg1"/>
              </a:solidFill>
              <a:latin typeface="Calibri" pitchFamily="34" charset="0"/>
            </a:endParaRPr>
          </a:p>
        </p:txBody>
      </p:sp>
      <p:sp>
        <p:nvSpPr>
          <p:cNvPr id="10242" name="TextBox 3"/>
          <p:cNvSpPr txBox="1">
            <a:spLocks noChangeArrowheads="1"/>
          </p:cNvSpPr>
          <p:nvPr/>
        </p:nvSpPr>
        <p:spPr bwMode="auto">
          <a:xfrm>
            <a:off x="3733800" y="5715000"/>
            <a:ext cx="15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1800" dirty="0"/>
          </a:p>
        </p:txBody>
      </p:sp>
      <p:sp>
        <p:nvSpPr>
          <p:cNvPr id="10243" name="TextBox 3"/>
          <p:cNvSpPr txBox="1">
            <a:spLocks noChangeArrowheads="1"/>
          </p:cNvSpPr>
          <p:nvPr/>
        </p:nvSpPr>
        <p:spPr bwMode="auto">
          <a:xfrm>
            <a:off x="3505200" y="1295400"/>
            <a:ext cx="54102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2800" dirty="0">
              <a:latin typeface="Calibri" pitchFamily="34" charset="0"/>
            </a:endParaRPr>
          </a:p>
        </p:txBody>
      </p:sp>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Text Box 6"/>
          <p:cNvSpPr txBox="1">
            <a:spLocks noChangeArrowheads="1"/>
          </p:cNvSpPr>
          <p:nvPr/>
        </p:nvSpPr>
        <p:spPr bwMode="auto">
          <a:xfrm>
            <a:off x="762000" y="1219200"/>
            <a:ext cx="8267700" cy="2462213"/>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marL="111125" indent="-111125" eaLnBrk="1" hangingPunct="1">
              <a:spcBef>
                <a:spcPct val="50000"/>
              </a:spcBef>
              <a:buFont typeface="Arial" pitchFamily="34" charset="0"/>
              <a:buChar char="•"/>
              <a:defRPr/>
            </a:pPr>
            <a:r>
              <a:rPr lang="en-US" sz="2800" b="1" dirty="0" smtClean="0"/>
              <a:t>B cells- </a:t>
            </a:r>
            <a:r>
              <a:rPr lang="en-US" sz="2800" dirty="0" smtClean="0"/>
              <a:t>are</a:t>
            </a:r>
            <a:r>
              <a:rPr lang="en-US" sz="2800" b="1" dirty="0" smtClean="0"/>
              <a:t> </a:t>
            </a:r>
            <a:r>
              <a:rPr lang="en-US" sz="2800" dirty="0" smtClean="0"/>
              <a:t>synthesized and mature in the red bone marrow with characteristic plethora of rough E.R.</a:t>
            </a:r>
          </a:p>
          <a:p>
            <a:pPr marL="111125" indent="-111125" eaLnBrk="1" hangingPunct="1">
              <a:spcBef>
                <a:spcPct val="50000"/>
              </a:spcBef>
              <a:buFont typeface="Arial" pitchFamily="34" charset="0"/>
              <a:buChar char="•"/>
              <a:defRPr/>
            </a:pPr>
            <a:r>
              <a:rPr lang="en-US" sz="2800" b="1" dirty="0" smtClean="0"/>
              <a:t>T cells- </a:t>
            </a:r>
            <a:r>
              <a:rPr lang="en-US" sz="2800" dirty="0" smtClean="0"/>
              <a:t>are</a:t>
            </a:r>
            <a:r>
              <a:rPr lang="en-US" sz="2800" b="1" dirty="0" smtClean="0"/>
              <a:t> </a:t>
            </a:r>
            <a:r>
              <a:rPr lang="en-US" sz="2800" dirty="0" smtClean="0"/>
              <a:t>synthesize in bone marrow but mature in the thymus with an abundance of free floating ribosomes</a:t>
            </a:r>
            <a:endParaRPr lang="en-US" sz="2800" b="1" dirty="0" smtClean="0"/>
          </a:p>
        </p:txBody>
      </p:sp>
      <p:pic>
        <p:nvPicPr>
          <p:cNvPr id="51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86200"/>
            <a:ext cx="5233988"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8" name="Text Box 8"/>
          <p:cNvSpPr txBox="1">
            <a:spLocks noChangeArrowheads="1"/>
          </p:cNvSpPr>
          <p:nvPr/>
        </p:nvSpPr>
        <p:spPr bwMode="auto">
          <a:xfrm>
            <a:off x="6096000" y="4191000"/>
            <a:ext cx="29337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spcBef>
                <a:spcPct val="50000"/>
              </a:spcBef>
              <a:defRPr/>
            </a:pPr>
            <a:r>
              <a:rPr lang="en-US" sz="2800" dirty="0" smtClean="0"/>
              <a:t>Immature B and T cells are virtually indistinguishable.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1"/>
          <p:cNvSpPr txBox="1">
            <a:spLocks noGrp="1"/>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fld id="{3355B3FF-2FEA-4ECC-A70F-2D85442486A5}" type="slidenum">
              <a:rPr lang="en-US" sz="1200">
                <a:solidFill>
                  <a:srgbClr val="898989"/>
                </a:solidFill>
                <a:latin typeface="Calibri" pitchFamily="34" charset="0"/>
              </a:rPr>
              <a:pPr algn="r" eaLnBrk="1" hangingPunct="1"/>
              <a:t>4</a:t>
            </a:fld>
            <a:endParaRPr lang="en-US" sz="1200" dirty="0">
              <a:solidFill>
                <a:srgbClr val="898989"/>
              </a:solidFill>
              <a:latin typeface="Calibri" pitchFamily="34" charset="0"/>
            </a:endParaRPr>
          </a:p>
        </p:txBody>
      </p:sp>
      <p:sp>
        <p:nvSpPr>
          <p:cNvPr id="12290" name="TextBox 2"/>
          <p:cNvSpPr txBox="1">
            <a:spLocks noChangeArrowheads="1"/>
          </p:cNvSpPr>
          <p:nvPr/>
        </p:nvSpPr>
        <p:spPr bwMode="auto">
          <a:xfrm>
            <a:off x="152400" y="173038"/>
            <a:ext cx="89042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3400" dirty="0">
                <a:solidFill>
                  <a:schemeClr val="bg1"/>
                </a:solidFill>
                <a:latin typeface="Calibri" pitchFamily="34" charset="0"/>
              </a:rPr>
              <a:t>Adaptive Immunity and Primary Lymphatic Tissue</a:t>
            </a:r>
          </a:p>
        </p:txBody>
      </p:sp>
      <p:sp>
        <p:nvSpPr>
          <p:cNvPr id="12291" name="TextBox 3"/>
          <p:cNvSpPr txBox="1">
            <a:spLocks noChangeArrowheads="1"/>
          </p:cNvSpPr>
          <p:nvPr/>
        </p:nvSpPr>
        <p:spPr bwMode="auto">
          <a:xfrm>
            <a:off x="3733800" y="5715000"/>
            <a:ext cx="15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1800" dirty="0"/>
          </a:p>
        </p:txBody>
      </p:sp>
      <p:sp>
        <p:nvSpPr>
          <p:cNvPr id="12292" name="TextBox 3"/>
          <p:cNvSpPr txBox="1">
            <a:spLocks noChangeArrowheads="1"/>
          </p:cNvSpPr>
          <p:nvPr/>
        </p:nvSpPr>
        <p:spPr bwMode="auto">
          <a:xfrm>
            <a:off x="3505200" y="1295400"/>
            <a:ext cx="54102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2800" dirty="0">
              <a:latin typeface="Calibri" pitchFamily="34" charset="0"/>
            </a:endParaRPr>
          </a:p>
        </p:txBody>
      </p:sp>
      <p:pic>
        <p:nvPicPr>
          <p:cNvPr id="61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1" name="Text Box 6"/>
          <p:cNvSpPr txBox="1">
            <a:spLocks noChangeArrowheads="1"/>
          </p:cNvSpPr>
          <p:nvPr/>
        </p:nvSpPr>
        <p:spPr bwMode="auto">
          <a:xfrm>
            <a:off x="5695950" y="1371600"/>
            <a:ext cx="344805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spcBef>
                <a:spcPct val="50000"/>
              </a:spcBef>
              <a:defRPr/>
            </a:pPr>
            <a:r>
              <a:rPr lang="en-US" sz="2800" b="1" dirty="0" smtClean="0"/>
              <a:t>Primary lymphatic tissue </a:t>
            </a:r>
          </a:p>
          <a:p>
            <a:pPr eaLnBrk="1" hangingPunct="1">
              <a:spcBef>
                <a:spcPct val="50000"/>
              </a:spcBef>
              <a:defRPr/>
            </a:pPr>
            <a:r>
              <a:rPr lang="en-US" sz="2800" dirty="0" smtClean="0"/>
              <a:t>All lymphocytes originate in the red bone marrow. T cells then migrate to, and mature in, the thymus. </a:t>
            </a:r>
            <a:br>
              <a:rPr lang="en-US" sz="2800" dirty="0" smtClean="0"/>
            </a:br>
            <a:endParaRPr lang="en-US" sz="2800" dirty="0" smtClean="0"/>
          </a:p>
          <a:p>
            <a:pPr eaLnBrk="1" hangingPunct="1">
              <a:spcBef>
                <a:spcPct val="50000"/>
              </a:spcBef>
              <a:defRPr/>
            </a:pPr>
            <a:r>
              <a:rPr lang="en-US" sz="2800" dirty="0" smtClean="0"/>
              <a:t>B cells remain in the marrow to mature.</a:t>
            </a:r>
          </a:p>
          <a:p>
            <a:pPr eaLnBrk="1" hangingPunct="1">
              <a:spcBef>
                <a:spcPct val="50000"/>
              </a:spcBef>
              <a:defRPr/>
            </a:pPr>
            <a:endParaRPr lang="en-US" sz="2800" dirty="0" smtClean="0"/>
          </a:p>
        </p:txBody>
      </p:sp>
      <p:pic>
        <p:nvPicPr>
          <p:cNvPr id="61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5087938"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635939F-4AB8-40DD-BA94-2F3A3C6183CA}" type="slidenum">
              <a:rPr lang="en-US" sz="1200">
                <a:solidFill>
                  <a:srgbClr val="898989"/>
                </a:solidFill>
                <a:latin typeface="Calibri" pitchFamily="34" charset="0"/>
              </a:rPr>
              <a:pPr eaLnBrk="1" hangingPunct="1"/>
              <a:t>5</a:t>
            </a:fld>
            <a:endParaRPr lang="en-US" sz="1200" dirty="0">
              <a:solidFill>
                <a:srgbClr val="898989"/>
              </a:solidFill>
              <a:latin typeface="Calibri" pitchFamily="34" charset="0"/>
            </a:endParaRPr>
          </a:p>
        </p:txBody>
      </p:sp>
      <p:sp>
        <p:nvSpPr>
          <p:cNvPr id="20482" name="TextBox 2"/>
          <p:cNvSpPr txBox="1">
            <a:spLocks noChangeArrowheads="1"/>
          </p:cNvSpPr>
          <p:nvPr/>
        </p:nvSpPr>
        <p:spPr bwMode="auto">
          <a:xfrm>
            <a:off x="-85725" y="6350"/>
            <a:ext cx="918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3200" dirty="0">
                <a:solidFill>
                  <a:schemeClr val="bg1"/>
                </a:solidFill>
                <a:latin typeface="Calibri" pitchFamily="34" charset="0"/>
              </a:rPr>
              <a:t>Four Characteristics of Adaptive (Specific) Immunity</a:t>
            </a:r>
          </a:p>
        </p:txBody>
      </p:sp>
      <p:sp>
        <p:nvSpPr>
          <p:cNvPr id="20483" name="TextBox 3"/>
          <p:cNvSpPr txBox="1">
            <a:spLocks noChangeArrowheads="1"/>
          </p:cNvSpPr>
          <p:nvPr/>
        </p:nvSpPr>
        <p:spPr bwMode="auto">
          <a:xfrm>
            <a:off x="3717925" y="5715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1800" dirty="0"/>
          </a:p>
        </p:txBody>
      </p:sp>
      <p:sp>
        <p:nvSpPr>
          <p:cNvPr id="20484" name="Text Box 6"/>
          <p:cNvSpPr txBox="1">
            <a:spLocks noChangeArrowheads="1"/>
          </p:cNvSpPr>
          <p:nvPr/>
        </p:nvSpPr>
        <p:spPr bwMode="auto">
          <a:xfrm>
            <a:off x="304800" y="2057400"/>
            <a:ext cx="8686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Tx/>
              <a:buAutoNum type="arabicPeriod"/>
            </a:pPr>
            <a:r>
              <a:rPr lang="en-US" sz="2800" dirty="0" smtClean="0"/>
              <a:t>Diversity </a:t>
            </a:r>
            <a:r>
              <a:rPr lang="en-US" sz="2800" dirty="0"/>
              <a:t>- There are potentially billions of different antigen receptors on B cells and T cells that recognize billions of different antigens. </a:t>
            </a:r>
          </a:p>
          <a:p>
            <a:pPr eaLnBrk="1" hangingPunct="1">
              <a:spcBef>
                <a:spcPct val="50000"/>
              </a:spcBef>
              <a:buFontTx/>
              <a:buAutoNum type="arabicPeriod"/>
            </a:pPr>
            <a:r>
              <a:rPr lang="en-US" sz="2800" dirty="0"/>
              <a:t>Memory - Immune system is capable of </a:t>
            </a:r>
            <a:r>
              <a:rPr lang="en-US" altLang="en-US" sz="2800" dirty="0"/>
              <a:t>“</a:t>
            </a:r>
            <a:r>
              <a:rPr lang="en-US" sz="2800" dirty="0"/>
              <a:t>remembering</a:t>
            </a:r>
            <a:r>
              <a:rPr lang="en-US" altLang="en-US" sz="2800" dirty="0"/>
              <a:t>”</a:t>
            </a:r>
            <a:r>
              <a:rPr lang="en-US" sz="2800" dirty="0"/>
              <a:t> a pathogen once exposed.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9AC98BC-8612-486F-B63E-DE0FCC158591}" type="slidenum">
              <a:rPr lang="en-US" sz="1200">
                <a:solidFill>
                  <a:srgbClr val="898989"/>
                </a:solidFill>
                <a:latin typeface="Calibri" pitchFamily="34" charset="0"/>
              </a:rPr>
              <a:pPr eaLnBrk="1" hangingPunct="1"/>
              <a:t>6</a:t>
            </a:fld>
            <a:endParaRPr lang="en-US" sz="1200" dirty="0">
              <a:solidFill>
                <a:srgbClr val="898989"/>
              </a:solidFill>
              <a:latin typeface="Calibri" pitchFamily="34" charset="0"/>
            </a:endParaRPr>
          </a:p>
        </p:txBody>
      </p:sp>
      <p:sp>
        <p:nvSpPr>
          <p:cNvPr id="45058" name="TextBox 2"/>
          <p:cNvSpPr txBox="1">
            <a:spLocks noChangeArrowheads="1"/>
          </p:cNvSpPr>
          <p:nvPr/>
        </p:nvSpPr>
        <p:spPr bwMode="auto">
          <a:xfrm>
            <a:off x="0" y="-133350"/>
            <a:ext cx="9182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3200" dirty="0">
                <a:solidFill>
                  <a:schemeClr val="bg1"/>
                </a:solidFill>
                <a:latin typeface="Calibri" pitchFamily="34" charset="0"/>
              </a:rPr>
              <a:t>Adaptive Immune System (Specific Immune System):  Cell Mediated Immunity</a:t>
            </a:r>
          </a:p>
        </p:txBody>
      </p:sp>
      <p:sp>
        <p:nvSpPr>
          <p:cNvPr id="45059" name="TextBox 3"/>
          <p:cNvSpPr txBox="1">
            <a:spLocks noChangeArrowheads="1"/>
          </p:cNvSpPr>
          <p:nvPr/>
        </p:nvSpPr>
        <p:spPr bwMode="auto">
          <a:xfrm>
            <a:off x="3717925" y="5715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1800" dirty="0"/>
          </a:p>
        </p:txBody>
      </p:sp>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35040"/>
            <a:ext cx="3276600"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Text Box 6"/>
          <p:cNvSpPr txBox="1">
            <a:spLocks noChangeArrowheads="1"/>
          </p:cNvSpPr>
          <p:nvPr/>
        </p:nvSpPr>
        <p:spPr bwMode="auto">
          <a:xfrm>
            <a:off x="469637" y="3597320"/>
            <a:ext cx="8486775" cy="2769989"/>
          </a:xfrm>
          <a:prstGeom prst="rect">
            <a:avLst/>
          </a:prstGeom>
          <a:noFill/>
          <a:ln>
            <a:noFill/>
          </a:ln>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a:defRPr/>
            </a:pPr>
            <a:r>
              <a:rPr lang="en-US" sz="2800" dirty="0" smtClean="0"/>
              <a:t>Adaptive Immune System: Two Components</a:t>
            </a:r>
          </a:p>
          <a:p>
            <a:pPr algn="ctr">
              <a:defRPr/>
            </a:pPr>
            <a:endParaRPr lang="en-US" sz="1400" dirty="0" smtClean="0"/>
          </a:p>
          <a:p>
            <a:pPr marL="514350" indent="-514350">
              <a:buFont typeface="+mj-lt"/>
              <a:buAutoNum type="arabicPeriod"/>
              <a:defRPr/>
            </a:pPr>
            <a:r>
              <a:rPr lang="en-US" sz="2800" b="1" dirty="0" smtClean="0"/>
              <a:t>Cell Mediated Immunity</a:t>
            </a:r>
            <a:r>
              <a:rPr lang="en-US" sz="2800" dirty="0" smtClean="0"/>
              <a:t>- Selected T cells recognize and destroy infected body cells and cancer cells. </a:t>
            </a:r>
            <a:br>
              <a:rPr lang="en-US" sz="2800" dirty="0" smtClean="0"/>
            </a:br>
            <a:endParaRPr lang="en-US" sz="2000" dirty="0" smtClean="0"/>
          </a:p>
          <a:p>
            <a:pPr marL="514350" indent="-514350">
              <a:buFont typeface="+mj-lt"/>
              <a:buAutoNum type="arabicPeriod"/>
              <a:defRPr/>
            </a:pPr>
            <a:r>
              <a:rPr lang="en-US" sz="2800" b="1" dirty="0" smtClean="0"/>
              <a:t>Humoral Immunity</a:t>
            </a:r>
            <a:r>
              <a:rPr lang="en-US" sz="2800" dirty="0" smtClean="0"/>
              <a:t>- Selected B cells produce copious amounts of antibodies to fight pathogens.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dirty="0" smtClean="0">
              <a:latin typeface="Arial" charset="0"/>
              <a:ea typeface="ヒラギノ角ゴ Pro W3" charset="0"/>
              <a:cs typeface="ヒラギノ角ゴ Pro W3" charset="0"/>
            </a:endParaRPr>
          </a:p>
        </p:txBody>
      </p:sp>
      <p:sp>
        <p:nvSpPr>
          <p:cNvPr id="35843" name="Text Box 5"/>
          <p:cNvSpPr txBox="1">
            <a:spLocks noChangeArrowheads="1"/>
          </p:cNvSpPr>
          <p:nvPr/>
        </p:nvSpPr>
        <p:spPr bwMode="auto">
          <a:xfrm>
            <a:off x="7743825" y="4481513"/>
            <a:ext cx="105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dirty="0" smtClean="0">
              <a:latin typeface="Arial" charset="0"/>
              <a:ea typeface="ヒラギノ角ゴ Pro W3" charset="0"/>
              <a:cs typeface="ヒラギノ角ゴ Pro W3" charset="0"/>
            </a:endParaRPr>
          </a:p>
        </p:txBody>
      </p:sp>
      <p:sp>
        <p:nvSpPr>
          <p:cNvPr id="35844"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35845"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35846"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35847"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71687" name="TextBox 1"/>
          <p:cNvSpPr txBox="1">
            <a:spLocks noChangeArrowheads="1"/>
          </p:cNvSpPr>
          <p:nvPr/>
        </p:nvSpPr>
        <p:spPr bwMode="auto">
          <a:xfrm>
            <a:off x="457200" y="152400"/>
            <a:ext cx="834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4400" dirty="0">
                <a:solidFill>
                  <a:schemeClr val="bg1"/>
                </a:solidFill>
                <a:latin typeface="Calibri" pitchFamily="34" charset="0"/>
              </a:rPr>
              <a:t>Homeostasis</a:t>
            </a:r>
          </a:p>
        </p:txBody>
      </p:sp>
      <p:sp>
        <p:nvSpPr>
          <p:cNvPr id="71688" name="Text Box 9"/>
          <p:cNvSpPr txBox="1">
            <a:spLocks noChangeArrowheads="1"/>
          </p:cNvSpPr>
          <p:nvPr/>
        </p:nvSpPr>
        <p:spPr bwMode="auto">
          <a:xfrm>
            <a:off x="838200" y="1295400"/>
            <a:ext cx="815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 typeface="Arial" pitchFamily="34" charset="0"/>
              <a:buChar char="•"/>
            </a:pPr>
            <a:r>
              <a:rPr lang="en-US" sz="3200" dirty="0"/>
              <a:t>Regulatory T cells (</a:t>
            </a:r>
            <a:r>
              <a:rPr lang="en-US" sz="3200" dirty="0" smtClean="0"/>
              <a:t>T</a:t>
            </a:r>
            <a:r>
              <a:rPr lang="en-US" sz="3200" baseline="-25000" dirty="0" smtClean="0"/>
              <a:t>reg</a:t>
            </a:r>
            <a:r>
              <a:rPr lang="en-US" sz="3200" dirty="0"/>
              <a:t>) help to halt the immune response.</a:t>
            </a:r>
          </a:p>
          <a:p>
            <a:pPr eaLnBrk="1" hangingPunct="1">
              <a:spcBef>
                <a:spcPct val="50000"/>
              </a:spcBef>
              <a:buFont typeface="Arial" pitchFamily="34" charset="0"/>
              <a:buChar char="•"/>
            </a:pPr>
            <a:r>
              <a:rPr lang="en-US" sz="3200" dirty="0"/>
              <a:t>Do not know how they are activated - possibly through antigens. </a:t>
            </a:r>
          </a:p>
          <a:p>
            <a:pPr eaLnBrk="1" hangingPunct="1">
              <a:spcBef>
                <a:spcPct val="50000"/>
              </a:spcBef>
              <a:buFont typeface="Arial" pitchFamily="34" charset="0"/>
              <a:buChar char="•"/>
            </a:pPr>
            <a:r>
              <a:rPr lang="en-US" sz="3200" dirty="0"/>
              <a:t>Thought to stop any further naïve B or T cells from being activated.  Then the immune response stops because activated immune cells die due to their short life span.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21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5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21040</TotalTime>
  <Words>1147</Words>
  <Application>Microsoft Office PowerPoint</Application>
  <PresentationFormat>On-screen Show (4:3)</PresentationFormat>
  <Paragraphs>101</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ＭＳ Ｐゴシック</vt:lpstr>
      <vt:lpstr>ＭＳ Ｐゴシック</vt:lpstr>
      <vt:lpstr>Arial</vt:lpstr>
      <vt:lpstr>Calibri</vt:lpstr>
      <vt:lpstr>Times New Roman</vt:lpstr>
      <vt:lpstr>ヒラギノ角ゴ Pro W3</vt:lpstr>
      <vt:lpstr>21_Office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472</cp:revision>
  <cp:lastPrinted>2012-08-12T15:24:01Z</cp:lastPrinted>
  <dcterms:created xsi:type="dcterms:W3CDTF">2012-07-03T19:13:49Z</dcterms:created>
  <dcterms:modified xsi:type="dcterms:W3CDTF">2017-11-28T16:53:41Z</dcterms:modified>
</cp:coreProperties>
</file>