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7" r:id="rId1"/>
    <p:sldMasterId id="2147484129" r:id="rId2"/>
  </p:sldMasterIdLst>
  <p:notesMasterIdLst>
    <p:notesMasterId r:id="rId17"/>
  </p:notesMasterIdLst>
  <p:handoutMasterIdLst>
    <p:handoutMasterId r:id="rId18"/>
  </p:handoutMasterIdLst>
  <p:sldIdLst>
    <p:sldId id="257" r:id="rId3"/>
    <p:sldId id="605" r:id="rId4"/>
    <p:sldId id="606" r:id="rId5"/>
    <p:sldId id="602" r:id="rId6"/>
    <p:sldId id="601" r:id="rId7"/>
    <p:sldId id="554" r:id="rId8"/>
    <p:sldId id="620" r:id="rId9"/>
    <p:sldId id="604" r:id="rId10"/>
    <p:sldId id="624" r:id="rId11"/>
    <p:sldId id="608" r:id="rId12"/>
    <p:sldId id="625" r:id="rId13"/>
    <p:sldId id="610" r:id="rId14"/>
    <p:sldId id="613" r:id="rId15"/>
    <p:sldId id="61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MS PGothic" pitchFamily="34" charset="-128"/>
        <a:cs typeface="+mn-cs"/>
      </a:defRPr>
    </a:lvl5pPr>
    <a:lvl6pPr marL="2286000" algn="l" defTabSz="914400" rtl="0" eaLnBrk="1" latinLnBrk="0" hangingPunct="1">
      <a:defRPr kern="1200">
        <a:solidFill>
          <a:schemeClr val="tx1"/>
        </a:solidFill>
        <a:latin typeface="Times New Roman" pitchFamily="18" charset="0"/>
        <a:ea typeface="MS PGothic" pitchFamily="34" charset="-128"/>
        <a:cs typeface="+mn-cs"/>
      </a:defRPr>
    </a:lvl6pPr>
    <a:lvl7pPr marL="2743200" algn="l" defTabSz="914400" rtl="0" eaLnBrk="1" latinLnBrk="0" hangingPunct="1">
      <a:defRPr kern="1200">
        <a:solidFill>
          <a:schemeClr val="tx1"/>
        </a:solidFill>
        <a:latin typeface="Times New Roman" pitchFamily="18" charset="0"/>
        <a:ea typeface="MS PGothic" pitchFamily="34" charset="-128"/>
        <a:cs typeface="+mn-cs"/>
      </a:defRPr>
    </a:lvl7pPr>
    <a:lvl8pPr marL="3200400" algn="l" defTabSz="914400" rtl="0" eaLnBrk="1" latinLnBrk="0" hangingPunct="1">
      <a:defRPr kern="1200">
        <a:solidFill>
          <a:schemeClr val="tx1"/>
        </a:solidFill>
        <a:latin typeface="Times New Roman" pitchFamily="18" charset="0"/>
        <a:ea typeface="MS PGothic" pitchFamily="34" charset="-128"/>
        <a:cs typeface="+mn-cs"/>
      </a:defRPr>
    </a:lvl8pPr>
    <a:lvl9pPr marL="3657600" algn="l" defTabSz="914400" rtl="0" eaLnBrk="1" latinLnBrk="0" hangingPunct="1">
      <a:defRPr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67" autoAdjust="0"/>
  </p:normalViewPr>
  <p:slideViewPr>
    <p:cSldViewPr>
      <p:cViewPr varScale="1">
        <p:scale>
          <a:sx n="75" d="100"/>
          <a:sy n="75" d="100"/>
        </p:scale>
        <p:origin x="1666" y="48"/>
      </p:cViewPr>
      <p:guideLst>
        <p:guide orient="horz" pos="2160"/>
        <p:guide pos="2880"/>
      </p:guideLst>
    </p:cSldViewPr>
  </p:slideViewPr>
  <p:outlineViewPr>
    <p:cViewPr>
      <p:scale>
        <a:sx n="33" d="100"/>
        <a:sy n="33" d="100"/>
      </p:scale>
      <p:origin x="6" y="5675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675B053-4D51-441C-AFE0-D0C81D0664D7}" type="datetimeFigureOut">
              <a:rPr lang="en-US"/>
              <a:pPr/>
              <a:t>11/27/2017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A5BC778-0B33-44DD-A678-3806B72BF3F3}" type="slidenum">
              <a:rPr lang="en-US"/>
              <a:pPr/>
              <a:t>‹#›</a:t>
            </a:fld>
            <a:endParaRPr lang="en-US"/>
          </a:p>
        </p:txBody>
      </p:sp>
    </p:spTree>
    <p:extLst>
      <p:ext uri="{BB962C8B-B14F-4D97-AF65-F5344CB8AC3E}">
        <p14:creationId xmlns:p14="http://schemas.microsoft.com/office/powerpoint/2010/main" val="457490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A59DB6E-5B71-428F-8F95-2ABD32D1E3F2}" type="datetimeFigureOut">
              <a:rPr lang="en-US"/>
              <a:pPr/>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1632072-DBDA-4294-829F-71AA4F2080B9}" type="slidenum">
              <a:rPr lang="en-US"/>
              <a:pPr/>
              <a:t>‹#›</a:t>
            </a:fld>
            <a:endParaRPr lang="en-US"/>
          </a:p>
        </p:txBody>
      </p:sp>
    </p:spTree>
    <p:extLst>
      <p:ext uri="{BB962C8B-B14F-4D97-AF65-F5344CB8AC3E}">
        <p14:creationId xmlns:p14="http://schemas.microsoft.com/office/powerpoint/2010/main" val="65335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800" dirty="0" smtClean="0">
              <a:latin typeface="Times New Roman" pitchFamily="18"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B01E1A7-54B9-4D55-BCD1-E5F4AE8BCDDC}"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322935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55D2BAF-D59B-49D6-8ED9-AA4CC41DC60C}" type="slidenum">
              <a:rPr lang="en-US" sz="1200">
                <a:latin typeface="Arial" pitchFamily="34" charset="0"/>
                <a:ea typeface="ヒラギノ角ゴ Pro W3" charset="-128"/>
              </a:rPr>
              <a:pPr eaLnBrk="1" hangingPunct="1"/>
              <a:t>10</a:t>
            </a:fld>
            <a:endParaRPr lang="en-US" sz="1200" dirty="0">
              <a:latin typeface="Arial" pitchFamily="34" charset="0"/>
              <a:ea typeface="ヒラギノ角ゴ Pro W3" charset="-128"/>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defRPr/>
            </a:pPr>
            <a:r>
              <a:rPr lang="en-US" dirty="0" smtClean="0">
                <a:ea typeface="ＭＳ Ｐゴシック" charset="0"/>
              </a:rPr>
              <a:t>This </a:t>
            </a:r>
            <a:r>
              <a:rPr lang="en-US" dirty="0">
                <a:ea typeface="ＭＳ Ｐゴシック" charset="0"/>
              </a:rPr>
              <a:t>table lists </a:t>
            </a:r>
            <a:r>
              <a:rPr lang="en-US" dirty="0" smtClean="0">
                <a:ea typeface="ＭＳ Ｐゴシック" charset="0"/>
              </a:rPr>
              <a:t>various </a:t>
            </a:r>
            <a:r>
              <a:rPr lang="en-US" dirty="0">
                <a:ea typeface="ＭＳ Ｐゴシック" charset="0"/>
              </a:rPr>
              <a:t>secondary </a:t>
            </a:r>
            <a:r>
              <a:rPr lang="en-US" dirty="0" smtClean="0">
                <a:ea typeface="ＭＳ Ｐゴシック" charset="0"/>
              </a:rPr>
              <a:t>plant metabolites involved in plant defense. It is not</a:t>
            </a:r>
            <a:r>
              <a:rPr lang="en-US" baseline="0" dirty="0" smtClean="0">
                <a:ea typeface="ＭＳ Ｐゴシック" charset="0"/>
              </a:rPr>
              <a:t> important that students know this </a:t>
            </a:r>
            <a:r>
              <a:rPr lang="en-US" dirty="0" smtClean="0">
                <a:ea typeface="ＭＳ Ｐゴシック" charset="0"/>
              </a:rPr>
              <a:t>list </a:t>
            </a:r>
            <a:r>
              <a:rPr lang="en-US" dirty="0">
                <a:ea typeface="ＭＳ Ｐゴシック" charset="0"/>
              </a:rPr>
              <a:t>of secondary </a:t>
            </a:r>
            <a:r>
              <a:rPr lang="en-US" dirty="0" smtClean="0">
                <a:ea typeface="ＭＳ Ｐゴシック" charset="0"/>
              </a:rPr>
              <a:t>metabolites, but it is wise to emphasize the “role” column as illustrative examples.  </a:t>
            </a:r>
            <a:r>
              <a:rPr lang="en-US" dirty="0">
                <a:ea typeface="ＭＳ Ｐゴシック" charset="0"/>
              </a:rPr>
              <a:t>There are over 10,000 identified </a:t>
            </a:r>
            <a:r>
              <a:rPr lang="en-US" dirty="0" smtClean="0">
                <a:ea typeface="ＭＳ Ｐゴシック" charset="0"/>
              </a:rPr>
              <a:t>metabolites! </a:t>
            </a:r>
            <a:endParaRPr lang="en-US" dirty="0">
              <a:ea typeface="ＭＳ Ｐゴシック" charset="0"/>
            </a:endParaRPr>
          </a:p>
          <a:p>
            <a:pPr eaLnBrk="1" hangingPunct="1">
              <a:spcBef>
                <a:spcPct val="0"/>
              </a:spcBef>
              <a:defRPr/>
            </a:pPr>
            <a:endParaRPr lang="en-US" dirty="0">
              <a:ea typeface="ＭＳ Ｐゴシック" charset="0"/>
            </a:endParaRPr>
          </a:p>
          <a:p>
            <a:pPr eaLnBrk="1" hangingPunct="1">
              <a:spcBef>
                <a:spcPct val="0"/>
              </a:spcBef>
              <a:defRPr/>
            </a:pPr>
            <a:r>
              <a:rPr lang="en-US" dirty="0">
                <a:ea typeface="ＭＳ Ｐゴシック" charset="0"/>
              </a:rPr>
              <a:t>Students need to know that secondary metabolites are not necessary for the existence of the </a:t>
            </a:r>
            <a:r>
              <a:rPr lang="en-US" dirty="0" smtClean="0">
                <a:ea typeface="ＭＳ Ｐゴシック" charset="0"/>
              </a:rPr>
              <a:t>plant, </a:t>
            </a:r>
            <a:r>
              <a:rPr lang="en-US" dirty="0">
                <a:ea typeface="ＭＳ Ｐゴシック" charset="0"/>
              </a:rPr>
              <a:t>but can function </a:t>
            </a:r>
            <a:r>
              <a:rPr lang="en-US" dirty="0" smtClean="0">
                <a:ea typeface="ＭＳ Ｐゴシック" charset="0"/>
              </a:rPr>
              <a:t>in </a:t>
            </a:r>
            <a:r>
              <a:rPr lang="en-US" dirty="0">
                <a:ea typeface="ＭＳ Ｐゴシック" charset="0"/>
              </a:rPr>
              <a:t>chemical defense </a:t>
            </a:r>
            <a:r>
              <a:rPr lang="en-US" dirty="0" smtClean="0">
                <a:ea typeface="ＭＳ Ｐゴシック" charset="0"/>
              </a:rPr>
              <a:t>mechanisms. </a:t>
            </a:r>
            <a:endParaRPr lang="en-US" dirty="0">
              <a:ea typeface="ＭＳ Ｐゴシック" charset="0"/>
            </a:endParaRPr>
          </a:p>
          <a:p>
            <a:pPr eaLnBrk="1" hangingPunct="1">
              <a:spcBef>
                <a:spcPct val="0"/>
              </a:spcBef>
              <a:defRPr/>
            </a:pPr>
            <a:endParaRPr lang="en-US" dirty="0">
              <a:ea typeface="ＭＳ Ｐゴシック" charset="0"/>
            </a:endParaRPr>
          </a:p>
          <a:p>
            <a:pPr eaLnBrk="1" hangingPunct="1">
              <a:spcBef>
                <a:spcPct val="0"/>
              </a:spcBef>
              <a:defRPr/>
            </a:pPr>
            <a:r>
              <a:rPr lang="en-US" dirty="0">
                <a:ea typeface="ＭＳ Ｐゴシック" charset="0"/>
              </a:rPr>
              <a:t>Some secondary metabolites have </a:t>
            </a:r>
            <a:r>
              <a:rPr lang="en-US" dirty="0" smtClean="0">
                <a:ea typeface="ＭＳ Ｐゴシック" charset="0"/>
              </a:rPr>
              <a:t>BENEFITS </a:t>
            </a:r>
            <a:r>
              <a:rPr lang="en-US" dirty="0">
                <a:ea typeface="ＭＳ Ｐゴシック" charset="0"/>
              </a:rPr>
              <a:t>for </a:t>
            </a:r>
            <a:r>
              <a:rPr lang="en-US" dirty="0" smtClean="0">
                <a:ea typeface="ＭＳ Ｐゴシック" charset="0"/>
              </a:rPr>
              <a:t>humans: </a:t>
            </a:r>
            <a:endParaRPr lang="en-US" dirty="0">
              <a:ea typeface="ＭＳ Ｐゴシック" charset="0"/>
            </a:endParaRPr>
          </a:p>
          <a:p>
            <a:pPr marL="171450" indent="-171450" eaLnBrk="1" hangingPunct="1">
              <a:spcBef>
                <a:spcPct val="0"/>
              </a:spcBef>
              <a:buFont typeface="Arial"/>
              <a:buChar char="•"/>
              <a:defRPr/>
            </a:pPr>
            <a:r>
              <a:rPr lang="en-US" dirty="0">
                <a:ea typeface="ＭＳ Ｐゴシック" charset="0"/>
              </a:rPr>
              <a:t>Morphine- pain </a:t>
            </a:r>
            <a:r>
              <a:rPr lang="en-US" dirty="0" smtClean="0">
                <a:ea typeface="ＭＳ Ｐゴシック" charset="0"/>
              </a:rPr>
              <a:t>killer; </a:t>
            </a:r>
            <a:r>
              <a:rPr lang="en-US" dirty="0">
                <a:ea typeface="ＭＳ Ｐゴシック" charset="0"/>
              </a:rPr>
              <a:t>from the poppy plant</a:t>
            </a:r>
          </a:p>
          <a:p>
            <a:pPr marL="171450" indent="-171450" eaLnBrk="1" hangingPunct="1">
              <a:spcBef>
                <a:spcPct val="0"/>
              </a:spcBef>
              <a:buFont typeface="Arial"/>
              <a:buChar char="•"/>
              <a:defRPr/>
            </a:pPr>
            <a:r>
              <a:rPr lang="en-US" dirty="0">
                <a:ea typeface="ＭＳ Ｐゴシック" charset="0"/>
              </a:rPr>
              <a:t>Salicylic acid- (aspirin) </a:t>
            </a:r>
            <a:r>
              <a:rPr lang="en-US" dirty="0" err="1">
                <a:ea typeface="ＭＳ Ｐゴシック" charset="0"/>
              </a:rPr>
              <a:t>antiflammatory</a:t>
            </a:r>
            <a:r>
              <a:rPr lang="en-US" dirty="0">
                <a:ea typeface="ＭＳ Ｐゴシック" charset="0"/>
              </a:rPr>
              <a:t> and headache </a:t>
            </a:r>
            <a:r>
              <a:rPr lang="en-US" dirty="0" smtClean="0">
                <a:ea typeface="ＭＳ Ｐゴシック" charset="0"/>
              </a:rPr>
              <a:t>reliever; </a:t>
            </a:r>
            <a:r>
              <a:rPr lang="en-US" dirty="0">
                <a:ea typeface="ＭＳ Ｐゴシック" charset="0"/>
              </a:rPr>
              <a:t>found in willow trees</a:t>
            </a:r>
          </a:p>
          <a:p>
            <a:pPr marL="171450" indent="-171450" eaLnBrk="1" hangingPunct="1">
              <a:spcBef>
                <a:spcPct val="0"/>
              </a:spcBef>
              <a:buFont typeface="Arial"/>
              <a:buChar char="•"/>
              <a:defRPr/>
            </a:pPr>
            <a:r>
              <a:rPr lang="en-US" dirty="0">
                <a:ea typeface="ＭＳ Ｐゴシック" charset="0"/>
              </a:rPr>
              <a:t>Quinine- antimalarial </a:t>
            </a:r>
            <a:r>
              <a:rPr lang="en-US" dirty="0" smtClean="0">
                <a:ea typeface="ＭＳ Ｐゴシック" charset="0"/>
              </a:rPr>
              <a:t>drug; </a:t>
            </a:r>
            <a:r>
              <a:rPr lang="en-US" dirty="0">
                <a:ea typeface="ＭＳ Ｐゴシック" charset="0"/>
              </a:rPr>
              <a:t>found in the bark </a:t>
            </a:r>
            <a:r>
              <a:rPr lang="en-US" dirty="0" smtClean="0">
                <a:ea typeface="ＭＳ Ｐゴシック" charset="0"/>
              </a:rPr>
              <a:t>of the cinchona tree.</a:t>
            </a:r>
          </a:p>
          <a:p>
            <a:pPr marL="171450" indent="-171450" eaLnBrk="1" hangingPunct="1">
              <a:spcBef>
                <a:spcPct val="0"/>
              </a:spcBef>
              <a:buFont typeface="Arial"/>
              <a:buChar char="•"/>
              <a:defRPr/>
            </a:pPr>
            <a:r>
              <a:rPr lang="en-US" dirty="0" err="1" smtClean="0">
                <a:ea typeface="ＭＳ Ｐゴシック" charset="0"/>
              </a:rPr>
              <a:t>Taxol</a:t>
            </a:r>
            <a:r>
              <a:rPr lang="en-US" dirty="0" smtClean="0">
                <a:ea typeface="ＭＳ Ｐゴシック" charset="0"/>
              </a:rPr>
              <a:t>-anticancer drug; </a:t>
            </a:r>
            <a:r>
              <a:rPr lang="en-US" dirty="0">
                <a:ea typeface="ＭＳ Ｐゴシック" charset="0"/>
              </a:rPr>
              <a:t>found in the berries of the Pacific yew</a:t>
            </a:r>
          </a:p>
          <a:p>
            <a:pPr marL="171450" indent="-171450" eaLnBrk="1" hangingPunct="1">
              <a:spcBef>
                <a:spcPct val="0"/>
              </a:spcBef>
              <a:buFont typeface="Arial"/>
              <a:buChar char="•"/>
              <a:defRPr/>
            </a:pPr>
            <a:r>
              <a:rPr lang="en-US" dirty="0" err="1">
                <a:ea typeface="ＭＳ Ｐゴシック" charset="0"/>
              </a:rPr>
              <a:t>Genistein</a:t>
            </a:r>
            <a:r>
              <a:rPr lang="en-US" dirty="0">
                <a:ea typeface="ＭＳ Ｐゴシック" charset="0"/>
              </a:rPr>
              <a:t>- birth control mimics </a:t>
            </a:r>
            <a:r>
              <a:rPr lang="en-US" dirty="0" smtClean="0">
                <a:ea typeface="ＭＳ Ｐゴシック" charset="0"/>
              </a:rPr>
              <a:t>estrogen; </a:t>
            </a:r>
            <a:r>
              <a:rPr lang="en-US" dirty="0">
                <a:ea typeface="ＭＳ Ｐゴシック" charset="0"/>
              </a:rPr>
              <a:t>found in soybeans</a:t>
            </a:r>
          </a:p>
          <a:p>
            <a:pPr marL="171450" indent="-171450" eaLnBrk="1" hangingPunct="1">
              <a:spcBef>
                <a:spcPct val="0"/>
              </a:spcBef>
              <a:buFont typeface="Arial"/>
              <a:buChar char="•"/>
              <a:defRPr/>
            </a:pPr>
            <a:r>
              <a:rPr lang="en-US" dirty="0">
                <a:ea typeface="ＭＳ Ｐゴシック" charset="0"/>
              </a:rPr>
              <a:t>Caffeine- </a:t>
            </a:r>
            <a:r>
              <a:rPr lang="en-US" dirty="0" smtClean="0">
                <a:ea typeface="ＭＳ Ｐゴシック" charset="0"/>
              </a:rPr>
              <a:t>increases metabolism; </a:t>
            </a:r>
            <a:r>
              <a:rPr lang="en-US" dirty="0">
                <a:ea typeface="ＭＳ Ｐゴシック" charset="0"/>
              </a:rPr>
              <a:t>found in coffee bean and tea </a:t>
            </a:r>
            <a:r>
              <a:rPr lang="en-US" dirty="0" smtClean="0">
                <a:ea typeface="ＭＳ Ｐゴシック" charset="0"/>
              </a:rPr>
              <a:t>leaves (and a favorite among AP Biology teachers!)</a:t>
            </a:r>
            <a:endParaRPr lang="en-US" dirty="0">
              <a:ea typeface="ＭＳ Ｐゴシック" charset="0"/>
            </a:endParaRPr>
          </a:p>
          <a:p>
            <a:pPr eaLnBrk="1" hangingPunct="1">
              <a:spcBef>
                <a:spcPct val="0"/>
              </a:spcBef>
              <a:defRPr/>
            </a:pPr>
            <a:endParaRPr lang="en-US" dirty="0">
              <a:ea typeface="ＭＳ Ｐゴシック" charset="0"/>
            </a:endParaRPr>
          </a:p>
          <a:p>
            <a:pPr eaLnBrk="1" hangingPunct="1">
              <a:spcBef>
                <a:spcPct val="0"/>
              </a:spcBef>
              <a:defRPr/>
            </a:pPr>
            <a:endParaRPr lang="en-US" dirty="0">
              <a:ea typeface="ＭＳ Ｐゴシック" charset="0"/>
            </a:endParaRPr>
          </a:p>
          <a:p>
            <a:pPr eaLnBrk="1" hangingPunct="1">
              <a:spcBef>
                <a:spcPct val="0"/>
              </a:spcBef>
              <a:defRPr/>
            </a:pPr>
            <a:endParaRPr lang="en-US" dirty="0">
              <a:ea typeface="ＭＳ Ｐゴシック" charset="0"/>
            </a:endParaRPr>
          </a:p>
        </p:txBody>
      </p:sp>
    </p:spTree>
    <p:extLst>
      <p:ext uri="{BB962C8B-B14F-4D97-AF65-F5344CB8AC3E}">
        <p14:creationId xmlns:p14="http://schemas.microsoft.com/office/powerpoint/2010/main" val="144247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fld id="{2136BE35-EE41-447F-B9CF-6E565B37AAEA}" type="slidenum">
              <a:rPr lang="en-US" smtClean="0">
                <a:latin typeface="Arial" pitchFamily="34" charset="0"/>
                <a:ea typeface="ヒラギノ角ゴ Pro W3"/>
                <a:cs typeface="ヒラギノ角ゴ Pro W3"/>
              </a:rPr>
              <a:pPr eaLnBrk="1" fontAlgn="base" hangingPunct="1">
                <a:spcBef>
                  <a:spcPct val="0"/>
                </a:spcBef>
                <a:spcAft>
                  <a:spcPct val="0"/>
                </a:spcAft>
              </a:pPr>
              <a:t>11</a:t>
            </a:fld>
            <a:endParaRPr lang="en-US" smtClean="0">
              <a:latin typeface="Arial" pitchFamily="34" charset="0"/>
              <a:ea typeface="ヒラギノ角ゴ Pro W3"/>
              <a:cs typeface="ヒラギノ角ゴ Pro W3"/>
            </a:endParaRPr>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smtClean="0"/>
              <a:t>Graphic- </a:t>
            </a:r>
            <a:r>
              <a:rPr lang="en-US" dirty="0" err="1" smtClean="0"/>
              <a:t>Hillis</a:t>
            </a:r>
            <a:endParaRPr lang="en-US" dirty="0" smtClean="0"/>
          </a:p>
          <a:p>
            <a:pPr eaLnBrk="1" hangingPunct="1">
              <a:spcBef>
                <a:spcPct val="0"/>
              </a:spcBef>
            </a:pPr>
            <a:endParaRPr lang="en-US" dirty="0" smtClean="0"/>
          </a:p>
          <a:p>
            <a:pPr eaLnBrk="1" hangingPunct="1">
              <a:spcBef>
                <a:spcPct val="0"/>
              </a:spcBef>
            </a:pPr>
            <a:r>
              <a:rPr lang="en-US" dirty="0" smtClean="0"/>
              <a:t>This table lists some various secondary metabolites of plants that are used in defense of the plant. Students do not have to know the list of secondary metabolites.  There are over 10,000 identified metabolites. </a:t>
            </a:r>
          </a:p>
          <a:p>
            <a:pPr eaLnBrk="1" hangingPunct="1">
              <a:spcBef>
                <a:spcPct val="0"/>
              </a:spcBef>
            </a:pPr>
            <a:endParaRPr lang="en-US" dirty="0" smtClean="0"/>
          </a:p>
          <a:p>
            <a:pPr eaLnBrk="1" hangingPunct="1">
              <a:spcBef>
                <a:spcPct val="0"/>
              </a:spcBef>
            </a:pPr>
            <a:r>
              <a:rPr lang="en-US" dirty="0" smtClean="0"/>
              <a:t>Students need to know that secondary metabolites are not necessary for the existence of the plant but can function in the chemical defense of a plant. </a:t>
            </a:r>
          </a:p>
          <a:p>
            <a:pPr eaLnBrk="1" hangingPunct="1">
              <a:spcBef>
                <a:spcPct val="0"/>
              </a:spcBef>
            </a:pPr>
            <a:endParaRPr lang="en-US" dirty="0" smtClean="0"/>
          </a:p>
          <a:p>
            <a:pPr eaLnBrk="1" hangingPunct="1">
              <a:spcBef>
                <a:spcPct val="0"/>
              </a:spcBef>
            </a:pPr>
            <a:r>
              <a:rPr lang="en-US" dirty="0" smtClean="0"/>
              <a:t>Some secondary metabolites have benefits for humans </a:t>
            </a:r>
          </a:p>
          <a:p>
            <a:pPr eaLnBrk="1" hangingPunct="1">
              <a:spcBef>
                <a:spcPct val="0"/>
              </a:spcBef>
            </a:pPr>
            <a:r>
              <a:rPr lang="en-US" dirty="0" smtClean="0"/>
              <a:t>Morphine- pain killer from the poppy plant</a:t>
            </a:r>
          </a:p>
          <a:p>
            <a:pPr eaLnBrk="1" hangingPunct="1">
              <a:spcBef>
                <a:spcPct val="0"/>
              </a:spcBef>
            </a:pPr>
            <a:r>
              <a:rPr lang="en-US" dirty="0" smtClean="0"/>
              <a:t>Salicylic acid- (aspirin) </a:t>
            </a:r>
            <a:r>
              <a:rPr lang="en-US" dirty="0" err="1" smtClean="0"/>
              <a:t>antiflammatory</a:t>
            </a:r>
            <a:r>
              <a:rPr lang="en-US" dirty="0" smtClean="0"/>
              <a:t> and headache reliever found in willow trees</a:t>
            </a:r>
          </a:p>
          <a:p>
            <a:pPr eaLnBrk="1" hangingPunct="1">
              <a:spcBef>
                <a:spcPct val="0"/>
              </a:spcBef>
            </a:pPr>
            <a:r>
              <a:rPr lang="en-US" dirty="0" smtClean="0"/>
              <a:t>Quinine- antimalarial drug found in the bark quinine</a:t>
            </a:r>
          </a:p>
          <a:p>
            <a:pPr eaLnBrk="1" hangingPunct="1">
              <a:spcBef>
                <a:spcPct val="0"/>
              </a:spcBef>
            </a:pPr>
            <a:r>
              <a:rPr lang="en-US" dirty="0" err="1" smtClean="0"/>
              <a:t>Taxol</a:t>
            </a:r>
            <a:r>
              <a:rPr lang="en-US" dirty="0" smtClean="0"/>
              <a:t>-anticancer drug found in the berries of the Pacific yew</a:t>
            </a:r>
          </a:p>
          <a:p>
            <a:pPr eaLnBrk="1" hangingPunct="1">
              <a:spcBef>
                <a:spcPct val="0"/>
              </a:spcBef>
            </a:pPr>
            <a:r>
              <a:rPr lang="en-US" dirty="0" err="1" smtClean="0"/>
              <a:t>Genistein</a:t>
            </a:r>
            <a:r>
              <a:rPr lang="en-US" dirty="0" smtClean="0"/>
              <a:t>- birth control mimics estrogen found in soybeans</a:t>
            </a:r>
          </a:p>
          <a:p>
            <a:pPr eaLnBrk="1" hangingPunct="1">
              <a:spcBef>
                <a:spcPct val="0"/>
              </a:spcBef>
            </a:pPr>
            <a:r>
              <a:rPr lang="en-US" dirty="0" smtClean="0"/>
              <a:t>Caffeine- increased metabolism found in coffee bean and tea leaves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16756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042D449-0B43-4BF3-A776-1EEFF670CE41}" type="slidenum">
              <a:rPr lang="en-US" sz="1200">
                <a:latin typeface="Arial" pitchFamily="34" charset="0"/>
                <a:ea typeface="ヒラギノ角ゴ Pro W3" charset="-128"/>
              </a:rPr>
              <a:pPr eaLnBrk="1" hangingPunct="1"/>
              <a:t>12</a:t>
            </a:fld>
            <a:endParaRPr lang="en-US" sz="1200">
              <a:latin typeface="Arial" pitchFamily="34" charset="0"/>
              <a:ea typeface="ヒラギノ角ゴ Pro W3" charset="-128"/>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smtClean="0"/>
              <a:t>Let students propose may have happened. Prod them along an evolutionary pathway…</a:t>
            </a:r>
          </a:p>
          <a:p>
            <a:pPr eaLnBrk="1" hangingPunct="1">
              <a:spcBef>
                <a:spcPct val="0"/>
              </a:spcBef>
            </a:pPr>
            <a:endParaRPr lang="en-US" dirty="0" smtClean="0"/>
          </a:p>
          <a:p>
            <a:pPr eaLnBrk="1" hangingPunct="1">
              <a:spcBef>
                <a:spcPct val="0"/>
              </a:spcBef>
            </a:pPr>
            <a:r>
              <a:rPr lang="en-US" dirty="0" smtClean="0"/>
              <a:t>While this metabolite may have been harmful at first, there may have been a butterfly with a mutation that allowed it to sequester the metabolite, break it down, and utilize the by-products.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Graphic- http://www.harkphoto.com/hsara2.jpg</a:t>
            </a:r>
          </a:p>
        </p:txBody>
      </p:sp>
    </p:spTree>
    <p:extLst>
      <p:ext uri="{BB962C8B-B14F-4D97-AF65-F5344CB8AC3E}">
        <p14:creationId xmlns:p14="http://schemas.microsoft.com/office/powerpoint/2010/main" val="3460975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CBBAC6C-4CB2-49EE-9588-7E90D7263517}" type="slidenum">
              <a:rPr lang="en-US" sz="1200">
                <a:latin typeface="Arial" pitchFamily="34" charset="0"/>
                <a:ea typeface="ヒラギノ角ゴ Pro W3" charset="-128"/>
              </a:rPr>
              <a:pPr eaLnBrk="1" hangingPunct="1"/>
              <a:t>13</a:t>
            </a:fld>
            <a:endParaRPr lang="en-US" sz="1200">
              <a:latin typeface="Arial" pitchFamily="34" charset="0"/>
              <a:ea typeface="ヒラギノ角ゴ Pro W3" charset="-128"/>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b="1" dirty="0" smtClean="0"/>
              <a:t>SAR </a:t>
            </a:r>
            <a:r>
              <a:rPr lang="en-US" dirty="0" smtClean="0"/>
              <a:t>is caused by the signal molecule, salicylic acid (acetylsalicylic acid is found in aspirin). Salicylic acid causes the production of </a:t>
            </a:r>
            <a:r>
              <a:rPr lang="en-US" b="1" dirty="0" smtClean="0"/>
              <a:t>pathogen-related proteins</a:t>
            </a:r>
            <a:r>
              <a:rPr lang="en-US" dirty="0" smtClean="0"/>
              <a:t> </a:t>
            </a:r>
            <a:r>
              <a:rPr lang="en-US" b="1" dirty="0" smtClean="0"/>
              <a:t>(PR proteins). </a:t>
            </a:r>
            <a:r>
              <a:rPr lang="en-US" dirty="0" smtClean="0"/>
              <a:t>  These proteins protect the whole plant from invaders for several days.  It is not permanent immunity like the adaptive immune system. </a:t>
            </a:r>
          </a:p>
          <a:p>
            <a:pPr eaLnBrk="1" hangingPunct="1">
              <a:spcBef>
                <a:spcPct val="0"/>
              </a:spcBef>
            </a:pPr>
            <a:endParaRPr lang="en-US" dirty="0" smtClean="0"/>
          </a:p>
          <a:p>
            <a:pPr eaLnBrk="1" hangingPunct="1">
              <a:spcBef>
                <a:spcPct val="0"/>
              </a:spcBef>
            </a:pPr>
            <a:r>
              <a:rPr lang="en-US" dirty="0" smtClean="0"/>
              <a:t>Point out that natives used to chew willow bark to ease pain like a tooth ache or muscles ache.  Acetylsalicylic acid is the active ingredient in aspirin.  </a:t>
            </a:r>
            <a:r>
              <a:rPr lang="en-US" b="0" dirty="0" smtClean="0"/>
              <a:t>Historical note: Aspirin was first isolated by Felix Hoffmann, a chemist with the German company Bayer in 1897.</a:t>
            </a:r>
          </a:p>
        </p:txBody>
      </p:sp>
    </p:spTree>
    <p:extLst>
      <p:ext uri="{BB962C8B-B14F-4D97-AF65-F5344CB8AC3E}">
        <p14:creationId xmlns:p14="http://schemas.microsoft.com/office/powerpoint/2010/main" val="5704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8953E02-DBED-41F3-A04B-3F202AC7F396}" type="slidenum">
              <a:rPr lang="en-US" sz="1200">
                <a:latin typeface="Arial" pitchFamily="34" charset="0"/>
                <a:ea typeface="ヒラギノ角ゴ Pro W3" charset="-128"/>
              </a:rPr>
              <a:pPr eaLnBrk="1" hangingPunct="1"/>
              <a:t>14</a:t>
            </a:fld>
            <a:endParaRPr lang="en-US" sz="1200">
              <a:latin typeface="Arial" pitchFamily="34" charset="0"/>
              <a:ea typeface="ヒラギノ角ゴ Pro W3" charset="-128"/>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smtClean="0"/>
              <a:t>Emphasize that having the gut lined with chitin confers a physical barrier to large pathogens like bacteria.  Lysozyme is the enzyme that is found in tears, saliva, and milk.  Lysozyme breaks down the cell walls of bacterial cells. </a:t>
            </a:r>
          </a:p>
          <a:p>
            <a:pPr eaLnBrk="1" hangingPunct="1">
              <a:spcBef>
                <a:spcPct val="0"/>
              </a:spcBef>
            </a:pPr>
            <a:endParaRPr lang="en-US" dirty="0" smtClean="0"/>
          </a:p>
          <a:p>
            <a:pPr eaLnBrk="1" hangingPunct="1">
              <a:spcBef>
                <a:spcPct val="0"/>
              </a:spcBef>
            </a:pPr>
            <a:r>
              <a:rPr lang="en-US" dirty="0" smtClean="0"/>
              <a:t>Hemocytes phagocytize microbes like macrophages and amoebas. </a:t>
            </a:r>
          </a:p>
          <a:p>
            <a:pPr eaLnBrk="1" hangingPunct="1">
              <a:spcBef>
                <a:spcPct val="0"/>
              </a:spcBef>
            </a:pPr>
            <a:endParaRPr lang="en-US" b="0" dirty="0" smtClean="0"/>
          </a:p>
          <a:p>
            <a:pPr eaLnBrk="1" hangingPunct="1">
              <a:spcBef>
                <a:spcPct val="0"/>
              </a:spcBef>
            </a:pPr>
            <a:r>
              <a:rPr lang="en-US" b="0" dirty="0" smtClean="0"/>
              <a:t>Graphic-http://rice.bio.indiana.edu:7082/images/</a:t>
            </a:r>
            <a:r>
              <a:rPr lang="en-US" b="0" dirty="0" err="1" smtClean="0"/>
              <a:t>Drosophilidae</a:t>
            </a:r>
            <a:r>
              <a:rPr lang="en-US" b="0" dirty="0" smtClean="0"/>
              <a:t>/</a:t>
            </a:r>
            <a:r>
              <a:rPr lang="en-US" b="0" dirty="0" err="1" smtClean="0"/>
              <a:t>Drosophila_melanogaster_m</a:t>
            </a:r>
            <a:r>
              <a:rPr lang="en-US" b="0" dirty="0" smtClean="0"/>
              <a:t>/index.html</a:t>
            </a:r>
          </a:p>
        </p:txBody>
      </p:sp>
    </p:spTree>
    <p:extLst>
      <p:ext uri="{BB962C8B-B14F-4D97-AF65-F5344CB8AC3E}">
        <p14:creationId xmlns:p14="http://schemas.microsoft.com/office/powerpoint/2010/main" val="409096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C1FD7EB-32D6-4751-A5CB-113F7F4C396A}" type="slidenum">
              <a:rPr lang="en-US" sz="1200">
                <a:latin typeface="Arial" pitchFamily="34" charset="0"/>
                <a:ea typeface="ヒラギノ角ゴ Pro W3" charset="-128"/>
              </a:rPr>
              <a:pPr eaLnBrk="1" hangingPunct="1"/>
              <a:t>2</a:t>
            </a:fld>
            <a:endParaRPr lang="en-US" sz="1200" dirty="0">
              <a:latin typeface="Arial" pitchFamily="34" charset="0"/>
              <a:ea typeface="ヒラギノ角ゴ Pro W3" charset="-128"/>
            </a:endParaRPr>
          </a:p>
        </p:txBody>
      </p:sp>
      <p:sp>
        <p:nvSpPr>
          <p:cNvPr id="112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Point out that most bacteria living on humans are harmless and can even be beneficial.  There are approximately five pounds of bacteria living in or on the human body. </a:t>
            </a:r>
          </a:p>
          <a:p>
            <a:endParaRPr lang="en-US" dirty="0" smtClean="0"/>
          </a:p>
          <a:p>
            <a:r>
              <a:rPr lang="en-US" dirty="0" smtClean="0"/>
              <a:t>The innate immune system was once called the non-specific immune system and there has been an explosion of knowledge in this area.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Graphic http://www.bluebananadesigns.com/illusMacrophageMed.html  </a:t>
            </a:r>
          </a:p>
          <a:p>
            <a:endParaRPr lang="en-US" dirty="0" smtClean="0"/>
          </a:p>
        </p:txBody>
      </p:sp>
    </p:spTree>
    <p:extLst>
      <p:ext uri="{BB962C8B-B14F-4D97-AF65-F5344CB8AC3E}">
        <p14:creationId xmlns:p14="http://schemas.microsoft.com/office/powerpoint/2010/main" val="281442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491891-EAA2-4C96-83AC-CEE990BD9C15}" type="slidenum">
              <a:rPr lang="en-US" sz="1200">
                <a:latin typeface="Arial" pitchFamily="34" charset="0"/>
                <a:ea typeface="ヒラギノ角ゴ Pro W3" charset="-128"/>
              </a:rPr>
              <a:pPr eaLnBrk="1" hangingPunct="1"/>
              <a:t>3</a:t>
            </a:fld>
            <a:endParaRPr lang="en-US" sz="1200" dirty="0">
              <a:latin typeface="Arial" pitchFamily="34" charset="0"/>
              <a:ea typeface="ヒラギノ角ゴ Pro W3" charset="-128"/>
            </a:endParaRPr>
          </a:p>
        </p:txBody>
      </p:sp>
      <p:sp>
        <p:nvSpPr>
          <p:cNvPr id="133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Graphic http://www.bluebananadesigns.com/illusMacrophageMed.html  </a:t>
            </a:r>
          </a:p>
          <a:p>
            <a:endParaRPr lang="en-US" dirty="0" smtClean="0"/>
          </a:p>
          <a:p>
            <a:r>
              <a:rPr lang="en-US" dirty="0" smtClean="0"/>
              <a:t>The adaptive immune system used to be called the specific immune system. (emphasis on “adaptive”)</a:t>
            </a:r>
          </a:p>
          <a:p>
            <a:r>
              <a:rPr lang="en-US" dirty="0" smtClean="0"/>
              <a:t>The innate immune system is thought to be an ancient conserved biochemical pathway when compared to the adaptive immune system.  </a:t>
            </a:r>
          </a:p>
          <a:p>
            <a:r>
              <a:rPr lang="en-US" dirty="0" smtClean="0"/>
              <a:t>Ask the students what that last fact tells them.  </a:t>
            </a:r>
            <a:r>
              <a:rPr lang="en-US" i="1" dirty="0" smtClean="0"/>
              <a:t>Good</a:t>
            </a:r>
            <a:r>
              <a:rPr lang="en-US" i="1" baseline="0" dirty="0" smtClean="0"/>
              <a:t> student answers will address the fact that the </a:t>
            </a:r>
            <a:r>
              <a:rPr lang="en-US" i="1" dirty="0" smtClean="0"/>
              <a:t>innate immune system is thought to constitute an evolutionarily older defense strategy, and is the dominant immune system found in plants, fungi, insects, and in primitive multicellular organisms. (Students may not know that last part!)</a:t>
            </a:r>
          </a:p>
        </p:txBody>
      </p:sp>
    </p:spTree>
    <p:extLst>
      <p:ext uri="{BB962C8B-B14F-4D97-AF65-F5344CB8AC3E}">
        <p14:creationId xmlns:p14="http://schemas.microsoft.com/office/powerpoint/2010/main" val="276079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62D8D0C-5E24-46E5-AC71-8868B1DC1F4A}" type="slidenum">
              <a:rPr lang="en-US" sz="1200">
                <a:latin typeface="Arial" pitchFamily="34" charset="0"/>
                <a:ea typeface="ヒラギノ角ゴ Pro W3" charset="-128"/>
              </a:rPr>
              <a:pPr eaLnBrk="1" hangingPunct="1"/>
              <a:t>4</a:t>
            </a:fld>
            <a:endParaRPr lang="en-US" sz="1200" dirty="0">
              <a:latin typeface="Arial" pitchFamily="34" charset="0"/>
              <a:ea typeface="ヒラギノ角ゴ Pro W3" charset="-128"/>
            </a:endParaRPr>
          </a:p>
        </p:txBody>
      </p:sp>
      <p:sp>
        <p:nvSpPr>
          <p:cNvPr id="153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It may be useful to go over some terminology with the students:</a:t>
            </a:r>
          </a:p>
          <a:p>
            <a:endParaRPr lang="en-US" dirty="0" smtClean="0"/>
          </a:p>
          <a:p>
            <a:r>
              <a:rPr lang="en-US" b="1" dirty="0" smtClean="0"/>
              <a:t>Homeostasis</a:t>
            </a:r>
            <a:r>
              <a:rPr lang="en-US" dirty="0" smtClean="0"/>
              <a:t> --  the internal regulation of a system so that its properties remain constant.  Homeostasis includes regulation of such things as pH, water, glucose, pathogens, temperature, etc.</a:t>
            </a:r>
          </a:p>
          <a:p>
            <a:endParaRPr lang="en-US" dirty="0" smtClean="0"/>
          </a:p>
          <a:p>
            <a:r>
              <a:rPr lang="en-US" b="1" dirty="0" smtClean="0"/>
              <a:t>Disease</a:t>
            </a:r>
            <a:r>
              <a:rPr lang="en-US" dirty="0" smtClean="0"/>
              <a:t> --  any abnormal condition in an organism that interferes with its vital physiological processes, caused by pathogenic microorganisms, parasites, unfavorable environmental, genetic, or nutritional factors.  </a:t>
            </a:r>
          </a:p>
          <a:p>
            <a:endParaRPr lang="en-US" dirty="0" smtClean="0"/>
          </a:p>
          <a:p>
            <a:r>
              <a:rPr lang="en-US" b="1" dirty="0" smtClean="0"/>
              <a:t>Infectious disease </a:t>
            </a:r>
            <a:r>
              <a:rPr lang="en-US" dirty="0" smtClean="0"/>
              <a:t>-- a disease that is caused by pathogenic microorganisms that have gained entrance to the body and then multiply and potentially transfer to other organisms. </a:t>
            </a:r>
          </a:p>
          <a:p>
            <a:endParaRPr lang="en-US" dirty="0" smtClean="0"/>
          </a:p>
          <a:p>
            <a:r>
              <a:rPr lang="en-US" b="1" dirty="0" smtClean="0"/>
              <a:t>Pathogen</a:t>
            </a:r>
            <a:r>
              <a:rPr lang="en-US" dirty="0" smtClean="0"/>
              <a:t> -- an </a:t>
            </a:r>
            <a:r>
              <a:rPr lang="en-US" i="1" dirty="0" smtClean="0"/>
              <a:t>infectious</a:t>
            </a:r>
            <a:r>
              <a:rPr lang="en-US" dirty="0" smtClean="0"/>
              <a:t> organism or particle that can cause </a:t>
            </a:r>
            <a:r>
              <a:rPr lang="en-US" i="1" dirty="0" smtClean="0"/>
              <a:t>disease </a:t>
            </a:r>
            <a:r>
              <a:rPr lang="en-US" dirty="0" smtClean="0"/>
              <a:t>in another organism.  Pathogens may be lethal.</a:t>
            </a:r>
          </a:p>
          <a:p>
            <a:endParaRPr lang="en-US" dirty="0" smtClean="0"/>
          </a:p>
          <a:p>
            <a:r>
              <a:rPr lang="en-US" b="1" dirty="0" smtClean="0"/>
              <a:t>Immune system </a:t>
            </a:r>
            <a:r>
              <a:rPr lang="en-US" dirty="0" smtClean="0"/>
              <a:t>--  a defense system that works against invading pathogens and resulting diseases.</a:t>
            </a:r>
          </a:p>
          <a:p>
            <a:endParaRPr lang="en-US" dirty="0" smtClean="0"/>
          </a:p>
          <a:p>
            <a:r>
              <a:rPr lang="en-US" dirty="0" smtClean="0"/>
              <a:t>The immune system is a method of maintaining homeostasis in an organism.  The immune system defends the body against invading pathogens.  Point out that the immune system used to be considered a system found only in vertebrates and was not associated with other organisms.   It is now recognized that many organisms including sea anemone, fruit flies, and plants also have immune systems. </a:t>
            </a:r>
          </a:p>
          <a:p>
            <a:pPr>
              <a:buFontTx/>
              <a:buChar char="•"/>
            </a:pPr>
            <a:endParaRPr lang="en-US" dirty="0" smtClean="0"/>
          </a:p>
          <a:p>
            <a:r>
              <a:rPr lang="en-US" dirty="0" smtClean="0"/>
              <a:t>In this unit, there will be constant references to the evolution of the immune system, cell communication, and homeostasis.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Graphic http://www.bluebananadesigns.com/illusMacrophageMed.html </a:t>
            </a:r>
          </a:p>
          <a:p>
            <a:endParaRPr lang="en-US" dirty="0" smtClean="0"/>
          </a:p>
        </p:txBody>
      </p:sp>
    </p:spTree>
    <p:extLst>
      <p:ext uri="{BB962C8B-B14F-4D97-AF65-F5344CB8AC3E}">
        <p14:creationId xmlns:p14="http://schemas.microsoft.com/office/powerpoint/2010/main" val="164877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64F53F3-BB2E-4478-BE96-46DADA543EC5}" type="slidenum">
              <a:rPr lang="en-US" sz="1200">
                <a:latin typeface="Arial" pitchFamily="34" charset="0"/>
                <a:ea typeface="ヒラギノ角ゴ Pro W3" charset="-128"/>
              </a:rPr>
              <a:pPr eaLnBrk="1" hangingPunct="1"/>
              <a:t>5</a:t>
            </a:fld>
            <a:endParaRPr lang="en-US" sz="1200" dirty="0">
              <a:latin typeface="Arial" pitchFamily="34" charset="0"/>
              <a:ea typeface="ヒラギノ角ゴ Pro W3" charset="-128"/>
            </a:endParaRPr>
          </a:p>
        </p:txBody>
      </p:sp>
      <p:sp>
        <p:nvSpPr>
          <p:cNvPr id="174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Point out to students that amoebas and immune system phagocytes are very similar.  They both move with pseudopods (students may or may not have this prior knowledge and be familiar with amoebas).  Both of these cells utilize phagocytosis and destroy other cells. </a:t>
            </a:r>
          </a:p>
          <a:p>
            <a:endParaRPr lang="en-US" dirty="0" smtClean="0"/>
          </a:p>
          <a:p>
            <a:r>
              <a:rPr lang="en-US" dirty="0" smtClean="0"/>
              <a:t>The ancestor to the amoeba lived in a freshwater environment.  Phagocytosis allowed it to ingest other cells and extract nutrients from them. If the ancestral amoeba could not distinguish between other amoeba cells and foreign cells (other than amoeba), it is possible that amoeba cells could have completely disappeared.</a:t>
            </a:r>
          </a:p>
          <a:p>
            <a:endParaRPr lang="en-US" dirty="0" smtClean="0"/>
          </a:p>
          <a:p>
            <a:r>
              <a:rPr lang="en-US" dirty="0" smtClean="0"/>
              <a:t>It was advantageous for amoebas to distinguish between self and non-self cells.  The best way to do this is by way of receptors and </a:t>
            </a:r>
            <a:r>
              <a:rPr lang="en-US" i="1" dirty="0" smtClean="0"/>
              <a:t>signature molecules.  </a:t>
            </a:r>
          </a:p>
          <a:p>
            <a:endParaRPr lang="en-US" dirty="0" smtClean="0"/>
          </a:p>
          <a:p>
            <a:r>
              <a:rPr lang="en-US" b="1" dirty="0" smtClean="0"/>
              <a:t>Signature molecules </a:t>
            </a:r>
            <a:r>
              <a:rPr lang="en-US" dirty="0" smtClean="0"/>
              <a:t>are identifying molecules that are unique to a particular group of organisms.  For example, cellulose is a signature molecule for plants, chitin is a signature molecule for certain fungi, muramic acid or murein is a signature molecule for bacteria (not Archaea), and double-stranded (DS) RNA is a signature molecule for certain RNA viruses.  This list is not exhaustive. Signature molecules would have allowed the amoeba to distinguish between another amoeba and a foreign cell or potential food.  </a:t>
            </a:r>
          </a:p>
          <a:p>
            <a:pPr eaLnBrk="1" hangingPunct="1">
              <a:spcBef>
                <a:spcPct val="0"/>
              </a:spcBef>
            </a:pPr>
            <a:r>
              <a:rPr lang="en-US" sz="1200" dirty="0" smtClean="0">
                <a:latin typeface="Times New Roman" pitchFamily="18" charset="0"/>
                <a:ea typeface="ヒラギノ角ゴ Pro W3" charset="-128"/>
              </a:rPr>
              <a:t>Graphic-</a:t>
            </a:r>
          </a:p>
          <a:p>
            <a:pPr eaLnBrk="1" hangingPunct="1">
              <a:spcBef>
                <a:spcPct val="0"/>
              </a:spcBef>
            </a:pPr>
            <a:r>
              <a:rPr lang="en-US" sz="1200" dirty="0" smtClean="0">
                <a:latin typeface="Times New Roman" pitchFamily="18" charset="0"/>
                <a:ea typeface="ヒラギノ角ゴ Pro W3" charset="-128"/>
              </a:rPr>
              <a:t>http://www.microscopy-uk.org.uk/mag/indexmag.html?</a:t>
            </a:r>
          </a:p>
          <a:p>
            <a:pPr eaLnBrk="1" hangingPunct="1">
              <a:spcBef>
                <a:spcPct val="0"/>
              </a:spcBef>
            </a:pPr>
            <a:r>
              <a:rPr lang="en-US" sz="1200" dirty="0" smtClean="0">
                <a:latin typeface="Times New Roman" pitchFamily="18" charset="0"/>
                <a:ea typeface="ヒラギノ角ゴ Pro W3" charset="-128"/>
              </a:rPr>
              <a:t>http://www.microscopy-uk.org.uk/mag/artsep01/amoeba.html</a:t>
            </a:r>
          </a:p>
          <a:p>
            <a:endParaRPr lang="en-US" dirty="0" smtClean="0"/>
          </a:p>
          <a:p>
            <a:endParaRPr lang="en-US" dirty="0" smtClean="0"/>
          </a:p>
        </p:txBody>
      </p:sp>
    </p:spTree>
    <p:extLst>
      <p:ext uri="{BB962C8B-B14F-4D97-AF65-F5344CB8AC3E}">
        <p14:creationId xmlns:p14="http://schemas.microsoft.com/office/powerpoint/2010/main" val="304637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smtClean="0"/>
              <a:t>Graphic-Campbell</a:t>
            </a:r>
          </a:p>
          <a:p>
            <a:r>
              <a:rPr lang="en-US" sz="1800" dirty="0" smtClean="0"/>
              <a:t>Point out that the immune system is involved in cell communication.  There are three features of cell communication as shown in the diagram. </a:t>
            </a:r>
          </a:p>
          <a:p>
            <a:endParaRPr lang="en-US" sz="1800" dirty="0" smtClean="0"/>
          </a:p>
          <a:p>
            <a:pPr>
              <a:buFont typeface="Calibri" pitchFamily="34" charset="0"/>
              <a:buAutoNum type="arabicPeriod"/>
            </a:pPr>
            <a:r>
              <a:rPr lang="en-US" sz="1800" dirty="0" smtClean="0"/>
              <a:t>Reception occurs between a membrane receptor and a signaling molecule or, in this case, a signature molecule on the pathogen.</a:t>
            </a:r>
          </a:p>
          <a:p>
            <a:pPr>
              <a:buFont typeface="Calibri" pitchFamily="34" charset="0"/>
              <a:buAutoNum type="arabicPeriod"/>
            </a:pPr>
            <a:r>
              <a:rPr lang="en-US" sz="1800" dirty="0" smtClean="0"/>
              <a:t>Once reception occurs, the receptor activates a signal transduction pathway.</a:t>
            </a:r>
          </a:p>
          <a:p>
            <a:pPr>
              <a:buFont typeface="Calibri" pitchFamily="34" charset="0"/>
              <a:buAutoNum type="arabicPeriod"/>
            </a:pPr>
            <a:r>
              <a:rPr lang="en-US" sz="1800" dirty="0" smtClean="0"/>
              <a:t>The final result of the signal transduction pathway is some sort of cellular response.  In the case of ancestral amoeba, it is assumed that the response was phagocytosis.   Explain to students how this mechanism could also be used by multicellular organisms to defend the body against pathogens. </a:t>
            </a:r>
          </a:p>
          <a:p>
            <a:endParaRPr lang="en-US" sz="1800" dirty="0" smtClean="0"/>
          </a:p>
          <a:p>
            <a:r>
              <a:rPr lang="en-US" sz="1800" dirty="0" smtClean="0"/>
              <a:t>Q: Propose a cell communication mechanism that ancestral amoeba may have used to distinguish between foreign cells   and other amoeba cells.</a:t>
            </a:r>
          </a:p>
          <a:p>
            <a:endParaRPr lang="en-US" sz="1800" dirty="0" smtClean="0"/>
          </a:p>
          <a:p>
            <a:r>
              <a:rPr lang="en-US" sz="1800" dirty="0" smtClean="0"/>
              <a:t>A: The ancestral amoeba probably had several receptors for different signal or signature molecules of foreign cells.   If a receptor was activated, it then engaged a transduction pathway that resulted in phagocytosis of the attached cell. If a cell did not attach, it may have been another amoeba and would be ignored.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FA6E76D-CB34-4C97-B046-D98CA310A11D}" type="slidenum">
              <a:rPr lang="en-US" sz="1200">
                <a:latin typeface="Calibri" pitchFamily="34" charset="0"/>
              </a:rPr>
              <a:pPr eaLnBrk="1" hangingPunct="1"/>
              <a:t>6</a:t>
            </a:fld>
            <a:endParaRPr lang="en-US" sz="1200" dirty="0">
              <a:latin typeface="Calibri" pitchFamily="34" charset="0"/>
            </a:endParaRPr>
          </a:p>
        </p:txBody>
      </p:sp>
    </p:spTree>
    <p:extLst>
      <p:ext uri="{BB962C8B-B14F-4D97-AF65-F5344CB8AC3E}">
        <p14:creationId xmlns:p14="http://schemas.microsoft.com/office/powerpoint/2010/main" val="10755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AE0F991-DEE3-4947-9608-5AADBC1712FA}" type="slidenum">
              <a:rPr lang="en-US" sz="1200">
                <a:latin typeface="Arial" pitchFamily="34" charset="0"/>
                <a:ea typeface="ヒラギノ角ゴ Pro W3" charset="-128"/>
              </a:rPr>
              <a:pPr eaLnBrk="1" hangingPunct="1"/>
              <a:t>7</a:t>
            </a:fld>
            <a:endParaRPr lang="en-US" sz="1200">
              <a:latin typeface="Arial" pitchFamily="34" charset="0"/>
              <a:ea typeface="ヒラギノ角ゴ Pro W3" charset="-128"/>
            </a:endParaRPr>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defRPr/>
            </a:pPr>
            <a:r>
              <a:rPr lang="en-US" dirty="0" smtClean="0">
                <a:ea typeface="+mn-ea"/>
              </a:rPr>
              <a:t>Emphasize that plants, unlike animals, cannot escape potential consumers.  Unlike many animals (echinoderms and flatworms are some notable exceptions), plants have the ability to regenerate or replace parts. </a:t>
            </a:r>
          </a:p>
          <a:p>
            <a:pPr>
              <a:defRPr/>
            </a:pPr>
            <a:endParaRPr lang="en-US" dirty="0" smtClean="0">
              <a:ea typeface="+mn-ea"/>
            </a:endParaRPr>
          </a:p>
          <a:p>
            <a:pPr>
              <a:defRPr/>
            </a:pPr>
            <a:r>
              <a:rPr lang="en-US" dirty="0" smtClean="0">
                <a:ea typeface="+mn-ea"/>
              </a:rPr>
              <a:t>Ask students</a:t>
            </a:r>
            <a:r>
              <a:rPr lang="en-US" baseline="0" dirty="0" smtClean="0">
                <a:ea typeface="+mn-ea"/>
              </a:rPr>
              <a:t> to suggest strategies for defense.  Possible suggestions follow:</a:t>
            </a:r>
            <a:endParaRPr lang="en-US" dirty="0" smtClean="0">
              <a:ea typeface="+mn-ea"/>
            </a:endParaRPr>
          </a:p>
          <a:p>
            <a:pPr marL="228600" indent="-228600" eaLnBrk="1" hangingPunct="1">
              <a:spcBef>
                <a:spcPct val="0"/>
              </a:spcBef>
              <a:buFont typeface="+mj-lt"/>
              <a:buAutoNum type="arabicPeriod"/>
              <a:defRPr/>
            </a:pPr>
            <a:r>
              <a:rPr lang="en-US" dirty="0" smtClean="0">
                <a:ea typeface="+mn-ea"/>
              </a:rPr>
              <a:t>An epidermis with a waxy cuticle making it more difficult for bacteria and fungi to penetrate into the inner body of the plant.  Thorns and spines that discourage herbivores from eating parts of a plant. </a:t>
            </a:r>
          </a:p>
          <a:p>
            <a:pPr marL="228600" indent="-228600" eaLnBrk="1" hangingPunct="1">
              <a:spcBef>
                <a:spcPct val="0"/>
              </a:spcBef>
              <a:buFont typeface="+mj-lt"/>
              <a:buAutoNum type="arabicPeriod"/>
              <a:defRPr/>
            </a:pPr>
            <a:r>
              <a:rPr lang="en-US" dirty="0" smtClean="0">
                <a:ea typeface="+mn-ea"/>
              </a:rPr>
              <a:t>Secondary metabolites that can make herbivores ill or poison them.</a:t>
            </a:r>
          </a:p>
          <a:p>
            <a:pPr marL="228600" indent="-228600" eaLnBrk="1" hangingPunct="1">
              <a:spcBef>
                <a:spcPct val="0"/>
              </a:spcBef>
              <a:buFont typeface="+mj-lt"/>
              <a:buAutoNum type="arabicPeriod"/>
              <a:defRPr/>
            </a:pPr>
            <a:r>
              <a:rPr lang="en-US" dirty="0" smtClean="0">
                <a:ea typeface="+mn-ea"/>
              </a:rPr>
              <a:t>An immune response that includes apoptosis </a:t>
            </a:r>
            <a:r>
              <a:rPr lang="en-US" dirty="0" smtClean="0">
                <a:ea typeface="ＭＳ Ｐゴシック" charset="0"/>
              </a:rPr>
              <a:t>(cell suicide) </a:t>
            </a:r>
            <a:r>
              <a:rPr lang="en-US" dirty="0" smtClean="0">
                <a:ea typeface="+mn-ea"/>
              </a:rPr>
              <a:t>of infected cells (also called the hypersensitivity response) and release of chemical signals to protect the rest of the healthy plant. </a:t>
            </a:r>
          </a:p>
        </p:txBody>
      </p:sp>
    </p:spTree>
    <p:extLst>
      <p:ext uri="{BB962C8B-B14F-4D97-AF65-F5344CB8AC3E}">
        <p14:creationId xmlns:p14="http://schemas.microsoft.com/office/powerpoint/2010/main" val="83789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CD40CF2-0650-40F8-A187-4BA99C5C4CA4}" type="slidenum">
              <a:rPr lang="en-US" sz="1200">
                <a:latin typeface="Arial" pitchFamily="34" charset="0"/>
                <a:ea typeface="ヒラギノ角ゴ Pro W3" charset="-128"/>
              </a:rPr>
              <a:pPr eaLnBrk="1" hangingPunct="1"/>
              <a:t>8</a:t>
            </a:fld>
            <a:endParaRPr lang="en-US" sz="1200">
              <a:latin typeface="Arial" pitchFamily="34" charset="0"/>
              <a:ea typeface="ヒラギノ角ゴ Pro W3" charset="-128"/>
            </a:endParaRPr>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smtClean="0"/>
              <a:t>Q: Ask the students to come up with any other physical adaptations that might prevent plant injury or disease.</a:t>
            </a:r>
          </a:p>
          <a:p>
            <a:r>
              <a:rPr lang="en-US" dirty="0" smtClean="0"/>
              <a:t>A: leaf shedding (protects against</a:t>
            </a:r>
            <a:r>
              <a:rPr lang="en-US" baseline="0" dirty="0" smtClean="0"/>
              <a:t> disease and pests)</a:t>
            </a:r>
            <a:r>
              <a:rPr lang="en-US" dirty="0" smtClean="0"/>
              <a:t>, autumn leaf coloration (warning signal for insects that migrate feed</a:t>
            </a:r>
            <a:r>
              <a:rPr lang="en-US" baseline="0" dirty="0" smtClean="0"/>
              <a:t> on the plant)</a:t>
            </a:r>
            <a:r>
              <a:rPr lang="en-US" dirty="0" smtClean="0"/>
              <a:t>, thigmonastic</a:t>
            </a:r>
            <a:r>
              <a:rPr lang="en-US" baseline="0" dirty="0" smtClean="0"/>
              <a:t> movements as in the mimosa leaf (leaf closes as predator touches it), etc.</a:t>
            </a:r>
            <a:endParaRPr lang="en-US" dirty="0" smtClean="0"/>
          </a:p>
          <a:p>
            <a:endParaRPr lang="en-US" dirty="0" smtClean="0"/>
          </a:p>
          <a:p>
            <a:r>
              <a:rPr lang="en-US" dirty="0" smtClean="0"/>
              <a:t>Q: Ask the students how pathogens might enter a plant. </a:t>
            </a:r>
          </a:p>
          <a:p>
            <a:r>
              <a:rPr lang="en-US" dirty="0" smtClean="0"/>
              <a:t>A: Pathogens might enter the plant via stomates or lenticels or wounds on a plant.  </a:t>
            </a:r>
          </a:p>
          <a:p>
            <a:endParaRPr lang="en-US" dirty="0" smtClean="0"/>
          </a:p>
          <a:p>
            <a:r>
              <a:rPr lang="en-US" dirty="0" smtClean="0"/>
              <a:t>Q: Ask the students the purpose of wound dressing when trimming a tree. </a:t>
            </a:r>
          </a:p>
          <a:p>
            <a:r>
              <a:rPr lang="en-US" dirty="0" smtClean="0"/>
              <a:t>A: It is to prevent pathogens from entering the plant.</a:t>
            </a:r>
          </a:p>
          <a:p>
            <a:endParaRPr lang="en-US" dirty="0" smtClean="0"/>
          </a:p>
          <a:p>
            <a:pPr eaLnBrk="1" hangingPunct="1">
              <a:spcBef>
                <a:spcPct val="0"/>
              </a:spcBef>
            </a:pPr>
            <a:r>
              <a:rPr lang="en-US" dirty="0" smtClean="0"/>
              <a:t>Graphic-http://bluejaybarrens.blogspot.com/2009/11/wild-basil.html</a:t>
            </a:r>
          </a:p>
          <a:p>
            <a:pPr eaLnBrk="1" hangingPunct="1">
              <a:spcBef>
                <a:spcPct val="0"/>
              </a:spcBef>
            </a:pPr>
            <a:endParaRPr lang="en-US" dirty="0" smtClean="0"/>
          </a:p>
          <a:p>
            <a:pPr eaLnBrk="1" hangingPunct="1">
              <a:spcBef>
                <a:spcPct val="0"/>
              </a:spcBef>
            </a:pPr>
            <a:r>
              <a:rPr lang="en-US" dirty="0" smtClean="0"/>
              <a:t>http://www.veggiegardeningtips.com/plant-disease-prevention-in-the-vegetable-garden/</a:t>
            </a:r>
          </a:p>
        </p:txBody>
      </p:sp>
    </p:spTree>
    <p:extLst>
      <p:ext uri="{BB962C8B-B14F-4D97-AF65-F5344CB8AC3E}">
        <p14:creationId xmlns:p14="http://schemas.microsoft.com/office/powerpoint/2010/main" val="297583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fld id="{CA2AB4CF-FC7E-4219-9EDA-289D2579D81B}" type="slidenum">
              <a:rPr lang="en-US" smtClean="0">
                <a:latin typeface="Arial" pitchFamily="34" charset="0"/>
                <a:ea typeface="ヒラギノ角ゴ Pro W3"/>
                <a:cs typeface="ヒラギノ角ゴ Pro W3"/>
              </a:rPr>
              <a:pPr eaLnBrk="1" fontAlgn="base" hangingPunct="1">
                <a:spcBef>
                  <a:spcPct val="0"/>
                </a:spcBef>
                <a:spcAft>
                  <a:spcPct val="0"/>
                </a:spcAft>
              </a:pPr>
              <a:t>9</a:t>
            </a:fld>
            <a:endParaRPr lang="en-US" smtClean="0">
              <a:latin typeface="Arial" pitchFamily="34" charset="0"/>
              <a:ea typeface="ヒラギノ角ゴ Pro W3"/>
              <a:cs typeface="ヒラギノ角ゴ Pro W3"/>
            </a:endParaRPr>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defRPr/>
            </a:pPr>
            <a:r>
              <a:rPr lang="en-US" dirty="0" smtClean="0"/>
              <a:t>Graphic- http://arthurevans.wordpress.com/page/2/</a:t>
            </a:r>
          </a:p>
          <a:p>
            <a:pPr eaLnBrk="1" hangingPunct="1">
              <a:spcBef>
                <a:spcPct val="0"/>
              </a:spcBef>
              <a:defRPr/>
            </a:pPr>
            <a:endParaRPr lang="en-US" dirty="0" smtClean="0"/>
          </a:p>
          <a:p>
            <a:pPr eaLnBrk="1" hangingPunct="1">
              <a:spcBef>
                <a:spcPct val="0"/>
              </a:spcBef>
              <a:defRPr/>
            </a:pPr>
            <a:r>
              <a:rPr lang="en-US" dirty="0" smtClean="0"/>
              <a:t>Point out the following-</a:t>
            </a:r>
          </a:p>
          <a:p>
            <a:pPr eaLnBrk="1" hangingPunct="1">
              <a:spcBef>
                <a:spcPct val="0"/>
              </a:spcBef>
              <a:defRPr/>
            </a:pPr>
            <a:r>
              <a:rPr lang="en-US" dirty="0" smtClean="0"/>
              <a:t>Many plants have indeterminate growth.  They continue to grow.  If the plant is damaged, it simply regrows the part that is damage. Some herbivores however, can completely destroy a plant. </a:t>
            </a:r>
          </a:p>
          <a:p>
            <a:pPr eaLnBrk="1" hangingPunct="1">
              <a:spcBef>
                <a:spcPct val="0"/>
              </a:spcBef>
              <a:defRPr/>
            </a:pPr>
            <a:endParaRPr lang="en-US" dirty="0" smtClean="0"/>
          </a:p>
          <a:p>
            <a:pPr eaLnBrk="1" hangingPunct="1">
              <a:spcBef>
                <a:spcPct val="0"/>
              </a:spcBef>
              <a:defRPr/>
            </a:pPr>
            <a:r>
              <a:rPr lang="en-US" dirty="0" smtClean="0"/>
              <a:t>A secondary metabolite is a metabolite that is not necessary for the plant to live, reproduce or function. It has some  other use or function. </a:t>
            </a:r>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r>
              <a:rPr lang="en-US" dirty="0" smtClean="0"/>
              <a:t>Production of secondary metabolites can be a defense against </a:t>
            </a:r>
            <a:r>
              <a:rPr lang="en-US" dirty="0" err="1" smtClean="0"/>
              <a:t>herbivory</a:t>
            </a:r>
            <a:r>
              <a:rPr lang="en-US" dirty="0" smtClean="0"/>
              <a:t>. Secondary metabolites can </a:t>
            </a:r>
          </a:p>
          <a:p>
            <a:pPr eaLnBrk="1" hangingPunct="1">
              <a:spcBef>
                <a:spcPct val="0"/>
              </a:spcBef>
              <a:defRPr/>
            </a:pPr>
            <a:endParaRPr lang="en-US" dirty="0" smtClean="0"/>
          </a:p>
          <a:p>
            <a:pPr marL="228600" indent="-228600" eaLnBrk="1" hangingPunct="1">
              <a:spcBef>
                <a:spcPct val="0"/>
              </a:spcBef>
              <a:buFontTx/>
              <a:buAutoNum type="arabicPeriod"/>
              <a:defRPr/>
            </a:pPr>
            <a:r>
              <a:rPr lang="en-US" dirty="0" smtClean="0"/>
              <a:t>Act on the nervous system of insects and mollusks or mammals</a:t>
            </a:r>
          </a:p>
          <a:p>
            <a:pPr marL="228600" indent="-228600" eaLnBrk="1" hangingPunct="1">
              <a:spcBef>
                <a:spcPct val="0"/>
              </a:spcBef>
              <a:buFontTx/>
              <a:buAutoNum type="arabicPeriod"/>
              <a:defRPr/>
            </a:pPr>
            <a:r>
              <a:rPr lang="en-US" dirty="0" smtClean="0"/>
              <a:t>Mimic the natural hormones of insects so that the larvae do not develop correctly.</a:t>
            </a:r>
          </a:p>
          <a:p>
            <a:pPr marL="228600" indent="-228600" eaLnBrk="1" hangingPunct="1">
              <a:spcBef>
                <a:spcPct val="0"/>
              </a:spcBef>
              <a:buFontTx/>
              <a:buAutoNum type="arabicPeriod"/>
              <a:defRPr/>
            </a:pPr>
            <a:r>
              <a:rPr lang="en-US" dirty="0" smtClean="0"/>
              <a:t>Damage the digestive tracts of herbivores</a:t>
            </a:r>
          </a:p>
          <a:p>
            <a:pPr marL="228600" indent="-228600" eaLnBrk="1" hangingPunct="1">
              <a:spcBef>
                <a:spcPct val="0"/>
              </a:spcBef>
              <a:buFontTx/>
              <a:buAutoNum type="arabicPeriod"/>
              <a:defRPr/>
            </a:pPr>
            <a:r>
              <a:rPr lang="en-US" dirty="0" smtClean="0"/>
              <a:t>Some are fungicides.</a:t>
            </a:r>
          </a:p>
          <a:p>
            <a:pPr marL="228600" indent="-228600" eaLnBrk="1" hangingPunct="1">
              <a:spcBef>
                <a:spcPct val="0"/>
              </a:spcBef>
              <a:buFontTx/>
              <a:buAutoNum type="arabicPeriod"/>
              <a:defRPr/>
            </a:pPr>
            <a:endParaRPr lang="en-US" dirty="0" smtClean="0"/>
          </a:p>
          <a:p>
            <a:pPr marL="228600" indent="-228600" eaLnBrk="1" hangingPunct="1">
              <a:spcBef>
                <a:spcPct val="0"/>
              </a:spcBef>
              <a:buFontTx/>
              <a:buAutoNum type="arabicPeriod"/>
              <a:defRPr/>
            </a:pPr>
            <a:endParaRPr lang="en-US" dirty="0" smtClean="0"/>
          </a:p>
          <a:p>
            <a:pPr eaLnBrk="1" hangingPunct="1">
              <a:spcBef>
                <a:spcPct val="0"/>
              </a:spcBef>
              <a:defRPr/>
            </a:pPr>
            <a:endParaRPr lang="en-US" dirty="0" smtClean="0"/>
          </a:p>
          <a:p>
            <a:pPr eaLnBrk="1" hangingPunct="1">
              <a:spcBef>
                <a:spcPct val="0"/>
              </a:spcBef>
              <a:defRPr/>
            </a:pPr>
            <a:r>
              <a:rPr lang="en-US" dirty="0" smtClean="0"/>
              <a:t>Examples of effects of secondary metabolites</a:t>
            </a:r>
          </a:p>
          <a:p>
            <a:pPr eaLnBrk="1" hangingPunct="1">
              <a:spcBef>
                <a:spcPct val="0"/>
              </a:spcBef>
              <a:defRPr/>
            </a:pPr>
            <a:r>
              <a:rPr lang="en-US" dirty="0" smtClean="0"/>
              <a:t>1. </a:t>
            </a:r>
            <a:r>
              <a:rPr lang="en-US" dirty="0" err="1" smtClean="0"/>
              <a:t>Canavanine</a:t>
            </a:r>
            <a:r>
              <a:rPr lang="en-US" dirty="0" smtClean="0"/>
              <a:t> made by a plant is similar to the amino acid arginine.</a:t>
            </a:r>
          </a:p>
          <a:p>
            <a:pPr eaLnBrk="1" hangingPunct="1">
              <a:spcBef>
                <a:spcPct val="0"/>
              </a:spcBef>
              <a:defRPr/>
            </a:pPr>
            <a:endParaRPr lang="en-US" dirty="0" smtClean="0"/>
          </a:p>
          <a:p>
            <a:pPr eaLnBrk="1" hangingPunct="1">
              <a:spcBef>
                <a:spcPct val="0"/>
              </a:spcBef>
              <a:defRPr/>
            </a:pPr>
            <a:r>
              <a:rPr lang="en-US" dirty="0" smtClean="0"/>
              <a:t>Secondary metabolite is a metabolite that is not necessary for the plant to live, reproduce or function. </a:t>
            </a:r>
          </a:p>
        </p:txBody>
      </p:sp>
    </p:spTree>
    <p:extLst>
      <p:ext uri="{BB962C8B-B14F-4D97-AF65-F5344CB8AC3E}">
        <p14:creationId xmlns:p14="http://schemas.microsoft.com/office/powerpoint/2010/main" val="266244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127AEC2-BD36-4C4F-B6B1-90B66BA13C88}" type="datetime1">
              <a:rPr lang="en-US"/>
              <a:pPr/>
              <a:t>11/27/2017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9B600F-2ABD-4117-AD1F-2BDE12EC1D26}" type="slidenum">
              <a:rPr lang="en-US"/>
              <a:pPr/>
              <a:t>‹#›</a:t>
            </a:fld>
            <a:endParaRPr lang="en-US"/>
          </a:p>
        </p:txBody>
      </p:sp>
    </p:spTree>
    <p:extLst>
      <p:ext uri="{BB962C8B-B14F-4D97-AF65-F5344CB8AC3E}">
        <p14:creationId xmlns:p14="http://schemas.microsoft.com/office/powerpoint/2010/main" val="180559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A710A1-467D-400C-A0A8-5A94BC0FDBBB}" type="datetime1">
              <a:rPr lang="en-US"/>
              <a:pPr/>
              <a:t>11/27/2017</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fld id="{77107DC8-1442-4994-B07E-EBAA4948E04A}" type="slidenum">
              <a:rPr lang="en-US"/>
              <a:pPr/>
              <a:t>‹#›</a:t>
            </a:fld>
            <a:endParaRPr lang="en-US"/>
          </a:p>
        </p:txBody>
      </p:sp>
    </p:spTree>
    <p:extLst>
      <p:ext uri="{BB962C8B-B14F-4D97-AF65-F5344CB8AC3E}">
        <p14:creationId xmlns:p14="http://schemas.microsoft.com/office/powerpoint/2010/main" val="196231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39564C-AB16-4C47-A33D-59331C0CA758}" type="datetime1">
              <a:rPr lang="en-US"/>
              <a:pPr/>
              <a:t>11/27/2017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90D2B36-71DC-4CC6-84B4-77BF41E99AC9}" type="slidenum">
              <a:rPr lang="en-US"/>
              <a:pPr/>
              <a:t>‹#›</a:t>
            </a:fld>
            <a:endParaRPr lang="en-US"/>
          </a:p>
        </p:txBody>
      </p:sp>
    </p:spTree>
    <p:extLst>
      <p:ext uri="{BB962C8B-B14F-4D97-AF65-F5344CB8AC3E}">
        <p14:creationId xmlns:p14="http://schemas.microsoft.com/office/powerpoint/2010/main" val="3871443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01F5E42-FCF6-4F06-8822-FE71F08F426E}" type="datetime1">
              <a:rPr lang="en-US"/>
              <a:pPr/>
              <a:t>11/27/2017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pitchFamily="-108" charset="0"/>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51AC519-3CF4-46BC-9579-E92A7CFB90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81" r:id="rId1"/>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7FD61B8-D7A0-460A-8F72-132C06AC1F1F}" type="datetime1">
              <a:rPr lang="en-US"/>
              <a:pPr/>
              <a:t>11/27/2017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charset="0"/>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A5C9200-18E3-4AA5-A5CA-24B78330607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2" r:id="rId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TdtXJcrTR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1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984500"/>
            <a:ext cx="58674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5" name="Picture 3" descr="horizontal_logo_lowr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638800"/>
            <a:ext cx="2438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5334000" y="2887663"/>
            <a:ext cx="3184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sz="3200" b="1" dirty="0">
              <a:solidFill>
                <a:srgbClr val="000000"/>
              </a:solidFill>
              <a:latin typeface="Calibri" pitchFamily="34" charset="0"/>
            </a:endParaRPr>
          </a:p>
        </p:txBody>
      </p:sp>
      <p:sp>
        <p:nvSpPr>
          <p:cNvPr id="4101" name="Text Box 7"/>
          <p:cNvSpPr txBox="1">
            <a:spLocks noChangeArrowheads="1"/>
          </p:cNvSpPr>
          <p:nvPr/>
        </p:nvSpPr>
        <p:spPr bwMode="auto">
          <a:xfrm>
            <a:off x="0" y="1981200"/>
            <a:ext cx="9144000" cy="931863"/>
          </a:xfrm>
          <a:prstGeom prst="rect">
            <a:avLst/>
          </a:prstGeom>
          <a:solidFill>
            <a:srgbClr val="0045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lnSpc>
                <a:spcPct val="70000"/>
              </a:lnSpc>
              <a:spcBef>
                <a:spcPct val="50000"/>
              </a:spcBef>
              <a:defRPr/>
            </a:pPr>
            <a:r>
              <a:rPr lang="en-US" sz="2800" b="1" dirty="0" smtClean="0">
                <a:solidFill>
                  <a:srgbClr val="FFFFFF"/>
                </a:solidFill>
              </a:rPr>
              <a:t>Immune System Part I: </a:t>
            </a:r>
          </a:p>
          <a:p>
            <a:pPr algn="ctr" eaLnBrk="1" hangingPunct="1">
              <a:lnSpc>
                <a:spcPct val="70000"/>
              </a:lnSpc>
              <a:spcBef>
                <a:spcPct val="50000"/>
              </a:spcBef>
              <a:defRPr/>
            </a:pPr>
            <a:r>
              <a:rPr lang="en-US" sz="2800" b="1" dirty="0" smtClean="0">
                <a:solidFill>
                  <a:srgbClr val="FFFFFF"/>
                </a:solidFill>
              </a:rPr>
              <a:t> The Evolution of the Immune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dirty="0" smtClean="0">
              <a:latin typeface="Arial" charset="0"/>
              <a:ea typeface="ヒラギノ角ゴ Pro W3" charset="0"/>
              <a:cs typeface="ヒラギノ角ゴ Pro W3" charset="0"/>
            </a:endParaRPr>
          </a:p>
        </p:txBody>
      </p:sp>
      <p:sp>
        <p:nvSpPr>
          <p:cNvPr id="16387"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dirty="0" smtClean="0">
              <a:latin typeface="Arial" charset="0"/>
              <a:ea typeface="ヒラギノ角ゴ Pro W3" charset="0"/>
              <a:cs typeface="ヒラギノ角ゴ Pro W3" charset="0"/>
            </a:endParaRPr>
          </a:p>
        </p:txBody>
      </p:sp>
      <p:sp>
        <p:nvSpPr>
          <p:cNvPr id="16388"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6389"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6390"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6391"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32775" name="TextBox 1"/>
          <p:cNvSpPr txBox="1">
            <a:spLocks noChangeArrowheads="1"/>
          </p:cNvSpPr>
          <p:nvPr/>
        </p:nvSpPr>
        <p:spPr bwMode="auto">
          <a:xfrm>
            <a:off x="457200" y="1524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400" dirty="0">
                <a:solidFill>
                  <a:schemeClr val="bg1"/>
                </a:solidFill>
                <a:latin typeface="Calibri" pitchFamily="34" charset="0"/>
              </a:rPr>
              <a:t>Plant Defenses Against Herbivory</a:t>
            </a:r>
          </a:p>
        </p:txBody>
      </p:sp>
      <p:pic>
        <p:nvPicPr>
          <p:cNvPr id="16393" name="Picture 2" descr="PoL-Table-2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724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lnSpc>
                <a:spcPct val="90000"/>
              </a:lnSpc>
            </a:pPr>
            <a:endParaRPr lang="en-US" sz="2200" b="1">
              <a:latin typeface="Arial" pitchFamily="34" charset="0"/>
              <a:ea typeface="ヒラギノ角ゴ Pro W3"/>
              <a:cs typeface="ヒラギノ角ゴ Pro W3"/>
            </a:endParaRPr>
          </a:p>
        </p:txBody>
      </p:sp>
      <p:sp>
        <p:nvSpPr>
          <p:cNvPr id="16387"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lnSpc>
                <a:spcPct val="90000"/>
              </a:lnSpc>
            </a:pPr>
            <a:endParaRPr lang="en-US" sz="2200" b="1">
              <a:latin typeface="Arial" pitchFamily="34" charset="0"/>
              <a:ea typeface="ヒラギノ角ゴ Pro W3"/>
              <a:cs typeface="ヒラギノ角ゴ Pro W3"/>
            </a:endParaRPr>
          </a:p>
        </p:txBody>
      </p:sp>
      <p:sp>
        <p:nvSpPr>
          <p:cNvPr id="16388"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TextBox 1"/>
          <p:cNvSpPr txBox="1">
            <a:spLocks noChangeArrowheads="1"/>
          </p:cNvSpPr>
          <p:nvPr/>
        </p:nvSpPr>
        <p:spPr bwMode="auto">
          <a:xfrm>
            <a:off x="457200" y="1524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4400">
                <a:solidFill>
                  <a:schemeClr val="bg1"/>
                </a:solidFill>
                <a:latin typeface="Calibri" pitchFamily="34" charset="0"/>
                <a:cs typeface="Calibri" pitchFamily="34" charset="0"/>
              </a:rPr>
              <a:t>Plant Defenses Against Herbivory</a:t>
            </a:r>
          </a:p>
        </p:txBody>
      </p:sp>
      <p:pic>
        <p:nvPicPr>
          <p:cNvPr id="16393" name="Picture 2" descr="PoL-Table-2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724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576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7411"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7412"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7413"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7414"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7415"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4823" name="TextBox 1"/>
          <p:cNvSpPr txBox="1">
            <a:spLocks noChangeArrowheads="1"/>
          </p:cNvSpPr>
          <p:nvPr/>
        </p:nvSpPr>
        <p:spPr bwMode="auto">
          <a:xfrm>
            <a:off x="457200" y="1524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000">
                <a:solidFill>
                  <a:schemeClr val="bg1"/>
                </a:solidFill>
                <a:latin typeface="Calibri" pitchFamily="34" charset="0"/>
              </a:rPr>
              <a:t>Coevolution of Herbivores and Plants</a:t>
            </a:r>
          </a:p>
        </p:txBody>
      </p:sp>
      <p:sp>
        <p:nvSpPr>
          <p:cNvPr id="34824" name="Text Box 9"/>
          <p:cNvSpPr txBox="1">
            <a:spLocks noChangeArrowheads="1"/>
          </p:cNvSpPr>
          <p:nvPr/>
        </p:nvSpPr>
        <p:spPr bwMode="auto">
          <a:xfrm>
            <a:off x="457200" y="1117600"/>
            <a:ext cx="86868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2800"/>
              <a:t>Certain herbivores and plants have coevolved with one another.</a:t>
            </a: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81200"/>
            <a:ext cx="41910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33400" y="5029200"/>
            <a:ext cx="8458200" cy="1662113"/>
          </a:xfrm>
          <a:prstGeom prst="rect">
            <a:avLst/>
          </a:prstGeom>
          <a:noFill/>
        </p:spPr>
        <p:txBody>
          <a:bodyPr>
            <a:spAutoFit/>
          </a:bodyPr>
          <a:lstStyle/>
          <a:p>
            <a:pPr marL="457200" indent="-457200">
              <a:buFont typeface="Arial"/>
              <a:buChar char="•"/>
              <a:defRPr/>
            </a:pPr>
            <a:r>
              <a:rPr lang="en-US" sz="2800" dirty="0">
                <a:latin typeface="Times New Roman" charset="0"/>
                <a:ea typeface="ＭＳ Ｐゴシック" charset="0"/>
              </a:rPr>
              <a:t>This butterfly can breakdown the secondary metabolite produced by the passion vine and use </a:t>
            </a:r>
            <a:r>
              <a:rPr lang="en-US" sz="2800" dirty="0" smtClean="0">
                <a:latin typeface="Times New Roman" charset="0"/>
                <a:ea typeface="ＭＳ Ｐゴシック" charset="0"/>
              </a:rPr>
              <a:t>a nitrogen </a:t>
            </a:r>
            <a:r>
              <a:rPr lang="en-US" sz="2800" dirty="0">
                <a:latin typeface="Times New Roman" charset="0"/>
                <a:ea typeface="ＭＳ Ｐゴシック" charset="0"/>
              </a:rPr>
              <a:t>by-product in protein metabolism. </a:t>
            </a:r>
          </a:p>
          <a:p>
            <a:pPr>
              <a:defRPr/>
            </a:pPr>
            <a:endParaRPr lang="en-US" dirty="0">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9459"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9460"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9461"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9462"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9463"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8919" name="TextBox 1"/>
          <p:cNvSpPr txBox="1">
            <a:spLocks noChangeArrowheads="1"/>
          </p:cNvSpPr>
          <p:nvPr/>
        </p:nvSpPr>
        <p:spPr bwMode="auto">
          <a:xfrm>
            <a:off x="152400" y="20638"/>
            <a:ext cx="899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800">
                <a:solidFill>
                  <a:schemeClr val="bg1"/>
                </a:solidFill>
                <a:latin typeface="Calibri" pitchFamily="34" charset="0"/>
              </a:rPr>
              <a:t>Systemic Acquired Resistance</a:t>
            </a:r>
          </a:p>
        </p:txBody>
      </p:sp>
      <p:pic>
        <p:nvPicPr>
          <p:cNvPr id="19465"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150938"/>
            <a:ext cx="5140325" cy="4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21" name="Text Box 9"/>
          <p:cNvSpPr txBox="1">
            <a:spLocks noChangeArrowheads="1"/>
          </p:cNvSpPr>
          <p:nvPr/>
        </p:nvSpPr>
        <p:spPr bwMode="auto">
          <a:xfrm>
            <a:off x="5121275" y="1117600"/>
            <a:ext cx="4022725" cy="50475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2800" dirty="0" smtClean="0"/>
              <a:t>Methyl salicylate </a:t>
            </a:r>
            <a:r>
              <a:rPr lang="en-US" sz="2800" dirty="0"/>
              <a:t>from the HR is spread to rest of the plant.</a:t>
            </a:r>
          </a:p>
          <a:p>
            <a:pPr eaLnBrk="1" hangingPunct="1">
              <a:spcBef>
                <a:spcPct val="50000"/>
              </a:spcBef>
              <a:buFont typeface="Arial" pitchFamily="34" charset="0"/>
              <a:buChar char="•"/>
            </a:pPr>
            <a:r>
              <a:rPr lang="en-US" sz="2800" dirty="0"/>
              <a:t>Once converted to salicylic acid, a transduction pathway is activated causing  </a:t>
            </a:r>
            <a:r>
              <a:rPr lang="en-US" sz="2800" i="1" dirty="0"/>
              <a:t>systemic acquired resistance </a:t>
            </a:r>
            <a:r>
              <a:rPr lang="en-US" sz="2800" dirty="0"/>
              <a:t>(</a:t>
            </a:r>
            <a:r>
              <a:rPr lang="en-US" sz="2800" b="1" dirty="0"/>
              <a:t>SAR)</a:t>
            </a:r>
            <a:r>
              <a:rPr lang="en-US" sz="2800" dirty="0"/>
              <a:t> for the entire plant that lasts for several days.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20483" name="Text Box 5"/>
          <p:cNvSpPr txBox="1">
            <a:spLocks noChangeArrowheads="1"/>
          </p:cNvSpPr>
          <p:nvPr/>
        </p:nvSpPr>
        <p:spPr bwMode="auto">
          <a:xfrm>
            <a:off x="7696200" y="4433888"/>
            <a:ext cx="10556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20484"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485"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486"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487"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40967" name="TextBox 1"/>
          <p:cNvSpPr txBox="1">
            <a:spLocks noChangeArrowheads="1"/>
          </p:cNvSpPr>
          <p:nvPr/>
        </p:nvSpPr>
        <p:spPr bwMode="auto">
          <a:xfrm>
            <a:off x="179388" y="5715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3600">
                <a:solidFill>
                  <a:schemeClr val="bg1"/>
                </a:solidFill>
                <a:latin typeface="Calibri" pitchFamily="34" charset="0"/>
              </a:rPr>
              <a:t>Immunity and Invertebrates -- Physical Barriers</a:t>
            </a:r>
          </a:p>
        </p:txBody>
      </p:sp>
      <p:sp>
        <p:nvSpPr>
          <p:cNvPr id="40968" name="Text Box 9"/>
          <p:cNvSpPr txBox="1">
            <a:spLocks noChangeArrowheads="1"/>
          </p:cNvSpPr>
          <p:nvPr/>
        </p:nvSpPr>
        <p:spPr bwMode="auto">
          <a:xfrm>
            <a:off x="533400" y="1117600"/>
            <a:ext cx="8610600" cy="289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indent="0" eaLnBrk="1" hangingPunct="1">
              <a:spcBef>
                <a:spcPct val="50000"/>
              </a:spcBef>
            </a:pPr>
            <a:r>
              <a:rPr lang="en-US" sz="2800" dirty="0"/>
              <a:t>Examples of innate immunity in </a:t>
            </a:r>
            <a:r>
              <a:rPr lang="en-US" sz="2800" i="1" dirty="0" smtClean="0"/>
              <a:t>Drosophila</a:t>
            </a:r>
            <a:r>
              <a:rPr lang="en-US" sz="2800" dirty="0" smtClean="0"/>
              <a:t>:</a:t>
            </a:r>
            <a:endParaRPr lang="en-US" sz="2800" i="1" dirty="0"/>
          </a:p>
          <a:p>
            <a:pPr eaLnBrk="1" hangingPunct="1">
              <a:spcBef>
                <a:spcPct val="50000"/>
              </a:spcBef>
              <a:buFont typeface="Arial" pitchFamily="34" charset="0"/>
              <a:buChar char="•"/>
            </a:pPr>
            <a:r>
              <a:rPr lang="en-US" sz="2800" dirty="0"/>
              <a:t>First line of defense is the exoskeleton made of chitin. </a:t>
            </a:r>
            <a:endParaRPr lang="en-US" sz="2800" dirty="0" smtClean="0"/>
          </a:p>
          <a:p>
            <a:pPr eaLnBrk="1" hangingPunct="1">
              <a:spcBef>
                <a:spcPct val="50000"/>
              </a:spcBef>
              <a:buFont typeface="Arial" pitchFamily="34" charset="0"/>
              <a:buChar char="•"/>
            </a:pPr>
            <a:r>
              <a:rPr lang="en-US" sz="2800" dirty="0" smtClean="0"/>
              <a:t>Chitin </a:t>
            </a:r>
            <a:r>
              <a:rPr lang="en-US" sz="2800" dirty="0"/>
              <a:t>also lines the digestive tract.  </a:t>
            </a:r>
          </a:p>
          <a:p>
            <a:pPr eaLnBrk="1" hangingPunct="1">
              <a:spcBef>
                <a:spcPct val="50000"/>
              </a:spcBef>
              <a:buFont typeface="Arial" pitchFamily="34" charset="0"/>
              <a:buChar char="•"/>
            </a:pPr>
            <a:r>
              <a:rPr lang="en-US" sz="2800" dirty="0" smtClean="0"/>
              <a:t>The enzyme </a:t>
            </a:r>
            <a:r>
              <a:rPr lang="en-US" sz="2800" i="1" dirty="0"/>
              <a:t>lysozyme</a:t>
            </a:r>
            <a:r>
              <a:rPr lang="en-US" sz="2800" dirty="0"/>
              <a:t> found in the gut breaks down the cell walls of bacteria. </a:t>
            </a:r>
          </a:p>
        </p:txBody>
      </p:sp>
      <p:pic>
        <p:nvPicPr>
          <p:cNvPr id="2049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4023199"/>
            <a:ext cx="50196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55575" y="5029200"/>
            <a:ext cx="9874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5123" name="Text Box 6"/>
          <p:cNvSpPr txBox="1">
            <a:spLocks noChangeArrowheads="1"/>
          </p:cNvSpPr>
          <p:nvPr/>
        </p:nvSpPr>
        <p:spPr bwMode="auto">
          <a:xfrm>
            <a:off x="381000" y="838200"/>
            <a:ext cx="4794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10243" name="Rectangle 1"/>
          <p:cNvSpPr>
            <a:spLocks noChangeArrowheads="1"/>
          </p:cNvSpPr>
          <p:nvPr/>
        </p:nvSpPr>
        <p:spPr bwMode="auto">
          <a:xfrm>
            <a:off x="381000" y="44450"/>
            <a:ext cx="840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dirty="0">
                <a:solidFill>
                  <a:schemeClr val="bg1"/>
                </a:solidFill>
                <a:latin typeface="Calibri" pitchFamily="34" charset="0"/>
              </a:rPr>
              <a:t>Immune System and Innate Immunity</a:t>
            </a:r>
          </a:p>
        </p:txBody>
      </p:sp>
      <p:sp>
        <p:nvSpPr>
          <p:cNvPr id="10244" name="TextBox 2"/>
          <p:cNvSpPr txBox="1">
            <a:spLocks noChangeArrowheads="1"/>
          </p:cNvSpPr>
          <p:nvPr/>
        </p:nvSpPr>
        <p:spPr bwMode="auto">
          <a:xfrm>
            <a:off x="5530850" y="1219200"/>
            <a:ext cx="346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sp>
        <p:nvSpPr>
          <p:cNvPr id="10245" name="Text Box 7"/>
          <p:cNvSpPr txBox="1">
            <a:spLocks noChangeArrowheads="1"/>
          </p:cNvSpPr>
          <p:nvPr/>
        </p:nvSpPr>
        <p:spPr bwMode="auto">
          <a:xfrm>
            <a:off x="3434021" y="1132196"/>
            <a:ext cx="5673585" cy="50475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6538" indent="-2365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2300" dirty="0"/>
              <a:t>The human body has over 100 trillion bacteria living </a:t>
            </a:r>
            <a:r>
              <a:rPr lang="en-US" sz="2300" i="1" dirty="0"/>
              <a:t>on</a:t>
            </a:r>
            <a:r>
              <a:rPr lang="en-US" sz="2300" dirty="0"/>
              <a:t> </a:t>
            </a:r>
            <a:r>
              <a:rPr lang="en-US" sz="2300" dirty="0" smtClean="0"/>
              <a:t>it or </a:t>
            </a:r>
            <a:r>
              <a:rPr lang="en-US" sz="2300" i="1" dirty="0" smtClean="0"/>
              <a:t>within</a:t>
            </a:r>
            <a:r>
              <a:rPr lang="en-US" sz="2300" dirty="0" smtClean="0"/>
              <a:t> </a:t>
            </a:r>
            <a:r>
              <a:rPr lang="en-US" sz="2300" dirty="0"/>
              <a:t>it.</a:t>
            </a:r>
          </a:p>
          <a:p>
            <a:pPr eaLnBrk="1" hangingPunct="1">
              <a:spcBef>
                <a:spcPct val="50000"/>
              </a:spcBef>
              <a:buFont typeface="Arial" pitchFamily="34" charset="0"/>
              <a:buChar char="•"/>
            </a:pPr>
            <a:r>
              <a:rPr lang="en-US" sz="2300" dirty="0"/>
              <a:t>An immune system protects an organism from pathogens and other foreign material.</a:t>
            </a:r>
          </a:p>
          <a:p>
            <a:pPr eaLnBrk="1" hangingPunct="1">
              <a:spcBef>
                <a:spcPct val="50000"/>
              </a:spcBef>
              <a:buFont typeface="Arial" pitchFamily="34" charset="0"/>
              <a:buChar char="•"/>
            </a:pPr>
            <a:r>
              <a:rPr lang="en-US" sz="2300" dirty="0"/>
              <a:t>The</a:t>
            </a:r>
            <a:r>
              <a:rPr lang="en-US" sz="2300" b="1" dirty="0"/>
              <a:t> innate immune system</a:t>
            </a:r>
            <a:r>
              <a:rPr lang="en-US" sz="2300" dirty="0"/>
              <a:t> provides the first line of defense by</a:t>
            </a:r>
          </a:p>
          <a:p>
            <a:pPr lvl="1" eaLnBrk="1" hangingPunct="1">
              <a:spcBef>
                <a:spcPct val="50000"/>
              </a:spcBef>
              <a:buFont typeface="Arial" pitchFamily="34" charset="0"/>
              <a:buChar char="•"/>
            </a:pPr>
            <a:r>
              <a:rPr lang="en-US" sz="2300" dirty="0"/>
              <a:t>activating a small variety of immune cells to produce molecules that stop the invading pathogens and its </a:t>
            </a:r>
            <a:r>
              <a:rPr lang="en-US" sz="2300" dirty="0" smtClean="0"/>
              <a:t>resulting disease</a:t>
            </a:r>
            <a:endParaRPr lang="en-US" sz="2300" dirty="0"/>
          </a:p>
          <a:p>
            <a:pPr lvl="1" eaLnBrk="1" hangingPunct="1">
              <a:spcBef>
                <a:spcPct val="50000"/>
              </a:spcBef>
              <a:buFont typeface="Arial" pitchFamily="34" charset="0"/>
              <a:buChar char="•"/>
            </a:pPr>
            <a:r>
              <a:rPr lang="en-US" sz="2300" dirty="0"/>
              <a:t>providing physical barriers to stop </a:t>
            </a:r>
            <a:r>
              <a:rPr lang="en-US" sz="2300" dirty="0" smtClean="0"/>
              <a:t>a pathogen </a:t>
            </a:r>
            <a:endParaRPr lang="en-US" sz="2300" dirty="0"/>
          </a:p>
        </p:txBody>
      </p:sp>
      <p:pic>
        <p:nvPicPr>
          <p:cNvPr id="51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1"/>
            <a:ext cx="297682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55575" y="5029200"/>
            <a:ext cx="9874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6147" name="Text Box 6"/>
          <p:cNvSpPr txBox="1">
            <a:spLocks noChangeArrowheads="1"/>
          </p:cNvSpPr>
          <p:nvPr/>
        </p:nvSpPr>
        <p:spPr bwMode="auto">
          <a:xfrm>
            <a:off x="381000" y="838200"/>
            <a:ext cx="4794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12291" name="Rectangle 1"/>
          <p:cNvSpPr>
            <a:spLocks noChangeArrowheads="1"/>
          </p:cNvSpPr>
          <p:nvPr/>
        </p:nvSpPr>
        <p:spPr bwMode="auto">
          <a:xfrm>
            <a:off x="381000" y="44450"/>
            <a:ext cx="840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dirty="0">
                <a:solidFill>
                  <a:schemeClr val="bg1"/>
                </a:solidFill>
                <a:latin typeface="Calibri" pitchFamily="34" charset="0"/>
              </a:rPr>
              <a:t>Adaptive Immune System</a:t>
            </a:r>
          </a:p>
        </p:txBody>
      </p:sp>
      <p:sp>
        <p:nvSpPr>
          <p:cNvPr id="12292" name="TextBox 2"/>
          <p:cNvSpPr txBox="1">
            <a:spLocks noChangeArrowheads="1"/>
          </p:cNvSpPr>
          <p:nvPr/>
        </p:nvSpPr>
        <p:spPr bwMode="auto">
          <a:xfrm>
            <a:off x="5530850" y="1219200"/>
            <a:ext cx="346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sp>
        <p:nvSpPr>
          <p:cNvPr id="12293" name="Text Box 7"/>
          <p:cNvSpPr txBox="1">
            <a:spLocks noChangeArrowheads="1"/>
          </p:cNvSpPr>
          <p:nvPr/>
        </p:nvSpPr>
        <p:spPr bwMode="auto">
          <a:xfrm>
            <a:off x="522122" y="1104900"/>
            <a:ext cx="5029200" cy="54476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dirty="0"/>
              <a:t>The innate immune system is immediate and utilized by many multicellular organisms.</a:t>
            </a:r>
          </a:p>
          <a:p>
            <a:pPr eaLnBrk="1" hangingPunct="1">
              <a:spcBef>
                <a:spcPct val="50000"/>
              </a:spcBef>
              <a:buFont typeface="Arial" pitchFamily="34" charset="0"/>
              <a:buChar char="•"/>
            </a:pPr>
            <a:r>
              <a:rPr lang="en-US" dirty="0"/>
              <a:t>In contrast, an </a:t>
            </a:r>
            <a:r>
              <a:rPr lang="en-US" b="1" dirty="0"/>
              <a:t>adaptive immune system</a:t>
            </a:r>
            <a:r>
              <a:rPr lang="en-US" dirty="0"/>
              <a:t> produces antibodies specific to a pathogen or foreign particle after the pathogen activates B- and T-lymphocytes. </a:t>
            </a:r>
          </a:p>
          <a:p>
            <a:pPr eaLnBrk="1" hangingPunct="1">
              <a:spcBef>
                <a:spcPct val="50000"/>
              </a:spcBef>
              <a:buFont typeface="Arial" pitchFamily="34" charset="0"/>
              <a:buChar char="•"/>
            </a:pPr>
            <a:r>
              <a:rPr lang="en-US" dirty="0" smtClean="0"/>
              <a:t>The adaptive </a:t>
            </a:r>
            <a:r>
              <a:rPr lang="en-US" dirty="0"/>
              <a:t>immune response is slower than </a:t>
            </a:r>
            <a:r>
              <a:rPr lang="en-US" dirty="0" smtClean="0"/>
              <a:t>the innate </a:t>
            </a:r>
            <a:r>
              <a:rPr lang="en-US" dirty="0"/>
              <a:t>immune response and </a:t>
            </a:r>
            <a:r>
              <a:rPr lang="en-US" dirty="0" smtClean="0"/>
              <a:t>it may </a:t>
            </a:r>
            <a:r>
              <a:rPr lang="en-US" dirty="0"/>
              <a:t>take days to </a:t>
            </a:r>
            <a:r>
              <a:rPr lang="en-US" dirty="0" smtClean="0"/>
              <a:t>become </a:t>
            </a:r>
            <a:r>
              <a:rPr lang="en-US" dirty="0"/>
              <a:t>effective. </a:t>
            </a:r>
          </a:p>
          <a:p>
            <a:pPr eaLnBrk="1" hangingPunct="1">
              <a:spcBef>
                <a:spcPct val="50000"/>
              </a:spcBef>
              <a:buFont typeface="Arial" pitchFamily="34" charset="0"/>
              <a:buChar char="•"/>
            </a:pPr>
            <a:r>
              <a:rPr lang="en-US" dirty="0" smtClean="0"/>
              <a:t>Present </a:t>
            </a:r>
            <a:r>
              <a:rPr lang="en-US" dirty="0"/>
              <a:t>only in jawed </a:t>
            </a:r>
            <a:r>
              <a:rPr lang="en-US" dirty="0" smtClean="0"/>
              <a:t>vertebrates </a:t>
            </a:r>
            <a:endParaRPr lang="en-US" dirty="0"/>
          </a:p>
        </p:txBody>
      </p:sp>
      <p:pic>
        <p:nvPicPr>
          <p:cNvPr id="61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336925" cy="32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55575" y="5029200"/>
            <a:ext cx="9874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7171" name="Text Box 6"/>
          <p:cNvSpPr txBox="1">
            <a:spLocks noChangeArrowheads="1"/>
          </p:cNvSpPr>
          <p:nvPr/>
        </p:nvSpPr>
        <p:spPr bwMode="auto">
          <a:xfrm>
            <a:off x="381000" y="838200"/>
            <a:ext cx="4794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14339" name="Rectangle 1"/>
          <p:cNvSpPr>
            <a:spLocks noChangeArrowheads="1"/>
          </p:cNvSpPr>
          <p:nvPr/>
        </p:nvSpPr>
        <p:spPr bwMode="auto">
          <a:xfrm>
            <a:off x="381000" y="44450"/>
            <a:ext cx="840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dirty="0">
                <a:solidFill>
                  <a:schemeClr val="bg1"/>
                </a:solidFill>
                <a:latin typeface="Calibri" pitchFamily="34" charset="0"/>
              </a:rPr>
              <a:t>Homeostasis and the Immune System</a:t>
            </a:r>
          </a:p>
        </p:txBody>
      </p:sp>
      <p:sp>
        <p:nvSpPr>
          <p:cNvPr id="14340" name="TextBox 2"/>
          <p:cNvSpPr txBox="1">
            <a:spLocks noChangeArrowheads="1"/>
          </p:cNvSpPr>
          <p:nvPr/>
        </p:nvSpPr>
        <p:spPr bwMode="auto">
          <a:xfrm>
            <a:off x="5530850" y="1219200"/>
            <a:ext cx="346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sp>
        <p:nvSpPr>
          <p:cNvPr id="6150" name="Text Box 7"/>
          <p:cNvSpPr txBox="1">
            <a:spLocks noChangeArrowheads="1"/>
          </p:cNvSpPr>
          <p:nvPr/>
        </p:nvSpPr>
        <p:spPr bwMode="auto">
          <a:xfrm>
            <a:off x="4724400" y="1219200"/>
            <a:ext cx="4419600" cy="4894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marL="342900" indent="-342900" eaLnBrk="1" hangingPunct="1">
              <a:spcBef>
                <a:spcPct val="50000"/>
              </a:spcBef>
              <a:buFont typeface="Arial"/>
              <a:buChar char="•"/>
              <a:defRPr/>
            </a:pPr>
            <a:r>
              <a:rPr lang="en-US" sz="2400" dirty="0" smtClean="0"/>
              <a:t>Pathogens invade organisms because they are seeking:</a:t>
            </a:r>
          </a:p>
          <a:p>
            <a:pPr marL="1028700" lvl="2" indent="-342900" eaLnBrk="1" hangingPunct="1">
              <a:spcBef>
                <a:spcPct val="50000"/>
              </a:spcBef>
              <a:buFont typeface="Lucida Grande"/>
              <a:buChar char="-"/>
              <a:defRPr/>
            </a:pPr>
            <a:r>
              <a:rPr lang="en-US" sz="2400" dirty="0"/>
              <a:t>a</a:t>
            </a:r>
            <a:r>
              <a:rPr lang="en-US" sz="2400" dirty="0" smtClean="0"/>
              <a:t> source of food or water</a:t>
            </a:r>
          </a:p>
          <a:p>
            <a:pPr marL="1028700" lvl="2" indent="-342900" eaLnBrk="1" hangingPunct="1">
              <a:spcBef>
                <a:spcPct val="50000"/>
              </a:spcBef>
              <a:buFont typeface="Lucida Grande"/>
              <a:buChar char="-"/>
              <a:defRPr/>
            </a:pPr>
            <a:r>
              <a:rPr lang="en-US" sz="2400" dirty="0"/>
              <a:t>p</a:t>
            </a:r>
            <a:r>
              <a:rPr lang="en-US" sz="2400" dirty="0" smtClean="0"/>
              <a:t>rotection</a:t>
            </a:r>
          </a:p>
          <a:p>
            <a:pPr marL="1028700" lvl="2" indent="-342900" eaLnBrk="1" hangingPunct="1">
              <a:spcBef>
                <a:spcPct val="50000"/>
              </a:spcBef>
              <a:buFont typeface="Lucida Grande"/>
              <a:buChar char="-"/>
              <a:defRPr/>
            </a:pPr>
            <a:r>
              <a:rPr lang="en-US" sz="2400" dirty="0"/>
              <a:t>a</a:t>
            </a:r>
            <a:r>
              <a:rPr lang="en-US" sz="2400" dirty="0" smtClean="0"/>
              <a:t> place for reproduction</a:t>
            </a:r>
          </a:p>
          <a:p>
            <a:pPr marL="0" indent="0" eaLnBrk="1" hangingPunct="1">
              <a:spcBef>
                <a:spcPct val="50000"/>
              </a:spcBef>
              <a:defRPr/>
            </a:pPr>
            <a:endParaRPr lang="en-US" sz="2400" dirty="0" smtClean="0"/>
          </a:p>
          <a:p>
            <a:pPr marL="342900" indent="-342900">
              <a:buFont typeface="Arial"/>
              <a:buChar char="•"/>
              <a:defRPr/>
            </a:pPr>
            <a:r>
              <a:rPr lang="en-US" sz="2400" dirty="0" smtClean="0"/>
              <a:t>Defense </a:t>
            </a:r>
            <a:r>
              <a:rPr lang="en-US" sz="2400" dirty="0"/>
              <a:t>mechanisms evolved to rid the </a:t>
            </a:r>
            <a:r>
              <a:rPr lang="en-US" sz="2400" dirty="0" smtClean="0"/>
              <a:t>organism of pathogens </a:t>
            </a:r>
            <a:r>
              <a:rPr lang="en-US" sz="2400" dirty="0"/>
              <a:t>and return the </a:t>
            </a:r>
            <a:r>
              <a:rPr lang="en-US" sz="2400" dirty="0" smtClean="0"/>
              <a:t>organism </a:t>
            </a:r>
            <a:r>
              <a:rPr lang="en-US" sz="2400" dirty="0"/>
              <a:t>back to its original state.</a:t>
            </a:r>
          </a:p>
        </p:txBody>
      </p:sp>
      <p:pic>
        <p:nvPicPr>
          <p:cNvPr id="717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925888"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155575" y="5029200"/>
            <a:ext cx="98742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8195" name="Text Box 6"/>
          <p:cNvSpPr txBox="1">
            <a:spLocks noChangeArrowheads="1"/>
          </p:cNvSpPr>
          <p:nvPr/>
        </p:nvSpPr>
        <p:spPr bwMode="auto">
          <a:xfrm>
            <a:off x="381000" y="838200"/>
            <a:ext cx="4794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defRPr/>
            </a:pPr>
            <a:endParaRPr lang="en-US" b="1" dirty="0" smtClean="0">
              <a:latin typeface="Arial" charset="0"/>
              <a:ea typeface="ヒラギノ角ゴ Pro W3" charset="0"/>
              <a:cs typeface="ヒラギノ角ゴ Pro W3" charset="0"/>
            </a:endParaRPr>
          </a:p>
        </p:txBody>
      </p:sp>
      <p:sp>
        <p:nvSpPr>
          <p:cNvPr id="16387" name="Rectangle 1"/>
          <p:cNvSpPr>
            <a:spLocks noChangeArrowheads="1"/>
          </p:cNvSpPr>
          <p:nvPr/>
        </p:nvSpPr>
        <p:spPr bwMode="auto">
          <a:xfrm>
            <a:off x="381000" y="44450"/>
            <a:ext cx="840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dirty="0">
                <a:solidFill>
                  <a:schemeClr val="bg1"/>
                </a:solidFill>
                <a:latin typeface="Calibri" pitchFamily="34" charset="0"/>
              </a:rPr>
              <a:t>Evolution of the Immune System</a:t>
            </a:r>
            <a:endParaRPr lang="en-US" sz="3600" dirty="0">
              <a:latin typeface="Calibri" pitchFamily="34" charset="0"/>
            </a:endParaRPr>
          </a:p>
        </p:txBody>
      </p:sp>
      <p:sp>
        <p:nvSpPr>
          <p:cNvPr id="16388" name="TextBox 2"/>
          <p:cNvSpPr txBox="1">
            <a:spLocks noChangeArrowheads="1"/>
          </p:cNvSpPr>
          <p:nvPr/>
        </p:nvSpPr>
        <p:spPr bwMode="auto">
          <a:xfrm>
            <a:off x="5530850" y="1219200"/>
            <a:ext cx="346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2800" dirty="0">
              <a:latin typeface="Calibri" pitchFamily="34" charset="0"/>
            </a:endParaRPr>
          </a:p>
        </p:txBody>
      </p:sp>
      <p:pic>
        <p:nvPicPr>
          <p:cNvPr id="81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3559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90" name="Text Box 7"/>
          <p:cNvSpPr txBox="1">
            <a:spLocks noChangeArrowheads="1"/>
          </p:cNvSpPr>
          <p:nvPr/>
        </p:nvSpPr>
        <p:spPr bwMode="auto">
          <a:xfrm>
            <a:off x="457200" y="1295400"/>
            <a:ext cx="5029200" cy="526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2800" dirty="0"/>
              <a:t>Ancestral amoebas performed phagocytosis to obtain food.</a:t>
            </a:r>
          </a:p>
          <a:p>
            <a:pPr eaLnBrk="1" hangingPunct="1">
              <a:spcBef>
                <a:spcPct val="50000"/>
              </a:spcBef>
              <a:buFont typeface="Arial" pitchFamily="34" charset="0"/>
              <a:buChar char="•"/>
            </a:pPr>
            <a:r>
              <a:rPr lang="en-US" sz="2800" dirty="0"/>
              <a:t>It would be advantageous for these ancestral amoeba to be able to distinguish between self and non-self when ingesting other cells.</a:t>
            </a:r>
          </a:p>
          <a:p>
            <a:pPr eaLnBrk="1" hangingPunct="1">
              <a:spcBef>
                <a:spcPct val="50000"/>
              </a:spcBef>
              <a:buFont typeface="Arial" pitchFamily="34" charset="0"/>
              <a:buChar char="•"/>
            </a:pPr>
            <a:r>
              <a:rPr lang="en-US" sz="2800" dirty="0"/>
              <a:t>The interaction between receptors and signature molecules could provide this distinction mechanism.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C37ED31-50DA-4D09-B949-15CBE9A9B01C}" type="slidenum">
              <a:rPr lang="en-US" sz="1200">
                <a:solidFill>
                  <a:srgbClr val="898989"/>
                </a:solidFill>
                <a:latin typeface="Calibri" pitchFamily="34" charset="0"/>
              </a:rPr>
              <a:pPr eaLnBrk="1" hangingPunct="1"/>
              <a:t>6</a:t>
            </a:fld>
            <a:endParaRPr lang="en-US" sz="1200" dirty="0">
              <a:solidFill>
                <a:srgbClr val="898989"/>
              </a:solidFill>
              <a:latin typeface="Calibri" pitchFamily="34" charset="0"/>
            </a:endParaRPr>
          </a:p>
        </p:txBody>
      </p:sp>
      <p:sp>
        <p:nvSpPr>
          <p:cNvPr id="18434" name="TextBox 2"/>
          <p:cNvSpPr txBox="1">
            <a:spLocks noChangeArrowheads="1"/>
          </p:cNvSpPr>
          <p:nvPr/>
        </p:nvSpPr>
        <p:spPr bwMode="auto">
          <a:xfrm>
            <a:off x="-38100" y="76200"/>
            <a:ext cx="9182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200" dirty="0">
                <a:solidFill>
                  <a:schemeClr val="bg1"/>
                </a:solidFill>
                <a:latin typeface="Calibri" pitchFamily="34" charset="0"/>
              </a:rPr>
              <a:t>General Cell Communication</a:t>
            </a:r>
          </a:p>
        </p:txBody>
      </p:sp>
      <p:sp>
        <p:nvSpPr>
          <p:cNvPr id="18435" name="TextBox 3"/>
          <p:cNvSpPr txBox="1">
            <a:spLocks noChangeArrowheads="1"/>
          </p:cNvSpPr>
          <p:nvPr/>
        </p:nvSpPr>
        <p:spPr bwMode="auto">
          <a:xfrm>
            <a:off x="3733800" y="5715000"/>
            <a:ext cx="15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sz="1800" dirty="0"/>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143000"/>
            <a:ext cx="8485187" cy="37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0" name="Text Box 7"/>
          <p:cNvSpPr txBox="1">
            <a:spLocks noChangeArrowheads="1"/>
          </p:cNvSpPr>
          <p:nvPr/>
        </p:nvSpPr>
        <p:spPr bwMode="auto">
          <a:xfrm>
            <a:off x="457200" y="4940300"/>
            <a:ext cx="86677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spcBef>
                <a:spcPct val="50000"/>
              </a:spcBef>
              <a:defRPr/>
            </a:pPr>
            <a:r>
              <a:rPr lang="en-US" sz="2800" dirty="0" smtClean="0"/>
              <a:t>Propose a cell communication mechanism that ancestral amoeba may have used to distinguish between foreign cells  </a:t>
            </a:r>
            <a:r>
              <a:rPr lang="en-US" sz="2800" dirty="0"/>
              <a:t> </a:t>
            </a:r>
            <a:r>
              <a:rPr lang="en-US" sz="2800" dirty="0" smtClean="0"/>
              <a:t>and other amoeba cells.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2291"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2292"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2293"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2294"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2295"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4583" name="TextBox 1"/>
          <p:cNvSpPr txBox="1">
            <a:spLocks noChangeArrowheads="1"/>
          </p:cNvSpPr>
          <p:nvPr/>
        </p:nvSpPr>
        <p:spPr bwMode="auto">
          <a:xfrm>
            <a:off x="457200" y="1524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400">
                <a:solidFill>
                  <a:schemeClr val="bg1"/>
                </a:solidFill>
                <a:latin typeface="Calibri" pitchFamily="34" charset="0"/>
              </a:rPr>
              <a:t>Plant Defenses</a:t>
            </a:r>
          </a:p>
        </p:txBody>
      </p:sp>
      <p:pic>
        <p:nvPicPr>
          <p:cNvPr id="245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943" y="1101926"/>
            <a:ext cx="48545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9"/>
          <p:cNvSpPr txBox="1">
            <a:spLocks noChangeArrowheads="1"/>
          </p:cNvSpPr>
          <p:nvPr/>
        </p:nvSpPr>
        <p:spPr bwMode="auto">
          <a:xfrm>
            <a:off x="4938713" y="2543175"/>
            <a:ext cx="4205287" cy="332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pPr>
            <a:r>
              <a:rPr lang="en-US" sz="2800" dirty="0"/>
              <a:t>Plants, like animals, must defend against pathogens and herbivores with: </a:t>
            </a:r>
          </a:p>
          <a:p>
            <a:pPr lvl="1" eaLnBrk="1" hangingPunct="1">
              <a:spcBef>
                <a:spcPct val="50000"/>
              </a:spcBef>
              <a:buFont typeface="Arial" pitchFamily="34" charset="0"/>
              <a:buChar char="•"/>
            </a:pPr>
            <a:r>
              <a:rPr lang="en-US" sz="2800" dirty="0"/>
              <a:t>physical barriers  </a:t>
            </a:r>
          </a:p>
          <a:p>
            <a:pPr lvl="1" eaLnBrk="1" hangingPunct="1">
              <a:spcBef>
                <a:spcPct val="50000"/>
              </a:spcBef>
              <a:buFont typeface="Arial" pitchFamily="34" charset="0"/>
              <a:buChar char="•"/>
            </a:pPr>
            <a:r>
              <a:rPr lang="en-US" sz="2800" dirty="0"/>
              <a:t>secondary metabolites</a:t>
            </a:r>
          </a:p>
          <a:p>
            <a:pPr lvl="1" eaLnBrk="1" hangingPunct="1">
              <a:spcBef>
                <a:spcPct val="50000"/>
              </a:spcBef>
              <a:buFont typeface="Arial" pitchFamily="34" charset="0"/>
              <a:buChar char="•"/>
            </a:pPr>
            <a:r>
              <a:rPr lang="en-US" sz="2800" dirty="0"/>
              <a:t>immune </a:t>
            </a:r>
            <a:r>
              <a:rPr lang="en-US" sz="2800" dirty="0" smtClean="0"/>
              <a:t>responses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3315"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lvl1pPr eaLnBrk="0" hangingPunct="0">
              <a:defRPr>
                <a:solidFill>
                  <a:schemeClr val="tx1"/>
                </a:solidFill>
                <a:latin typeface="Times New Roman" charset="0"/>
                <a:ea typeface="ＭＳ Ｐゴシック" charset="0"/>
                <a:cs typeface="ＭＳ Ｐゴシック" charset="0"/>
              </a:defRPr>
            </a:lvl1pPr>
            <a:lvl2pPr marL="742950" indent="-285750" eaLnBrk="0" hangingPunct="0">
              <a:defRPr>
                <a:solidFill>
                  <a:schemeClr val="tx1"/>
                </a:solidFill>
                <a:latin typeface="Times New Roman" charset="0"/>
                <a:ea typeface="ＭＳ Ｐゴシック" charset="0"/>
              </a:defRPr>
            </a:lvl2pPr>
            <a:lvl3pPr marL="1143000" indent="-228600" eaLnBrk="0" hangingPunct="0">
              <a:defRPr>
                <a:solidFill>
                  <a:schemeClr val="tx1"/>
                </a:solidFill>
                <a:latin typeface="Times New Roman" charset="0"/>
                <a:ea typeface="ＭＳ Ｐゴシック" charset="0"/>
              </a:defRPr>
            </a:lvl3pPr>
            <a:lvl4pPr marL="1600200" indent="-228600" eaLnBrk="0" hangingPunct="0">
              <a:defRPr>
                <a:solidFill>
                  <a:schemeClr val="tx1"/>
                </a:solidFill>
                <a:latin typeface="Times New Roman" charset="0"/>
                <a:ea typeface="ＭＳ Ｐゴシック" charset="0"/>
              </a:defRPr>
            </a:lvl4pPr>
            <a:lvl5pPr marL="2057400" indent="-228600" eaLnBrk="0" hangingPunct="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eaLnBrk="1" hangingPunct="1">
              <a:lnSpc>
                <a:spcPct val="90000"/>
              </a:lnSpc>
              <a:defRPr/>
            </a:pPr>
            <a:endParaRPr lang="en-US" sz="2200" b="1" smtClean="0">
              <a:latin typeface="Arial" charset="0"/>
              <a:ea typeface="ヒラギノ角ゴ Pro W3" charset="0"/>
              <a:cs typeface="ヒラギノ角ゴ Pro W3" charset="0"/>
            </a:endParaRPr>
          </a:p>
        </p:txBody>
      </p:sp>
      <p:sp>
        <p:nvSpPr>
          <p:cNvPr id="13316"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7"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8"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6631" name="TextBox 1"/>
          <p:cNvSpPr txBox="1">
            <a:spLocks noChangeArrowheads="1"/>
          </p:cNvSpPr>
          <p:nvPr/>
        </p:nvSpPr>
        <p:spPr bwMode="auto">
          <a:xfrm>
            <a:off x="457200" y="1524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4400">
                <a:solidFill>
                  <a:schemeClr val="bg1"/>
                </a:solidFill>
                <a:latin typeface="Calibri" pitchFamily="34" charset="0"/>
              </a:rPr>
              <a:t>Plants</a:t>
            </a:r>
            <a:r>
              <a:rPr lang="ja-JP" altLang="en-US" sz="4400">
                <a:solidFill>
                  <a:schemeClr val="bg1"/>
                </a:solidFill>
                <a:latin typeface="Calibri" pitchFamily="34" charset="0"/>
              </a:rPr>
              <a:t>’</a:t>
            </a:r>
            <a:r>
              <a:rPr lang="en-US" altLang="ja-JP" sz="4400">
                <a:solidFill>
                  <a:schemeClr val="bg1"/>
                </a:solidFill>
                <a:latin typeface="Calibri" pitchFamily="34" charset="0"/>
              </a:rPr>
              <a:t> Physical Defenses</a:t>
            </a:r>
            <a:endParaRPr lang="en-US" sz="4400">
              <a:solidFill>
                <a:schemeClr val="bg1"/>
              </a:solidFill>
              <a:latin typeface="Calibri" pitchFamily="34" charset="0"/>
            </a:endParaRPr>
          </a:p>
        </p:txBody>
      </p:sp>
      <p:sp>
        <p:nvSpPr>
          <p:cNvPr id="13322" name="Text Box 9"/>
          <p:cNvSpPr txBox="1">
            <a:spLocks noChangeArrowheads="1"/>
          </p:cNvSpPr>
          <p:nvPr/>
        </p:nvSpPr>
        <p:spPr bwMode="auto">
          <a:xfrm>
            <a:off x="3476625" y="1117600"/>
            <a:ext cx="5667375" cy="514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MS PGothic" pitchFamily="34" charset="-128"/>
              </a:defRPr>
            </a:lvl1pPr>
            <a:lvl2pPr marL="914400" indent="-45720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50000"/>
              </a:spcBef>
              <a:buFont typeface="Arial" pitchFamily="34" charset="0"/>
              <a:buChar char="•"/>
            </a:pPr>
            <a:r>
              <a:rPr lang="en-US" sz="2800" dirty="0"/>
              <a:t>Pathogens can </a:t>
            </a:r>
            <a:r>
              <a:rPr lang="en-US" sz="2800" dirty="0" smtClean="0"/>
              <a:t>invade plants</a:t>
            </a:r>
            <a:r>
              <a:rPr lang="en-US" sz="2800" dirty="0"/>
              <a:t>.  </a:t>
            </a:r>
          </a:p>
          <a:p>
            <a:pPr eaLnBrk="1" hangingPunct="1">
              <a:spcBef>
                <a:spcPct val="50000"/>
              </a:spcBef>
              <a:buFont typeface="Arial" pitchFamily="34" charset="0"/>
              <a:buChar char="•"/>
            </a:pPr>
            <a:r>
              <a:rPr lang="en-US" sz="2800" dirty="0"/>
              <a:t>Plants</a:t>
            </a:r>
            <a:r>
              <a:rPr lang="ja-JP" altLang="en-US" sz="2800" dirty="0"/>
              <a:t>’</a:t>
            </a:r>
            <a:r>
              <a:rPr lang="en-US" altLang="ja-JP" sz="2800" dirty="0"/>
              <a:t>physical defenses include:</a:t>
            </a:r>
          </a:p>
          <a:p>
            <a:pPr lvl="1" eaLnBrk="1" hangingPunct="1">
              <a:spcBef>
                <a:spcPct val="50000"/>
              </a:spcBef>
              <a:buFont typeface="Lucida Grande" charset="0"/>
              <a:buChar char="-"/>
            </a:pPr>
            <a:r>
              <a:rPr lang="en-US" sz="2800" dirty="0"/>
              <a:t>hairs that insects cannot </a:t>
            </a:r>
            <a:r>
              <a:rPr lang="en-US" sz="2800" dirty="0" smtClean="0"/>
              <a:t>penetrate</a:t>
            </a:r>
            <a:endParaRPr lang="en-US" sz="2800" dirty="0"/>
          </a:p>
          <a:p>
            <a:pPr lvl="1" eaLnBrk="1" hangingPunct="1">
              <a:spcBef>
                <a:spcPct val="50000"/>
              </a:spcBef>
              <a:buFont typeface="Lucida Grande" charset="0"/>
              <a:buChar char="-"/>
            </a:pPr>
            <a:r>
              <a:rPr lang="en-US" sz="2800" dirty="0"/>
              <a:t>thorns or spines that large herbivores </a:t>
            </a:r>
            <a:r>
              <a:rPr lang="en-US" sz="2800" dirty="0" smtClean="0"/>
              <a:t>avoid </a:t>
            </a:r>
            <a:endParaRPr lang="en-US" sz="2800" dirty="0"/>
          </a:p>
          <a:p>
            <a:pPr lvl="1" eaLnBrk="1" hangingPunct="1">
              <a:spcBef>
                <a:spcPct val="50000"/>
              </a:spcBef>
              <a:buFont typeface="Lucida Grande" charset="0"/>
              <a:buChar char="-"/>
            </a:pPr>
            <a:r>
              <a:rPr lang="en-US" sz="2800" dirty="0"/>
              <a:t>waxy cuticles that bacteria and fungi cannot </a:t>
            </a:r>
            <a:r>
              <a:rPr lang="en-US" sz="2800" dirty="0" smtClean="0"/>
              <a:t>penetrate</a:t>
            </a:r>
            <a:endParaRPr lang="en-US" sz="2800" dirty="0"/>
          </a:p>
          <a:p>
            <a:pPr eaLnBrk="1" hangingPunct="1">
              <a:spcBef>
                <a:spcPct val="50000"/>
              </a:spcBef>
            </a:pPr>
            <a:endParaRPr lang="en-US" sz="3200" dirty="0"/>
          </a:p>
        </p:txBody>
      </p:sp>
      <p:pic>
        <p:nvPicPr>
          <p:cNvPr id="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2400"/>
            <a:ext cx="28956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2871788"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696200" y="2590800"/>
            <a:ext cx="8699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lnSpc>
                <a:spcPct val="90000"/>
              </a:lnSpc>
            </a:pPr>
            <a:endParaRPr lang="en-US" sz="2200" b="1">
              <a:latin typeface="Arial" pitchFamily="34" charset="0"/>
              <a:ea typeface="ヒラギノ角ゴ Pro W3"/>
              <a:cs typeface="ヒラギノ角ゴ Pro W3"/>
            </a:endParaRPr>
          </a:p>
        </p:txBody>
      </p:sp>
      <p:sp>
        <p:nvSpPr>
          <p:cNvPr id="14339" name="Text Box 5"/>
          <p:cNvSpPr txBox="1">
            <a:spLocks noChangeArrowheads="1"/>
          </p:cNvSpPr>
          <p:nvPr/>
        </p:nvSpPr>
        <p:spPr bwMode="auto">
          <a:xfrm>
            <a:off x="7743825" y="4481513"/>
            <a:ext cx="105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lnSpc>
                <a:spcPct val="90000"/>
              </a:lnSpc>
            </a:pPr>
            <a:endParaRPr lang="en-US" sz="2200" b="1">
              <a:latin typeface="Arial" pitchFamily="34" charset="0"/>
              <a:ea typeface="ヒラギノ角ゴ Pro W3"/>
              <a:cs typeface="ヒラギノ角ゴ Pro W3"/>
            </a:endParaRPr>
          </a:p>
        </p:txBody>
      </p:sp>
      <p:sp>
        <p:nvSpPr>
          <p:cNvPr id="14340" name="Line 6"/>
          <p:cNvSpPr>
            <a:spLocks noChangeShapeType="1"/>
          </p:cNvSpPr>
          <p:nvPr/>
        </p:nvSpPr>
        <p:spPr bwMode="auto">
          <a:xfrm>
            <a:off x="6018213" y="1730375"/>
            <a:ext cx="1666875" cy="965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Line 7"/>
          <p:cNvSpPr>
            <a:spLocks noChangeShapeType="1"/>
          </p:cNvSpPr>
          <p:nvPr/>
        </p:nvSpPr>
        <p:spPr bwMode="auto">
          <a:xfrm>
            <a:off x="5424488" y="2208213"/>
            <a:ext cx="2189162" cy="455612"/>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Line 9"/>
          <p:cNvSpPr>
            <a:spLocks noChangeShapeType="1"/>
          </p:cNvSpPr>
          <p:nvPr/>
        </p:nvSpPr>
        <p:spPr bwMode="auto">
          <a:xfrm>
            <a:off x="5006975" y="3806825"/>
            <a:ext cx="2667000" cy="792163"/>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10"/>
          <p:cNvSpPr>
            <a:spLocks noChangeShapeType="1"/>
          </p:cNvSpPr>
          <p:nvPr/>
        </p:nvSpPr>
        <p:spPr bwMode="auto">
          <a:xfrm>
            <a:off x="4868863" y="4324350"/>
            <a:ext cx="2782887" cy="27463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Box 1"/>
          <p:cNvSpPr txBox="1">
            <a:spLocks noChangeArrowheads="1"/>
          </p:cNvSpPr>
          <p:nvPr/>
        </p:nvSpPr>
        <p:spPr bwMode="auto">
          <a:xfrm>
            <a:off x="457200" y="1524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hangingPunct="1"/>
            <a:r>
              <a:rPr lang="en-US" sz="4400">
                <a:solidFill>
                  <a:schemeClr val="bg1"/>
                </a:solidFill>
                <a:latin typeface="Calibri" pitchFamily="34" charset="0"/>
                <a:cs typeface="Calibri" pitchFamily="34" charset="0"/>
              </a:rPr>
              <a:t>Plant Defenses Against Herbivory</a:t>
            </a:r>
          </a:p>
        </p:txBody>
      </p:sp>
      <p:sp>
        <p:nvSpPr>
          <p:cNvPr id="13322" name="Text Box 9"/>
          <p:cNvSpPr txBox="1">
            <a:spLocks noChangeArrowheads="1"/>
          </p:cNvSpPr>
          <p:nvPr/>
        </p:nvSpPr>
        <p:spPr bwMode="auto">
          <a:xfrm>
            <a:off x="3721100" y="1117600"/>
            <a:ext cx="5422900"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1125" indent="-111125"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spcBef>
                <a:spcPct val="50000"/>
              </a:spcBef>
              <a:buFont typeface="Arial" pitchFamily="34" charset="0"/>
              <a:buChar char="•"/>
              <a:defRPr/>
            </a:pPr>
            <a:r>
              <a:rPr lang="en-US" sz="3200" dirty="0" smtClean="0"/>
              <a:t>Herbivores harm plants by eating them. </a:t>
            </a:r>
          </a:p>
          <a:p>
            <a:pPr eaLnBrk="1" hangingPunct="1">
              <a:spcBef>
                <a:spcPct val="50000"/>
              </a:spcBef>
              <a:buFont typeface="Arial" pitchFamily="34" charset="0"/>
              <a:buChar char="•"/>
              <a:defRPr/>
            </a:pPr>
            <a:r>
              <a:rPr lang="en-US" sz="3200" dirty="0" smtClean="0"/>
              <a:t>Defenses against </a:t>
            </a:r>
            <a:r>
              <a:rPr lang="en-US" sz="3200" dirty="0" err="1" smtClean="0"/>
              <a:t>herbivory</a:t>
            </a:r>
            <a:r>
              <a:rPr lang="en-US" sz="3200" dirty="0" smtClean="0"/>
              <a:t> include production of secondary metabolites.</a:t>
            </a:r>
          </a:p>
          <a:p>
            <a:pPr marL="0" indent="0" eaLnBrk="1" hangingPunct="1">
              <a:spcBef>
                <a:spcPct val="50000"/>
              </a:spcBef>
              <a:defRPr/>
            </a:pPr>
            <a:endParaRPr lang="en-US" sz="3200" dirty="0" smtClean="0"/>
          </a:p>
          <a:p>
            <a:pPr eaLnBrk="1" hangingPunct="1">
              <a:spcBef>
                <a:spcPct val="50000"/>
              </a:spcBef>
              <a:buFont typeface="Arial" pitchFamily="34" charset="0"/>
              <a:buChar char="•"/>
              <a:defRPr/>
            </a:pPr>
            <a:endParaRPr lang="en-US" sz="3200" dirty="0" smtClean="0"/>
          </a:p>
          <a:p>
            <a:pPr eaLnBrk="1" hangingPunct="1">
              <a:spcBef>
                <a:spcPct val="50000"/>
              </a:spcBef>
              <a:buFont typeface="Arial" pitchFamily="34" charset="0"/>
              <a:buChar char="•"/>
              <a:defRPr/>
            </a:pPr>
            <a:endParaRPr lang="en-US" sz="3200" dirty="0" smtClean="0"/>
          </a:p>
        </p:txBody>
      </p:sp>
      <p:pic>
        <p:nvPicPr>
          <p:cNvPr id="14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7600"/>
            <a:ext cx="3721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53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5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21_Office Theme">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17869</TotalTime>
  <Words>2219</Words>
  <Application>Microsoft Office PowerPoint</Application>
  <PresentationFormat>On-screen Show (4:3)</PresentationFormat>
  <Paragraphs>194</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MS PGothic</vt:lpstr>
      <vt:lpstr>MS PGothic</vt:lpstr>
      <vt:lpstr>Arial</vt:lpstr>
      <vt:lpstr>Calibri</vt:lpstr>
      <vt:lpstr>Lucida Grande</vt:lpstr>
      <vt:lpstr>Times New Roman</vt:lpstr>
      <vt:lpstr>ヒラギノ角ゴ Pro W3</vt:lpstr>
      <vt:lpstr>5_Office Theme</vt:lpstr>
      <vt:lpstr>21_Office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483</cp:revision>
  <cp:lastPrinted>2012-08-12T15:24:01Z</cp:lastPrinted>
  <dcterms:created xsi:type="dcterms:W3CDTF">2012-07-03T19:13:49Z</dcterms:created>
  <dcterms:modified xsi:type="dcterms:W3CDTF">2017-11-27T20:49:15Z</dcterms:modified>
</cp:coreProperties>
</file>